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3"/>
  </p:notesMasterIdLst>
  <p:sldIdLst>
    <p:sldId id="456" r:id="rId3"/>
    <p:sldId id="265" r:id="rId4"/>
    <p:sldId id="415" r:id="rId5"/>
    <p:sldId id="260" r:id="rId6"/>
    <p:sldId id="371" r:id="rId7"/>
    <p:sldId id="377" r:id="rId8"/>
    <p:sldId id="383" r:id="rId9"/>
    <p:sldId id="391" r:id="rId10"/>
    <p:sldId id="414" r:id="rId11"/>
    <p:sldId id="409" r:id="rId12"/>
    <p:sldId id="388" r:id="rId13"/>
    <p:sldId id="389" r:id="rId14"/>
    <p:sldId id="442" r:id="rId15"/>
    <p:sldId id="443" r:id="rId16"/>
    <p:sldId id="394" r:id="rId17"/>
    <p:sldId id="431" r:id="rId18"/>
    <p:sldId id="418" r:id="rId19"/>
    <p:sldId id="397" r:id="rId20"/>
    <p:sldId id="398" r:id="rId21"/>
    <p:sldId id="429" r:id="rId22"/>
    <p:sldId id="430" r:id="rId23"/>
    <p:sldId id="432" r:id="rId24"/>
    <p:sldId id="375" r:id="rId25"/>
    <p:sldId id="367" r:id="rId26"/>
    <p:sldId id="393" r:id="rId27"/>
    <p:sldId id="370" r:id="rId28"/>
    <p:sldId id="417" r:id="rId29"/>
    <p:sldId id="368" r:id="rId30"/>
    <p:sldId id="435" r:id="rId31"/>
    <p:sldId id="351" r:id="rId32"/>
    <p:sldId id="407" r:id="rId33"/>
    <p:sldId id="334" r:id="rId34"/>
    <p:sldId id="343" r:id="rId35"/>
    <p:sldId id="363" r:id="rId36"/>
    <p:sldId id="257" r:id="rId37"/>
    <p:sldId id="437" r:id="rId38"/>
    <p:sldId id="438" r:id="rId39"/>
    <p:sldId id="439" r:id="rId40"/>
    <p:sldId id="261" r:id="rId41"/>
    <p:sldId id="459" r:id="rId42"/>
    <p:sldId id="460" r:id="rId43"/>
    <p:sldId id="440" r:id="rId44"/>
    <p:sldId id="408" r:id="rId45"/>
    <p:sldId id="441" r:id="rId46"/>
    <p:sldId id="352" r:id="rId47"/>
    <p:sldId id="421" r:id="rId48"/>
    <p:sldId id="422" r:id="rId49"/>
    <p:sldId id="455" r:id="rId50"/>
    <p:sldId id="387" r:id="rId51"/>
    <p:sldId id="425" r:id="rId52"/>
    <p:sldId id="258" r:id="rId53"/>
    <p:sldId id="426" r:id="rId54"/>
    <p:sldId id="445" r:id="rId55"/>
    <p:sldId id="427" r:id="rId56"/>
    <p:sldId id="428" r:id="rId57"/>
    <p:sldId id="449" r:id="rId58"/>
    <p:sldId id="452" r:id="rId59"/>
    <p:sldId id="451" r:id="rId60"/>
    <p:sldId id="275" r:id="rId61"/>
    <p:sldId id="272" r:id="rId62"/>
    <p:sldId id="392" r:id="rId63"/>
    <p:sldId id="267" r:id="rId64"/>
    <p:sldId id="273" r:id="rId65"/>
    <p:sldId id="385" r:id="rId66"/>
    <p:sldId id="416" r:id="rId67"/>
    <p:sldId id="264" r:id="rId68"/>
    <p:sldId id="263" r:id="rId69"/>
    <p:sldId id="447" r:id="rId70"/>
    <p:sldId id="448" r:id="rId71"/>
    <p:sldId id="458" r:id="rId7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7FB18-5FD1-7DC3-EED5-87BD6E1309C3}" v="1121" dt="2024-11-11T07:46:44.286"/>
    <p1510:client id="{19BD7AAA-7637-F0C2-7278-D8CC19449559}" v="51" dt="2024-11-11T13:19:07.421"/>
    <p1510:client id="{30F9051F-F242-A836-36A5-5EFEDD0B9241}" v="692" dt="2024-11-11T08:03:42.559"/>
    <p1510:client id="{509A3988-C52E-5867-76C1-28A52EE50FBC}" v="3854" dt="2024-11-11T12:43:16.586"/>
    <p1510:client id="{60650341-0F82-E7A6-9A3D-AAFE4C397D4C}" v="45" dt="2024-11-11T20:16:15.424"/>
    <p1510:client id="{6DBB8969-42A2-0C26-3ACA-C4B6C7E8FC09}" v="40" dt="2024-11-11T11:01:20.169"/>
    <p1510:client id="{6F55D1D2-A3EE-C1BB-28F8-658622244604}" v="299" dt="2024-11-11T10:39:23.766"/>
    <p1510:client id="{A585EB68-EF79-8E15-B12D-2FE51D6DBA84}" v="47" dt="2024-11-11T09:45:55.479"/>
    <p1510:client id="{B2EBC3FA-1142-5155-8E45-DE587968330A}" v="152" dt="2024-11-11T06:48:57.085"/>
    <p1510:client id="{B494C11A-C932-1773-3D3C-ACEA3943AF17}" v="310" dt="2024-11-11T13:35:38.528"/>
    <p1510:client id="{CBF478BA-F3BB-5B90-CDFB-80D6F8BD7C40}" v="591" dt="2024-11-11T12:09:21.416"/>
    <p1510:client id="{E446A063-38BF-A73D-9F8E-C20597301859}" v="319" dt="2024-11-11T09:36:20.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B2A75-077E-4102-80A6-6C8B3EF14CD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1A5D171-D809-4BE7-A6B7-1F4EDDE2540B}">
      <dgm:prSet/>
      <dgm:spPr/>
      <dgm:t>
        <a:bodyPr/>
        <a:lstStyle/>
        <a:p>
          <a:r>
            <a:rPr lang="en-US" b="0" i="0" baseline="0" err="1"/>
            <a:t>Tavoitteena</a:t>
          </a:r>
          <a:r>
            <a:rPr lang="en-US" b="0" i="0" baseline="0"/>
            <a:t> on </a:t>
          </a:r>
          <a:r>
            <a:rPr lang="en-US" b="0" i="0" baseline="0" err="1"/>
            <a:t>tehostetusti</a:t>
          </a:r>
          <a:r>
            <a:rPr lang="en-US" b="0" i="0" baseline="0"/>
            <a:t> ja </a:t>
          </a:r>
          <a:r>
            <a:rPr lang="en-US" b="0" i="0" baseline="0" err="1"/>
            <a:t>rinnalla</a:t>
          </a:r>
          <a:r>
            <a:rPr lang="en-US" b="0" i="0" baseline="0"/>
            <a:t>  </a:t>
          </a:r>
          <a:r>
            <a:rPr lang="en-US" b="0" i="0" baseline="0" err="1"/>
            <a:t>kulkien</a:t>
          </a:r>
          <a:r>
            <a:rPr lang="en-US" b="0" i="0" baseline="0"/>
            <a:t> </a:t>
          </a:r>
          <a:r>
            <a:rPr lang="en-US" b="0" i="0" baseline="0" err="1"/>
            <a:t>tukea</a:t>
          </a:r>
          <a:r>
            <a:rPr lang="en-US" b="0" i="0" baseline="0"/>
            <a:t> </a:t>
          </a:r>
          <a:r>
            <a:rPr lang="en-US" b="0" i="0" baseline="0" err="1"/>
            <a:t>niitä</a:t>
          </a:r>
          <a:r>
            <a:rPr lang="en-US" b="0" i="0" baseline="0"/>
            <a:t> </a:t>
          </a:r>
          <a:r>
            <a:rPr lang="en-US" b="0" i="0" baseline="0" err="1"/>
            <a:t>opiskelijoita</a:t>
          </a:r>
          <a:r>
            <a:rPr lang="en-US" b="0" i="0" baseline="0"/>
            <a:t>, </a:t>
          </a:r>
          <a:r>
            <a:rPr lang="en-US" b="0" i="0" baseline="0" err="1"/>
            <a:t>joilla</a:t>
          </a:r>
          <a:r>
            <a:rPr lang="en-US" b="0" i="0" baseline="0"/>
            <a:t> on </a:t>
          </a:r>
          <a:r>
            <a:rPr lang="en-US" b="0" i="0" baseline="0" err="1"/>
            <a:t>neuropsykiatrisiin</a:t>
          </a:r>
          <a:r>
            <a:rPr lang="en-US" b="0" i="0" baseline="0"/>
            <a:t> </a:t>
          </a:r>
          <a:r>
            <a:rPr lang="en-US" b="0" i="0" baseline="0" err="1"/>
            <a:t>häiriöihin</a:t>
          </a:r>
          <a:r>
            <a:rPr lang="en-US" b="0" i="0" baseline="0"/>
            <a:t> ja </a:t>
          </a:r>
          <a:r>
            <a:rPr lang="en-US" b="0" i="0" baseline="0" err="1"/>
            <a:t>mielenterveysongelmiin</a:t>
          </a:r>
          <a:r>
            <a:rPr lang="en-US" b="0" i="0" baseline="0"/>
            <a:t> </a:t>
          </a:r>
          <a:r>
            <a:rPr lang="en-US" b="0" i="0" baseline="0" err="1"/>
            <a:t>liittyviä</a:t>
          </a:r>
          <a:r>
            <a:rPr lang="en-US" b="0" i="0" baseline="0"/>
            <a:t> </a:t>
          </a:r>
          <a:r>
            <a:rPr lang="en-US" b="0" i="0" baseline="0" err="1"/>
            <a:t>vaikeuksia</a:t>
          </a:r>
          <a:r>
            <a:rPr lang="en-US" b="0" i="0" baseline="0"/>
            <a:t> ja ne </a:t>
          </a:r>
          <a:r>
            <a:rPr lang="en-US" b="0" i="0" baseline="0" err="1"/>
            <a:t>vaikeuttavat</a:t>
          </a:r>
          <a:r>
            <a:rPr lang="en-US" b="0" i="0" baseline="0"/>
            <a:t> </a:t>
          </a:r>
          <a:r>
            <a:rPr lang="en-US" b="0" i="0" baseline="0" err="1"/>
            <a:t>opintojen</a:t>
          </a:r>
          <a:r>
            <a:rPr lang="en-US" b="0" i="0" baseline="0"/>
            <a:t> </a:t>
          </a:r>
          <a:r>
            <a:rPr lang="en-US" b="0" i="0" baseline="0" err="1"/>
            <a:t>suorittamista</a:t>
          </a:r>
          <a:r>
            <a:rPr lang="en-US" b="0" i="0" baseline="0"/>
            <a:t>.   </a:t>
          </a:r>
          <a:r>
            <a:rPr lang="en-US" b="0" i="0" baseline="0" err="1"/>
            <a:t>Nepsy-painotteisen</a:t>
          </a:r>
          <a:r>
            <a:rPr lang="en-US" b="0" i="0" baseline="0"/>
            <a:t> </a:t>
          </a:r>
          <a:r>
            <a:rPr lang="en-US" b="0" i="0" baseline="0" err="1"/>
            <a:t>ryhmätoiminnan</a:t>
          </a:r>
          <a:r>
            <a:rPr lang="en-US" b="0" i="0" baseline="0"/>
            <a:t> </a:t>
          </a:r>
          <a:r>
            <a:rPr lang="en-US" b="0" i="0" baseline="0" err="1"/>
            <a:t>järjestämistä</a:t>
          </a:r>
          <a:r>
            <a:rPr lang="en-US" b="0" i="0" baseline="0"/>
            <a:t>  </a:t>
          </a:r>
          <a:r>
            <a:rPr lang="en-US" b="0" i="0" baseline="0" err="1"/>
            <a:t>opintoihin</a:t>
          </a:r>
          <a:r>
            <a:rPr lang="en-US" b="0" i="0" baseline="0"/>
            <a:t> </a:t>
          </a:r>
          <a:r>
            <a:rPr lang="en-US" b="0" i="0" baseline="0" err="1"/>
            <a:t>poluttamisen</a:t>
          </a:r>
          <a:r>
            <a:rPr lang="en-US" b="0" i="0" baseline="0"/>
            <a:t>  ja </a:t>
          </a:r>
          <a:r>
            <a:rPr lang="en-US" b="0" i="0" baseline="0" err="1"/>
            <a:t>opinnoista</a:t>
          </a:r>
          <a:r>
            <a:rPr lang="en-US" b="0" i="0" baseline="0"/>
            <a:t> </a:t>
          </a:r>
          <a:r>
            <a:rPr lang="en-US" b="0" i="0" baseline="0" err="1"/>
            <a:t>eteenpäin</a:t>
          </a:r>
          <a:r>
            <a:rPr lang="en-US" b="0" i="0" baseline="0"/>
            <a:t> </a:t>
          </a:r>
          <a:r>
            <a:rPr lang="en-US" b="0" i="0" baseline="0" err="1"/>
            <a:t>poluttamisen</a:t>
          </a:r>
          <a:r>
            <a:rPr lang="en-US" b="0" i="0" baseline="0"/>
            <a:t> </a:t>
          </a:r>
          <a:r>
            <a:rPr lang="en-US" b="0" i="0" baseline="0" err="1"/>
            <a:t>tukena</a:t>
          </a:r>
          <a:r>
            <a:rPr lang="en-US" b="0" i="0" baseline="0"/>
            <a:t>. </a:t>
          </a:r>
          <a:endParaRPr lang="en-US"/>
        </a:p>
      </dgm:t>
    </dgm:pt>
    <dgm:pt modelId="{68B19AA9-1139-4649-A0CD-A89500AC24BA}" type="parTrans" cxnId="{7ED06CF4-9DFD-49EE-B03E-CC620B2EC5E0}">
      <dgm:prSet/>
      <dgm:spPr/>
      <dgm:t>
        <a:bodyPr/>
        <a:lstStyle/>
        <a:p>
          <a:endParaRPr lang="en-US"/>
        </a:p>
      </dgm:t>
    </dgm:pt>
    <dgm:pt modelId="{440B78B5-DE26-4D14-BBC1-DF7E1F6403E8}" type="sibTrans" cxnId="{7ED06CF4-9DFD-49EE-B03E-CC620B2EC5E0}">
      <dgm:prSet/>
      <dgm:spPr/>
      <dgm:t>
        <a:bodyPr/>
        <a:lstStyle/>
        <a:p>
          <a:endParaRPr lang="en-US"/>
        </a:p>
      </dgm:t>
    </dgm:pt>
    <dgm:pt modelId="{1FA7587A-9830-407B-A95A-A18859A23D2D}">
      <dgm:prSet/>
      <dgm:spPr/>
      <dgm:t>
        <a:bodyPr/>
        <a:lstStyle/>
        <a:p>
          <a:r>
            <a:rPr lang="en-US" b="0" i="0" baseline="0"/>
            <a:t>Tietoa opettajille, ohjaajille ja työpaikkaohjaajille neuropsykiatrisiin häiriöihin ja mielenterveysongelmiin liittyvistä vaikeuksista ja keinoista tukea tukea heitä saavuttamaan tutkinto ja työ. Keinoja tuottaa saavutettavaa, monikanavaista oppimateriaalia, niin että se palvelee kohderyhmää ajasta ja paikasta riippumatta.</a:t>
          </a:r>
          <a:endParaRPr lang="en-US"/>
        </a:p>
      </dgm:t>
    </dgm:pt>
    <dgm:pt modelId="{01CB392B-C662-4FAC-A602-5603AE3A850D}" type="parTrans" cxnId="{3C95A14A-7252-4730-ADB1-EAFD355EDD0A}">
      <dgm:prSet/>
      <dgm:spPr/>
      <dgm:t>
        <a:bodyPr/>
        <a:lstStyle/>
        <a:p>
          <a:endParaRPr lang="en-US"/>
        </a:p>
      </dgm:t>
    </dgm:pt>
    <dgm:pt modelId="{7F4B0434-D2FD-4354-AA07-88C245456AE5}" type="sibTrans" cxnId="{3C95A14A-7252-4730-ADB1-EAFD355EDD0A}">
      <dgm:prSet/>
      <dgm:spPr/>
      <dgm:t>
        <a:bodyPr/>
        <a:lstStyle/>
        <a:p>
          <a:endParaRPr lang="en-US"/>
        </a:p>
      </dgm:t>
    </dgm:pt>
    <dgm:pt modelId="{51098F27-C995-46B9-BBD6-926904C57212}">
      <dgm:prSet/>
      <dgm:spPr/>
      <dgm:t>
        <a:bodyPr/>
        <a:lstStyle/>
        <a:p>
          <a:r>
            <a:rPr lang="en-US" b="0" i="0" baseline="0"/>
            <a:t>Taataan sujuva tuettu, rinnalla kulkeva siirtymä toiselta asteelta töihin tai  te-palveluihin niiden opiskelijoiden osalta, joilla on vaikeuksia työllistyä, jotka tarvitsevat moniammatillista tukea siirtymävaiheeseen.</a:t>
          </a:r>
          <a:endParaRPr lang="en-US"/>
        </a:p>
      </dgm:t>
    </dgm:pt>
    <dgm:pt modelId="{0719B385-19E9-4165-AC5F-F6801240268C}" type="parTrans" cxnId="{212AF3BA-C223-42FD-91B7-5D0F9A29F242}">
      <dgm:prSet/>
      <dgm:spPr/>
      <dgm:t>
        <a:bodyPr/>
        <a:lstStyle/>
        <a:p>
          <a:endParaRPr lang="en-US"/>
        </a:p>
      </dgm:t>
    </dgm:pt>
    <dgm:pt modelId="{682A33EB-03E7-4EDA-AB47-79D1DE52596D}" type="sibTrans" cxnId="{212AF3BA-C223-42FD-91B7-5D0F9A29F242}">
      <dgm:prSet/>
      <dgm:spPr/>
      <dgm:t>
        <a:bodyPr/>
        <a:lstStyle/>
        <a:p>
          <a:endParaRPr lang="en-US"/>
        </a:p>
      </dgm:t>
    </dgm:pt>
    <dgm:pt modelId="{38A0110C-108F-4913-8DF2-F28E8C738BD3}">
      <dgm:prSet/>
      <dgm:spPr/>
      <dgm:t>
        <a:bodyPr/>
        <a:lstStyle/>
        <a:p>
          <a:r>
            <a:rPr lang="en-US" b="0" i="0" baseline="0"/>
            <a:t>Kartoitetaan tukea tarvitseville opiskelijoille soveltuvia tuettuja työpaikkoja ja tuetaan yrityksiä palkkaamaan heitä.</a:t>
          </a:r>
          <a:endParaRPr lang="en-US"/>
        </a:p>
      </dgm:t>
    </dgm:pt>
    <dgm:pt modelId="{3A628611-50D4-4B31-BD37-F4BAEF25BC57}" type="parTrans" cxnId="{66A16C9D-1EB3-4004-BACC-1F8436B473C8}">
      <dgm:prSet/>
      <dgm:spPr/>
      <dgm:t>
        <a:bodyPr/>
        <a:lstStyle/>
        <a:p>
          <a:endParaRPr lang="en-US"/>
        </a:p>
      </dgm:t>
    </dgm:pt>
    <dgm:pt modelId="{367F2EF9-AFB5-456A-91EB-A6EFB5ED0839}" type="sibTrans" cxnId="{66A16C9D-1EB3-4004-BACC-1F8436B473C8}">
      <dgm:prSet/>
      <dgm:spPr/>
      <dgm:t>
        <a:bodyPr/>
        <a:lstStyle/>
        <a:p>
          <a:endParaRPr lang="en-US"/>
        </a:p>
      </dgm:t>
    </dgm:pt>
    <dgm:pt modelId="{F3C62A2A-DE4C-42A6-B9C8-791C66587783}" type="pres">
      <dgm:prSet presAssocID="{6E2B2A75-077E-4102-80A6-6C8B3EF14CDD}" presName="outerComposite" presStyleCnt="0">
        <dgm:presLayoutVars>
          <dgm:chMax val="5"/>
          <dgm:dir/>
          <dgm:resizeHandles val="exact"/>
        </dgm:presLayoutVars>
      </dgm:prSet>
      <dgm:spPr/>
    </dgm:pt>
    <dgm:pt modelId="{03657BB4-AB01-4A5E-A83E-895896E8C923}" type="pres">
      <dgm:prSet presAssocID="{6E2B2A75-077E-4102-80A6-6C8B3EF14CDD}" presName="dummyMaxCanvas" presStyleCnt="0">
        <dgm:presLayoutVars/>
      </dgm:prSet>
      <dgm:spPr/>
    </dgm:pt>
    <dgm:pt modelId="{893948BA-35FC-4EAB-953D-2D088C37147D}" type="pres">
      <dgm:prSet presAssocID="{6E2B2A75-077E-4102-80A6-6C8B3EF14CDD}" presName="FourNodes_1" presStyleLbl="node1" presStyleIdx="0" presStyleCnt="4">
        <dgm:presLayoutVars>
          <dgm:bulletEnabled val="1"/>
        </dgm:presLayoutVars>
      </dgm:prSet>
      <dgm:spPr/>
    </dgm:pt>
    <dgm:pt modelId="{058CE61B-05FF-48CF-8112-396943A15A15}" type="pres">
      <dgm:prSet presAssocID="{6E2B2A75-077E-4102-80A6-6C8B3EF14CDD}" presName="FourNodes_2" presStyleLbl="node1" presStyleIdx="1" presStyleCnt="4">
        <dgm:presLayoutVars>
          <dgm:bulletEnabled val="1"/>
        </dgm:presLayoutVars>
      </dgm:prSet>
      <dgm:spPr/>
    </dgm:pt>
    <dgm:pt modelId="{773B4B2D-6292-42AB-B7A3-4DD92280991B}" type="pres">
      <dgm:prSet presAssocID="{6E2B2A75-077E-4102-80A6-6C8B3EF14CDD}" presName="FourNodes_3" presStyleLbl="node1" presStyleIdx="2" presStyleCnt="4">
        <dgm:presLayoutVars>
          <dgm:bulletEnabled val="1"/>
        </dgm:presLayoutVars>
      </dgm:prSet>
      <dgm:spPr/>
    </dgm:pt>
    <dgm:pt modelId="{9A808983-9780-41C4-A70B-D92A911CC235}" type="pres">
      <dgm:prSet presAssocID="{6E2B2A75-077E-4102-80A6-6C8B3EF14CDD}" presName="FourNodes_4" presStyleLbl="node1" presStyleIdx="3" presStyleCnt="4">
        <dgm:presLayoutVars>
          <dgm:bulletEnabled val="1"/>
        </dgm:presLayoutVars>
      </dgm:prSet>
      <dgm:spPr/>
    </dgm:pt>
    <dgm:pt modelId="{F2C89237-79D7-4030-8D24-9E2B3E7DFA10}" type="pres">
      <dgm:prSet presAssocID="{6E2B2A75-077E-4102-80A6-6C8B3EF14CDD}" presName="FourConn_1-2" presStyleLbl="fgAccFollowNode1" presStyleIdx="0" presStyleCnt="3">
        <dgm:presLayoutVars>
          <dgm:bulletEnabled val="1"/>
        </dgm:presLayoutVars>
      </dgm:prSet>
      <dgm:spPr/>
    </dgm:pt>
    <dgm:pt modelId="{47F462EB-DB15-4FF7-A9B4-848CDE1D4ED6}" type="pres">
      <dgm:prSet presAssocID="{6E2B2A75-077E-4102-80A6-6C8B3EF14CDD}" presName="FourConn_2-3" presStyleLbl="fgAccFollowNode1" presStyleIdx="1" presStyleCnt="3">
        <dgm:presLayoutVars>
          <dgm:bulletEnabled val="1"/>
        </dgm:presLayoutVars>
      </dgm:prSet>
      <dgm:spPr/>
    </dgm:pt>
    <dgm:pt modelId="{2D077E93-35BD-4444-81D6-912EFFBD4AF4}" type="pres">
      <dgm:prSet presAssocID="{6E2B2A75-077E-4102-80A6-6C8B3EF14CDD}" presName="FourConn_3-4" presStyleLbl="fgAccFollowNode1" presStyleIdx="2" presStyleCnt="3">
        <dgm:presLayoutVars>
          <dgm:bulletEnabled val="1"/>
        </dgm:presLayoutVars>
      </dgm:prSet>
      <dgm:spPr/>
    </dgm:pt>
    <dgm:pt modelId="{6F61EF20-E5B5-4C34-9989-747CF497DBE6}" type="pres">
      <dgm:prSet presAssocID="{6E2B2A75-077E-4102-80A6-6C8B3EF14CDD}" presName="FourNodes_1_text" presStyleLbl="node1" presStyleIdx="3" presStyleCnt="4">
        <dgm:presLayoutVars>
          <dgm:bulletEnabled val="1"/>
        </dgm:presLayoutVars>
      </dgm:prSet>
      <dgm:spPr/>
    </dgm:pt>
    <dgm:pt modelId="{ED271A21-EF2F-4415-8D79-B8CFF99DDAB9}" type="pres">
      <dgm:prSet presAssocID="{6E2B2A75-077E-4102-80A6-6C8B3EF14CDD}" presName="FourNodes_2_text" presStyleLbl="node1" presStyleIdx="3" presStyleCnt="4">
        <dgm:presLayoutVars>
          <dgm:bulletEnabled val="1"/>
        </dgm:presLayoutVars>
      </dgm:prSet>
      <dgm:spPr/>
    </dgm:pt>
    <dgm:pt modelId="{92D9859C-196F-4A70-BF15-5DE13BE62538}" type="pres">
      <dgm:prSet presAssocID="{6E2B2A75-077E-4102-80A6-6C8B3EF14CDD}" presName="FourNodes_3_text" presStyleLbl="node1" presStyleIdx="3" presStyleCnt="4">
        <dgm:presLayoutVars>
          <dgm:bulletEnabled val="1"/>
        </dgm:presLayoutVars>
      </dgm:prSet>
      <dgm:spPr/>
    </dgm:pt>
    <dgm:pt modelId="{95FD8E67-34D1-40D0-A3E9-3CDABA9E2B83}" type="pres">
      <dgm:prSet presAssocID="{6E2B2A75-077E-4102-80A6-6C8B3EF14CDD}" presName="FourNodes_4_text" presStyleLbl="node1" presStyleIdx="3" presStyleCnt="4">
        <dgm:presLayoutVars>
          <dgm:bulletEnabled val="1"/>
        </dgm:presLayoutVars>
      </dgm:prSet>
      <dgm:spPr/>
    </dgm:pt>
  </dgm:ptLst>
  <dgm:cxnLst>
    <dgm:cxn modelId="{0A922B0B-65F5-4E48-BA7C-9E5EEE0AD191}" type="presOf" srcId="{38A0110C-108F-4913-8DF2-F28E8C738BD3}" destId="{9A808983-9780-41C4-A70B-D92A911CC235}" srcOrd="0" destOrd="0" presId="urn:microsoft.com/office/officeart/2005/8/layout/vProcess5"/>
    <dgm:cxn modelId="{61841410-C3A0-47A0-A6A3-89C4BD482867}" type="presOf" srcId="{51098F27-C995-46B9-BBD6-926904C57212}" destId="{92D9859C-196F-4A70-BF15-5DE13BE62538}" srcOrd="1" destOrd="0" presId="urn:microsoft.com/office/officeart/2005/8/layout/vProcess5"/>
    <dgm:cxn modelId="{E6966120-FBAA-4A64-B0B9-36E49794E75B}" type="presOf" srcId="{1FA7587A-9830-407B-A95A-A18859A23D2D}" destId="{058CE61B-05FF-48CF-8112-396943A15A15}" srcOrd="0" destOrd="0" presId="urn:microsoft.com/office/officeart/2005/8/layout/vProcess5"/>
    <dgm:cxn modelId="{B3089120-F24F-4E28-A8F1-E472E1E54FB8}" type="presOf" srcId="{440B78B5-DE26-4D14-BBC1-DF7E1F6403E8}" destId="{F2C89237-79D7-4030-8D24-9E2B3E7DFA10}" srcOrd="0" destOrd="0" presId="urn:microsoft.com/office/officeart/2005/8/layout/vProcess5"/>
    <dgm:cxn modelId="{0C231E2C-57E7-4228-BF19-A00B29EAD819}" type="presOf" srcId="{D1A5D171-D809-4BE7-A6B7-1F4EDDE2540B}" destId="{893948BA-35FC-4EAB-953D-2D088C37147D}" srcOrd="0" destOrd="0" presId="urn:microsoft.com/office/officeart/2005/8/layout/vProcess5"/>
    <dgm:cxn modelId="{3C95A14A-7252-4730-ADB1-EAFD355EDD0A}" srcId="{6E2B2A75-077E-4102-80A6-6C8B3EF14CDD}" destId="{1FA7587A-9830-407B-A95A-A18859A23D2D}" srcOrd="1" destOrd="0" parTransId="{01CB392B-C662-4FAC-A602-5603AE3A850D}" sibTransId="{7F4B0434-D2FD-4354-AA07-88C245456AE5}"/>
    <dgm:cxn modelId="{C656D958-004F-4E26-B051-175C3A7F2466}" type="presOf" srcId="{51098F27-C995-46B9-BBD6-926904C57212}" destId="{773B4B2D-6292-42AB-B7A3-4DD92280991B}" srcOrd="0" destOrd="0" presId="urn:microsoft.com/office/officeart/2005/8/layout/vProcess5"/>
    <dgm:cxn modelId="{5F98528D-8B20-4749-BD0C-683A20CEA4E0}" type="presOf" srcId="{682A33EB-03E7-4EDA-AB47-79D1DE52596D}" destId="{2D077E93-35BD-4444-81D6-912EFFBD4AF4}" srcOrd="0" destOrd="0" presId="urn:microsoft.com/office/officeart/2005/8/layout/vProcess5"/>
    <dgm:cxn modelId="{40B5B997-CE23-4F34-9291-4CE56100D8F7}" type="presOf" srcId="{6E2B2A75-077E-4102-80A6-6C8B3EF14CDD}" destId="{F3C62A2A-DE4C-42A6-B9C8-791C66587783}" srcOrd="0" destOrd="0" presId="urn:microsoft.com/office/officeart/2005/8/layout/vProcess5"/>
    <dgm:cxn modelId="{66A16C9D-1EB3-4004-BACC-1F8436B473C8}" srcId="{6E2B2A75-077E-4102-80A6-6C8B3EF14CDD}" destId="{38A0110C-108F-4913-8DF2-F28E8C738BD3}" srcOrd="3" destOrd="0" parTransId="{3A628611-50D4-4B31-BD37-F4BAEF25BC57}" sibTransId="{367F2EF9-AFB5-456A-91EB-A6EFB5ED0839}"/>
    <dgm:cxn modelId="{FB7ADEB1-7EF1-4C0F-9C8C-C6F54D2F51C9}" type="presOf" srcId="{38A0110C-108F-4913-8DF2-F28E8C738BD3}" destId="{95FD8E67-34D1-40D0-A3E9-3CDABA9E2B83}" srcOrd="1" destOrd="0" presId="urn:microsoft.com/office/officeart/2005/8/layout/vProcess5"/>
    <dgm:cxn modelId="{4C9D81B9-432E-495E-A8EA-3DD7D55D5B4E}" type="presOf" srcId="{1FA7587A-9830-407B-A95A-A18859A23D2D}" destId="{ED271A21-EF2F-4415-8D79-B8CFF99DDAB9}" srcOrd="1" destOrd="0" presId="urn:microsoft.com/office/officeart/2005/8/layout/vProcess5"/>
    <dgm:cxn modelId="{212AF3BA-C223-42FD-91B7-5D0F9A29F242}" srcId="{6E2B2A75-077E-4102-80A6-6C8B3EF14CDD}" destId="{51098F27-C995-46B9-BBD6-926904C57212}" srcOrd="2" destOrd="0" parTransId="{0719B385-19E9-4165-AC5F-F6801240268C}" sibTransId="{682A33EB-03E7-4EDA-AB47-79D1DE52596D}"/>
    <dgm:cxn modelId="{E284D1C5-C550-47AB-914F-9E12449F9FF4}" type="presOf" srcId="{7F4B0434-D2FD-4354-AA07-88C245456AE5}" destId="{47F462EB-DB15-4FF7-A9B4-848CDE1D4ED6}" srcOrd="0" destOrd="0" presId="urn:microsoft.com/office/officeart/2005/8/layout/vProcess5"/>
    <dgm:cxn modelId="{4690BBD5-B019-49EE-97AC-42DD41779D00}" type="presOf" srcId="{D1A5D171-D809-4BE7-A6B7-1F4EDDE2540B}" destId="{6F61EF20-E5B5-4C34-9989-747CF497DBE6}" srcOrd="1" destOrd="0" presId="urn:microsoft.com/office/officeart/2005/8/layout/vProcess5"/>
    <dgm:cxn modelId="{7ED06CF4-9DFD-49EE-B03E-CC620B2EC5E0}" srcId="{6E2B2A75-077E-4102-80A6-6C8B3EF14CDD}" destId="{D1A5D171-D809-4BE7-A6B7-1F4EDDE2540B}" srcOrd="0" destOrd="0" parTransId="{68B19AA9-1139-4649-A0CD-A89500AC24BA}" sibTransId="{440B78B5-DE26-4D14-BBC1-DF7E1F6403E8}"/>
    <dgm:cxn modelId="{BDE0EA03-884D-4EF1-88D8-35BA01DCB063}" type="presParOf" srcId="{F3C62A2A-DE4C-42A6-B9C8-791C66587783}" destId="{03657BB4-AB01-4A5E-A83E-895896E8C923}" srcOrd="0" destOrd="0" presId="urn:microsoft.com/office/officeart/2005/8/layout/vProcess5"/>
    <dgm:cxn modelId="{F09D120F-CEB7-4B8D-8DB0-EA1E7F337898}" type="presParOf" srcId="{F3C62A2A-DE4C-42A6-B9C8-791C66587783}" destId="{893948BA-35FC-4EAB-953D-2D088C37147D}" srcOrd="1" destOrd="0" presId="urn:microsoft.com/office/officeart/2005/8/layout/vProcess5"/>
    <dgm:cxn modelId="{0BC7078F-97BA-4FF7-8E23-919BCF34C327}" type="presParOf" srcId="{F3C62A2A-DE4C-42A6-B9C8-791C66587783}" destId="{058CE61B-05FF-48CF-8112-396943A15A15}" srcOrd="2" destOrd="0" presId="urn:microsoft.com/office/officeart/2005/8/layout/vProcess5"/>
    <dgm:cxn modelId="{CD447D03-C825-4D7B-8617-88A1ED2D23F2}" type="presParOf" srcId="{F3C62A2A-DE4C-42A6-B9C8-791C66587783}" destId="{773B4B2D-6292-42AB-B7A3-4DD92280991B}" srcOrd="3" destOrd="0" presId="urn:microsoft.com/office/officeart/2005/8/layout/vProcess5"/>
    <dgm:cxn modelId="{E1E62A0C-3E0C-4B1D-81D5-DF8C09DA92C0}" type="presParOf" srcId="{F3C62A2A-DE4C-42A6-B9C8-791C66587783}" destId="{9A808983-9780-41C4-A70B-D92A911CC235}" srcOrd="4" destOrd="0" presId="urn:microsoft.com/office/officeart/2005/8/layout/vProcess5"/>
    <dgm:cxn modelId="{5842B02F-FA59-418F-A6C3-3A6E93BECDEA}" type="presParOf" srcId="{F3C62A2A-DE4C-42A6-B9C8-791C66587783}" destId="{F2C89237-79D7-4030-8D24-9E2B3E7DFA10}" srcOrd="5" destOrd="0" presId="urn:microsoft.com/office/officeart/2005/8/layout/vProcess5"/>
    <dgm:cxn modelId="{C0A1ADCB-C297-4226-88BB-47F81E8845B9}" type="presParOf" srcId="{F3C62A2A-DE4C-42A6-B9C8-791C66587783}" destId="{47F462EB-DB15-4FF7-A9B4-848CDE1D4ED6}" srcOrd="6" destOrd="0" presId="urn:microsoft.com/office/officeart/2005/8/layout/vProcess5"/>
    <dgm:cxn modelId="{6A500C12-179E-46AA-9A92-34212762A1FA}" type="presParOf" srcId="{F3C62A2A-DE4C-42A6-B9C8-791C66587783}" destId="{2D077E93-35BD-4444-81D6-912EFFBD4AF4}" srcOrd="7" destOrd="0" presId="urn:microsoft.com/office/officeart/2005/8/layout/vProcess5"/>
    <dgm:cxn modelId="{2FF5E21D-287C-4BBF-9013-DC731B13B5E9}" type="presParOf" srcId="{F3C62A2A-DE4C-42A6-B9C8-791C66587783}" destId="{6F61EF20-E5B5-4C34-9989-747CF497DBE6}" srcOrd="8" destOrd="0" presId="urn:microsoft.com/office/officeart/2005/8/layout/vProcess5"/>
    <dgm:cxn modelId="{707580AC-1E45-4E13-8ECF-560BEC202CAA}" type="presParOf" srcId="{F3C62A2A-DE4C-42A6-B9C8-791C66587783}" destId="{ED271A21-EF2F-4415-8D79-B8CFF99DDAB9}" srcOrd="9" destOrd="0" presId="urn:microsoft.com/office/officeart/2005/8/layout/vProcess5"/>
    <dgm:cxn modelId="{2F226DA4-0F35-4C67-AB6E-C7886008206C}" type="presParOf" srcId="{F3C62A2A-DE4C-42A6-B9C8-791C66587783}" destId="{92D9859C-196F-4A70-BF15-5DE13BE62538}" srcOrd="10" destOrd="0" presId="urn:microsoft.com/office/officeart/2005/8/layout/vProcess5"/>
    <dgm:cxn modelId="{0B99A610-0D39-4C5E-819D-32CC69CAECC7}" type="presParOf" srcId="{F3C62A2A-DE4C-42A6-B9C8-791C66587783}" destId="{95FD8E67-34D1-40D0-A3E9-3CDABA9E2B8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2DDD1-3B7D-4A21-AA34-6B6F712DC23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42C57772-E219-4E43-A164-3234CB39E23B}">
      <dgm:prSet/>
      <dgm:spPr/>
      <dgm:t>
        <a:bodyPr/>
        <a:lstStyle/>
        <a:p>
          <a:r>
            <a:rPr lang="en-US" b="0" i="0" baseline="0"/>
            <a:t>1.Neuropsykiatrisiin ja </a:t>
          </a:r>
          <a:r>
            <a:rPr lang="en-US" b="0" i="0" baseline="0" err="1"/>
            <a:t>mielenterveyden</a:t>
          </a:r>
          <a:r>
            <a:rPr lang="en-US" b="0" i="0" baseline="0"/>
            <a:t> </a:t>
          </a:r>
          <a:r>
            <a:rPr lang="en-US" b="0" i="0" baseline="0" err="1"/>
            <a:t>haasteisiin</a:t>
          </a:r>
          <a:r>
            <a:rPr lang="en-US" b="0" i="0" baseline="0"/>
            <a:t> </a:t>
          </a:r>
          <a:r>
            <a:rPr lang="en-US" b="0" i="0" baseline="0" err="1"/>
            <a:t>tehostettuja</a:t>
          </a:r>
          <a:r>
            <a:rPr lang="en-US" b="0" i="0" baseline="0"/>
            <a:t>, </a:t>
          </a:r>
          <a:r>
            <a:rPr lang="en-US" b="0" i="0" baseline="0" err="1"/>
            <a:t>rinnalla</a:t>
          </a:r>
          <a:r>
            <a:rPr lang="en-US" b="0" i="0" baseline="0"/>
            <a:t> </a:t>
          </a:r>
          <a:r>
            <a:rPr lang="en-US" b="0" i="0" baseline="0" err="1"/>
            <a:t>kulkevia</a:t>
          </a:r>
          <a:r>
            <a:rPr lang="en-US" b="0" i="0" baseline="0"/>
            <a:t>, </a:t>
          </a:r>
          <a:r>
            <a:rPr lang="en-US" b="0" i="0" baseline="0" err="1"/>
            <a:t>saavutettavia</a:t>
          </a:r>
          <a:r>
            <a:rPr lang="en-US" b="0" i="0" baseline="0"/>
            <a:t> </a:t>
          </a:r>
          <a:r>
            <a:rPr lang="en-US" b="0" i="0" baseline="0" err="1"/>
            <a:t>tukikeinoja</a:t>
          </a:r>
          <a:r>
            <a:rPr lang="en-US" b="0" i="0" baseline="0"/>
            <a:t>.  </a:t>
          </a:r>
          <a:r>
            <a:rPr lang="en-US" b="0" i="0" baseline="0" err="1"/>
            <a:t>Hankkeeseen</a:t>
          </a:r>
          <a:r>
            <a:rPr lang="en-US" b="0" i="0" baseline="0"/>
            <a:t> </a:t>
          </a:r>
          <a:r>
            <a:rPr lang="en-US" b="0" i="0" baseline="0" err="1"/>
            <a:t>palkattavan</a:t>
          </a:r>
          <a:r>
            <a:rPr lang="en-US" b="0" i="0" baseline="0"/>
            <a:t> </a:t>
          </a:r>
          <a:r>
            <a:rPr lang="en-US" b="0" i="0" baseline="0" err="1"/>
            <a:t>jalkautuvan</a:t>
          </a:r>
          <a:r>
            <a:rPr lang="en-US" b="0" i="0" baseline="0"/>
            <a:t> </a:t>
          </a:r>
          <a:r>
            <a:rPr lang="en-US" b="0" i="0" baseline="0" err="1"/>
            <a:t>osa-aikainen</a:t>
          </a:r>
          <a:r>
            <a:rPr lang="en-US" b="0" i="0" baseline="0"/>
            <a:t> </a:t>
          </a:r>
          <a:r>
            <a:rPr lang="en-US" b="0" i="0" baseline="0" err="1"/>
            <a:t>erityisopettajan</a:t>
          </a:r>
          <a:r>
            <a:rPr lang="en-US" b="0" i="0" baseline="0"/>
            <a:t> </a:t>
          </a:r>
          <a:r>
            <a:rPr lang="en-US" b="0" i="0" baseline="0" err="1"/>
            <a:t>Nepsytuen</a:t>
          </a:r>
          <a:r>
            <a:rPr lang="en-US" b="0" i="0" baseline="0"/>
            <a:t> ja </a:t>
          </a:r>
          <a:r>
            <a:rPr lang="en-US" b="0" i="0" baseline="0" err="1"/>
            <a:t>Kannukseen</a:t>
          </a:r>
          <a:r>
            <a:rPr lang="en-US" b="0" i="0" baseline="0"/>
            <a:t> </a:t>
          </a:r>
          <a:r>
            <a:rPr lang="en-US" b="0" i="0" baseline="0" err="1"/>
            <a:t>rinnallakulkevan</a:t>
          </a:r>
          <a:r>
            <a:rPr lang="en-US" b="0" i="0" baseline="0"/>
            <a:t> </a:t>
          </a:r>
          <a:r>
            <a:rPr lang="en-US" b="0" i="0" baseline="0" err="1"/>
            <a:t>ohjaajan</a:t>
          </a:r>
          <a:r>
            <a:rPr lang="en-US" b="0" i="0" baseline="0"/>
            <a:t> </a:t>
          </a:r>
          <a:r>
            <a:rPr lang="en-US" b="0" i="0" baseline="0" err="1"/>
            <a:t>avulla</a:t>
          </a:r>
          <a:r>
            <a:rPr lang="en-US" b="0" i="0" baseline="0"/>
            <a:t>. He </a:t>
          </a:r>
          <a:r>
            <a:rPr lang="en-US" b="0" i="0" baseline="0" err="1"/>
            <a:t>suunnittelevat</a:t>
          </a:r>
          <a:r>
            <a:rPr lang="en-US" b="0" i="0" baseline="0"/>
            <a:t>, </a:t>
          </a:r>
          <a:r>
            <a:rPr lang="en-US" b="0" i="0" baseline="0" err="1"/>
            <a:t>toteuttavat</a:t>
          </a:r>
          <a:r>
            <a:rPr lang="en-US" b="0" i="0" baseline="0"/>
            <a:t> ja </a:t>
          </a:r>
          <a:r>
            <a:rPr lang="en-US" b="0" i="0" baseline="0" err="1"/>
            <a:t>mallintavat</a:t>
          </a:r>
          <a:r>
            <a:rPr lang="en-US" b="0" i="0" baseline="0"/>
            <a:t> </a:t>
          </a:r>
          <a:r>
            <a:rPr lang="en-US" b="0" i="0" baseline="0" err="1"/>
            <a:t>rinnalla</a:t>
          </a:r>
          <a:r>
            <a:rPr lang="en-US" b="0" i="0" baseline="0"/>
            <a:t> </a:t>
          </a:r>
          <a:r>
            <a:rPr lang="en-US" b="0" i="0" baseline="0" err="1"/>
            <a:t>kulkevia</a:t>
          </a:r>
          <a:r>
            <a:rPr lang="en-US" b="0" i="0" baseline="0"/>
            <a:t> </a:t>
          </a:r>
          <a:r>
            <a:rPr lang="en-US" b="0" i="0" baseline="0" err="1"/>
            <a:t>menetelmiä</a:t>
          </a:r>
          <a:r>
            <a:rPr lang="en-US" b="0" i="0" baseline="0"/>
            <a:t>  ja </a:t>
          </a:r>
          <a:r>
            <a:rPr lang="en-US" b="0" i="0" baseline="0" err="1"/>
            <a:t>kykyä</a:t>
          </a:r>
          <a:r>
            <a:rPr lang="en-US" b="0" i="0" baseline="0"/>
            <a:t> </a:t>
          </a:r>
          <a:r>
            <a:rPr lang="en-US" b="0" i="0" baseline="0" err="1"/>
            <a:t>valmentaa</a:t>
          </a:r>
          <a:r>
            <a:rPr lang="en-US" b="0" i="0" baseline="0"/>
            <a:t> </a:t>
          </a:r>
          <a:r>
            <a:rPr lang="en-US" b="0" i="0" baseline="0" err="1"/>
            <a:t>nuoria</a:t>
          </a:r>
          <a:r>
            <a:rPr lang="en-US" b="0" i="0" baseline="0"/>
            <a:t> ja </a:t>
          </a:r>
          <a:r>
            <a:rPr lang="en-US" b="0" i="0" baseline="0" err="1"/>
            <a:t>järjestää</a:t>
          </a:r>
          <a:r>
            <a:rPr lang="en-US" b="0" i="0" baseline="0"/>
            <a:t> </a:t>
          </a:r>
          <a:r>
            <a:rPr lang="en-US" b="0" i="0" baseline="0" err="1"/>
            <a:t>tuettua</a:t>
          </a:r>
          <a:r>
            <a:rPr lang="en-US" b="0" i="0" baseline="0"/>
            <a:t> </a:t>
          </a:r>
          <a:r>
            <a:rPr lang="en-US" b="0" i="0" baseline="0" err="1"/>
            <a:t>ryhmätoimintaa</a:t>
          </a:r>
          <a:r>
            <a:rPr lang="en-US" b="0" i="0" baseline="0"/>
            <a:t> </a:t>
          </a:r>
          <a:r>
            <a:rPr lang="en-US" b="0" i="0" baseline="0" err="1"/>
            <a:t>heille</a:t>
          </a:r>
          <a:r>
            <a:rPr lang="en-US" b="0" i="0" baseline="0"/>
            <a:t>. </a:t>
          </a:r>
          <a:endParaRPr lang="en-US"/>
        </a:p>
      </dgm:t>
    </dgm:pt>
    <dgm:pt modelId="{39756E91-109D-4F9E-AF5A-FD0EB9B56B76}" type="parTrans" cxnId="{E61A5B1C-D6BA-4982-AD7E-D2465EB5B177}">
      <dgm:prSet/>
      <dgm:spPr/>
      <dgm:t>
        <a:bodyPr/>
        <a:lstStyle/>
        <a:p>
          <a:endParaRPr lang="en-US"/>
        </a:p>
      </dgm:t>
    </dgm:pt>
    <dgm:pt modelId="{DD8BD634-5556-4D8F-B9E6-CAB6AE5F4F4F}" type="sibTrans" cxnId="{E61A5B1C-D6BA-4982-AD7E-D2465EB5B177}">
      <dgm:prSet/>
      <dgm:spPr/>
      <dgm:t>
        <a:bodyPr/>
        <a:lstStyle/>
        <a:p>
          <a:endParaRPr lang="en-US"/>
        </a:p>
      </dgm:t>
    </dgm:pt>
    <dgm:pt modelId="{CBC1DAD3-4A76-497B-8DBD-01C9C5C4A7A4}">
      <dgm:prSet/>
      <dgm:spPr/>
      <dgm:t>
        <a:bodyPr/>
        <a:lstStyle/>
        <a:p>
          <a:r>
            <a:rPr lang="en-US" b="0" i="0" baseline="0"/>
            <a:t>2. Tiedon ja osaamisen lisääminen. Tarjotaan pedagogista konsultaatiota opettajille, jotta heillä on keinoja tuottaa saavutettavaa, monikanavaista videopohjaista verkkomateriaalia opiskelijoille.  Tietoa opettajille, ohjaajille ja työpaikkaohjaajille neuropsykiatrisiin häiriöihin ja mielenterveysongelmiin liittyvistä vaikeuksista ja keinoista tukea saavuttamaan tutkinto ja työ.  </a:t>
          </a:r>
          <a:endParaRPr lang="en-US"/>
        </a:p>
      </dgm:t>
    </dgm:pt>
    <dgm:pt modelId="{42602BF7-972F-46C8-BFB3-D8C6F95EA88B}" type="parTrans" cxnId="{F6DC26F0-AB44-4107-8B78-1AB30DE28483}">
      <dgm:prSet/>
      <dgm:spPr/>
      <dgm:t>
        <a:bodyPr/>
        <a:lstStyle/>
        <a:p>
          <a:endParaRPr lang="en-US"/>
        </a:p>
      </dgm:t>
    </dgm:pt>
    <dgm:pt modelId="{971BCDB3-46B5-49BF-BD7B-9A3BFFCFDF36}" type="sibTrans" cxnId="{F6DC26F0-AB44-4107-8B78-1AB30DE28483}">
      <dgm:prSet/>
      <dgm:spPr/>
      <dgm:t>
        <a:bodyPr/>
        <a:lstStyle/>
        <a:p>
          <a:endParaRPr lang="en-US"/>
        </a:p>
      </dgm:t>
    </dgm:pt>
    <dgm:pt modelId="{031FE897-1626-4DDF-A37D-81BABDF4628A}">
      <dgm:prSet/>
      <dgm:spPr/>
      <dgm:t>
        <a:bodyPr/>
        <a:lstStyle/>
        <a:p>
          <a:r>
            <a:rPr lang="en-US" b="0" i="0" baseline="0"/>
            <a:t>3. Rinnallakulkeva nivelvaiheen jatko-ohjaus tuettuna töihin, te-palveluihin niiden opiskelijoiden osalta, joilla on vaikeuksia työllistyä. Työnantajakoordinattori tekee aktiivista, ennakoivaa ja ratkaisukeskeistä työnantajayhteistyötä niillä toimialoilla, joiden on vaikea löytää työvoimaa Jalkautuva yritys- ja työnantajayhteistyö on keskeinen ja konkreettinen työväline hankkeen aikana. Muotoillaan, pilotoidaan ja kehitetään malli, tukea tarvitsevien työllistämiseksi.</a:t>
          </a:r>
          <a:endParaRPr lang="en-US"/>
        </a:p>
      </dgm:t>
    </dgm:pt>
    <dgm:pt modelId="{307ADD32-972D-4B1E-BA5A-B8149B4086D1}" type="parTrans" cxnId="{750B3C96-7C9E-4F1A-A716-42B67DAF1478}">
      <dgm:prSet/>
      <dgm:spPr/>
      <dgm:t>
        <a:bodyPr/>
        <a:lstStyle/>
        <a:p>
          <a:endParaRPr lang="en-US"/>
        </a:p>
      </dgm:t>
    </dgm:pt>
    <dgm:pt modelId="{793FEB03-9471-44E8-AA4C-79C8AEDACE71}" type="sibTrans" cxnId="{750B3C96-7C9E-4F1A-A716-42B67DAF1478}">
      <dgm:prSet/>
      <dgm:spPr/>
      <dgm:t>
        <a:bodyPr/>
        <a:lstStyle/>
        <a:p>
          <a:endParaRPr lang="en-US"/>
        </a:p>
      </dgm:t>
    </dgm:pt>
    <dgm:pt modelId="{4D277F42-D949-4CE9-AF54-C5AB26FEF7F6}" type="pres">
      <dgm:prSet presAssocID="{3762DDD1-3B7D-4A21-AA34-6B6F712DC239}" presName="outerComposite" presStyleCnt="0">
        <dgm:presLayoutVars>
          <dgm:chMax val="5"/>
          <dgm:dir/>
          <dgm:resizeHandles val="exact"/>
        </dgm:presLayoutVars>
      </dgm:prSet>
      <dgm:spPr/>
    </dgm:pt>
    <dgm:pt modelId="{F14B06AB-1BF1-4861-BB15-0DE18D41E6B8}" type="pres">
      <dgm:prSet presAssocID="{3762DDD1-3B7D-4A21-AA34-6B6F712DC239}" presName="dummyMaxCanvas" presStyleCnt="0">
        <dgm:presLayoutVars/>
      </dgm:prSet>
      <dgm:spPr/>
    </dgm:pt>
    <dgm:pt modelId="{26FDCD09-82AB-486F-BF4D-05EF16564590}" type="pres">
      <dgm:prSet presAssocID="{3762DDD1-3B7D-4A21-AA34-6B6F712DC239}" presName="ThreeNodes_1" presStyleLbl="node1" presStyleIdx="0" presStyleCnt="3">
        <dgm:presLayoutVars>
          <dgm:bulletEnabled val="1"/>
        </dgm:presLayoutVars>
      </dgm:prSet>
      <dgm:spPr/>
    </dgm:pt>
    <dgm:pt modelId="{E1681AE0-96C0-456E-B349-EF7B5BC0C074}" type="pres">
      <dgm:prSet presAssocID="{3762DDD1-3B7D-4A21-AA34-6B6F712DC239}" presName="ThreeNodes_2" presStyleLbl="node1" presStyleIdx="1" presStyleCnt="3">
        <dgm:presLayoutVars>
          <dgm:bulletEnabled val="1"/>
        </dgm:presLayoutVars>
      </dgm:prSet>
      <dgm:spPr/>
    </dgm:pt>
    <dgm:pt modelId="{6F72C3F3-1415-4BF7-86A2-5AB4C1227D20}" type="pres">
      <dgm:prSet presAssocID="{3762DDD1-3B7D-4A21-AA34-6B6F712DC239}" presName="ThreeNodes_3" presStyleLbl="node1" presStyleIdx="2" presStyleCnt="3">
        <dgm:presLayoutVars>
          <dgm:bulletEnabled val="1"/>
        </dgm:presLayoutVars>
      </dgm:prSet>
      <dgm:spPr/>
    </dgm:pt>
    <dgm:pt modelId="{A9502087-AC18-4095-9EE7-96482B852AA6}" type="pres">
      <dgm:prSet presAssocID="{3762DDD1-3B7D-4A21-AA34-6B6F712DC239}" presName="ThreeConn_1-2" presStyleLbl="fgAccFollowNode1" presStyleIdx="0" presStyleCnt="2">
        <dgm:presLayoutVars>
          <dgm:bulletEnabled val="1"/>
        </dgm:presLayoutVars>
      </dgm:prSet>
      <dgm:spPr/>
    </dgm:pt>
    <dgm:pt modelId="{647C355E-3E6D-4DE4-BDC8-320917610BCF}" type="pres">
      <dgm:prSet presAssocID="{3762DDD1-3B7D-4A21-AA34-6B6F712DC239}" presName="ThreeConn_2-3" presStyleLbl="fgAccFollowNode1" presStyleIdx="1" presStyleCnt="2">
        <dgm:presLayoutVars>
          <dgm:bulletEnabled val="1"/>
        </dgm:presLayoutVars>
      </dgm:prSet>
      <dgm:spPr/>
    </dgm:pt>
    <dgm:pt modelId="{E38D91AF-64C1-49DD-B357-E68B2B8914F6}" type="pres">
      <dgm:prSet presAssocID="{3762DDD1-3B7D-4A21-AA34-6B6F712DC239}" presName="ThreeNodes_1_text" presStyleLbl="node1" presStyleIdx="2" presStyleCnt="3">
        <dgm:presLayoutVars>
          <dgm:bulletEnabled val="1"/>
        </dgm:presLayoutVars>
      </dgm:prSet>
      <dgm:spPr/>
    </dgm:pt>
    <dgm:pt modelId="{F15692F4-7951-4000-876B-11C6C9F159D8}" type="pres">
      <dgm:prSet presAssocID="{3762DDD1-3B7D-4A21-AA34-6B6F712DC239}" presName="ThreeNodes_2_text" presStyleLbl="node1" presStyleIdx="2" presStyleCnt="3">
        <dgm:presLayoutVars>
          <dgm:bulletEnabled val="1"/>
        </dgm:presLayoutVars>
      </dgm:prSet>
      <dgm:spPr/>
    </dgm:pt>
    <dgm:pt modelId="{1DE6EB77-ADD6-407A-836E-391E1C10CED4}" type="pres">
      <dgm:prSet presAssocID="{3762DDD1-3B7D-4A21-AA34-6B6F712DC239}" presName="ThreeNodes_3_text" presStyleLbl="node1" presStyleIdx="2" presStyleCnt="3">
        <dgm:presLayoutVars>
          <dgm:bulletEnabled val="1"/>
        </dgm:presLayoutVars>
      </dgm:prSet>
      <dgm:spPr/>
    </dgm:pt>
  </dgm:ptLst>
  <dgm:cxnLst>
    <dgm:cxn modelId="{80A92010-D058-44C2-8726-B4DB7540E826}" type="presOf" srcId="{971BCDB3-46B5-49BF-BD7B-9A3BFFCFDF36}" destId="{647C355E-3E6D-4DE4-BDC8-320917610BCF}" srcOrd="0" destOrd="0" presId="urn:microsoft.com/office/officeart/2005/8/layout/vProcess5"/>
    <dgm:cxn modelId="{E61A5B1C-D6BA-4982-AD7E-D2465EB5B177}" srcId="{3762DDD1-3B7D-4A21-AA34-6B6F712DC239}" destId="{42C57772-E219-4E43-A164-3234CB39E23B}" srcOrd="0" destOrd="0" parTransId="{39756E91-109D-4F9E-AF5A-FD0EB9B56B76}" sibTransId="{DD8BD634-5556-4D8F-B9E6-CAB6AE5F4F4F}"/>
    <dgm:cxn modelId="{02FEA83A-8305-471E-960A-79E76F965F34}" type="presOf" srcId="{42C57772-E219-4E43-A164-3234CB39E23B}" destId="{26FDCD09-82AB-486F-BF4D-05EF16564590}" srcOrd="0" destOrd="0" presId="urn:microsoft.com/office/officeart/2005/8/layout/vProcess5"/>
    <dgm:cxn modelId="{4749295B-2126-4103-A09B-E2A3E8DDE69F}" type="presOf" srcId="{CBC1DAD3-4A76-497B-8DBD-01C9C5C4A7A4}" destId="{E1681AE0-96C0-456E-B349-EF7B5BC0C074}" srcOrd="0" destOrd="0" presId="urn:microsoft.com/office/officeart/2005/8/layout/vProcess5"/>
    <dgm:cxn modelId="{38B9B164-EC23-40E2-8001-60AA4DB43B46}" type="presOf" srcId="{DD8BD634-5556-4D8F-B9E6-CAB6AE5F4F4F}" destId="{A9502087-AC18-4095-9EE7-96482B852AA6}" srcOrd="0" destOrd="0" presId="urn:microsoft.com/office/officeart/2005/8/layout/vProcess5"/>
    <dgm:cxn modelId="{4A5BB54C-832A-439E-948E-3AD1C33AC7D0}" type="presOf" srcId="{031FE897-1626-4DDF-A37D-81BABDF4628A}" destId="{1DE6EB77-ADD6-407A-836E-391E1C10CED4}" srcOrd="1" destOrd="0" presId="urn:microsoft.com/office/officeart/2005/8/layout/vProcess5"/>
    <dgm:cxn modelId="{4841EA76-452F-41AC-81FD-8A2388EEA769}" type="presOf" srcId="{42C57772-E219-4E43-A164-3234CB39E23B}" destId="{E38D91AF-64C1-49DD-B357-E68B2B8914F6}" srcOrd="1" destOrd="0" presId="urn:microsoft.com/office/officeart/2005/8/layout/vProcess5"/>
    <dgm:cxn modelId="{27DAEE76-0AE5-4D39-A3F1-0DBF30CE7974}" type="presOf" srcId="{3762DDD1-3B7D-4A21-AA34-6B6F712DC239}" destId="{4D277F42-D949-4CE9-AF54-C5AB26FEF7F6}" srcOrd="0" destOrd="0" presId="urn:microsoft.com/office/officeart/2005/8/layout/vProcess5"/>
    <dgm:cxn modelId="{750B3C96-7C9E-4F1A-A716-42B67DAF1478}" srcId="{3762DDD1-3B7D-4A21-AA34-6B6F712DC239}" destId="{031FE897-1626-4DDF-A37D-81BABDF4628A}" srcOrd="2" destOrd="0" parTransId="{307ADD32-972D-4B1E-BA5A-B8149B4086D1}" sibTransId="{793FEB03-9471-44E8-AA4C-79C8AEDACE71}"/>
    <dgm:cxn modelId="{610A4AD1-3122-49D2-A216-11FBEE8221FB}" type="presOf" srcId="{CBC1DAD3-4A76-497B-8DBD-01C9C5C4A7A4}" destId="{F15692F4-7951-4000-876B-11C6C9F159D8}" srcOrd="1" destOrd="0" presId="urn:microsoft.com/office/officeart/2005/8/layout/vProcess5"/>
    <dgm:cxn modelId="{CE6B19E8-DD42-48A6-ADA9-9B71F32FD612}" type="presOf" srcId="{031FE897-1626-4DDF-A37D-81BABDF4628A}" destId="{6F72C3F3-1415-4BF7-86A2-5AB4C1227D20}" srcOrd="0" destOrd="0" presId="urn:microsoft.com/office/officeart/2005/8/layout/vProcess5"/>
    <dgm:cxn modelId="{F6DC26F0-AB44-4107-8B78-1AB30DE28483}" srcId="{3762DDD1-3B7D-4A21-AA34-6B6F712DC239}" destId="{CBC1DAD3-4A76-497B-8DBD-01C9C5C4A7A4}" srcOrd="1" destOrd="0" parTransId="{42602BF7-972F-46C8-BFB3-D8C6F95EA88B}" sibTransId="{971BCDB3-46B5-49BF-BD7B-9A3BFFCFDF36}"/>
    <dgm:cxn modelId="{35E81484-3BD1-41A5-9A0F-01EE6A63A248}" type="presParOf" srcId="{4D277F42-D949-4CE9-AF54-C5AB26FEF7F6}" destId="{F14B06AB-1BF1-4861-BB15-0DE18D41E6B8}" srcOrd="0" destOrd="0" presId="urn:microsoft.com/office/officeart/2005/8/layout/vProcess5"/>
    <dgm:cxn modelId="{5C37579E-A509-4D9E-B67D-B5BFA224A349}" type="presParOf" srcId="{4D277F42-D949-4CE9-AF54-C5AB26FEF7F6}" destId="{26FDCD09-82AB-486F-BF4D-05EF16564590}" srcOrd="1" destOrd="0" presId="urn:microsoft.com/office/officeart/2005/8/layout/vProcess5"/>
    <dgm:cxn modelId="{136B93CA-3110-4201-A925-F169C1C4A323}" type="presParOf" srcId="{4D277F42-D949-4CE9-AF54-C5AB26FEF7F6}" destId="{E1681AE0-96C0-456E-B349-EF7B5BC0C074}" srcOrd="2" destOrd="0" presId="urn:microsoft.com/office/officeart/2005/8/layout/vProcess5"/>
    <dgm:cxn modelId="{3EEE4907-006E-4C9B-9FAD-6D3FD89390F9}" type="presParOf" srcId="{4D277F42-D949-4CE9-AF54-C5AB26FEF7F6}" destId="{6F72C3F3-1415-4BF7-86A2-5AB4C1227D20}" srcOrd="3" destOrd="0" presId="urn:microsoft.com/office/officeart/2005/8/layout/vProcess5"/>
    <dgm:cxn modelId="{F88D9D47-9667-43CF-B201-6D1C8EA6F642}" type="presParOf" srcId="{4D277F42-D949-4CE9-AF54-C5AB26FEF7F6}" destId="{A9502087-AC18-4095-9EE7-96482B852AA6}" srcOrd="4" destOrd="0" presId="urn:microsoft.com/office/officeart/2005/8/layout/vProcess5"/>
    <dgm:cxn modelId="{D5380211-3FCD-427F-B5F4-200AAD14A9BE}" type="presParOf" srcId="{4D277F42-D949-4CE9-AF54-C5AB26FEF7F6}" destId="{647C355E-3E6D-4DE4-BDC8-320917610BCF}" srcOrd="5" destOrd="0" presId="urn:microsoft.com/office/officeart/2005/8/layout/vProcess5"/>
    <dgm:cxn modelId="{B66DAD0D-2134-4DC0-B79E-02E35051B94F}" type="presParOf" srcId="{4D277F42-D949-4CE9-AF54-C5AB26FEF7F6}" destId="{E38D91AF-64C1-49DD-B357-E68B2B8914F6}" srcOrd="6" destOrd="0" presId="urn:microsoft.com/office/officeart/2005/8/layout/vProcess5"/>
    <dgm:cxn modelId="{91132F26-D8B1-4635-9215-CABB14535D68}" type="presParOf" srcId="{4D277F42-D949-4CE9-AF54-C5AB26FEF7F6}" destId="{F15692F4-7951-4000-876B-11C6C9F159D8}" srcOrd="7" destOrd="0" presId="urn:microsoft.com/office/officeart/2005/8/layout/vProcess5"/>
    <dgm:cxn modelId="{98702999-D71B-4586-9E5E-599D010961DA}" type="presParOf" srcId="{4D277F42-D949-4CE9-AF54-C5AB26FEF7F6}" destId="{1DE6EB77-ADD6-407A-836E-391E1C10CED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48BA-35FC-4EAB-953D-2D088C37147D}">
      <dsp:nvSpPr>
        <dsp:cNvPr id="0" name=""/>
        <dsp:cNvSpPr/>
      </dsp:nvSpPr>
      <dsp:spPr>
        <a:xfrm>
          <a:off x="0" y="0"/>
          <a:ext cx="9087728" cy="13366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err="1"/>
            <a:t>Tavoitteena</a:t>
          </a:r>
          <a:r>
            <a:rPr lang="en-US" sz="1700" b="0" i="0" kern="1200" baseline="0"/>
            <a:t> on </a:t>
          </a:r>
          <a:r>
            <a:rPr lang="en-US" sz="1700" b="0" i="0" kern="1200" baseline="0" err="1"/>
            <a:t>tehostetusti</a:t>
          </a:r>
          <a:r>
            <a:rPr lang="en-US" sz="1700" b="0" i="0" kern="1200" baseline="0"/>
            <a:t> ja </a:t>
          </a:r>
          <a:r>
            <a:rPr lang="en-US" sz="1700" b="0" i="0" kern="1200" baseline="0" err="1"/>
            <a:t>rinnalla</a:t>
          </a:r>
          <a:r>
            <a:rPr lang="en-US" sz="1700" b="0" i="0" kern="1200" baseline="0"/>
            <a:t>  </a:t>
          </a:r>
          <a:r>
            <a:rPr lang="en-US" sz="1700" b="0" i="0" kern="1200" baseline="0" err="1"/>
            <a:t>kulkien</a:t>
          </a:r>
          <a:r>
            <a:rPr lang="en-US" sz="1700" b="0" i="0" kern="1200" baseline="0"/>
            <a:t> </a:t>
          </a:r>
          <a:r>
            <a:rPr lang="en-US" sz="1700" b="0" i="0" kern="1200" baseline="0" err="1"/>
            <a:t>tukea</a:t>
          </a:r>
          <a:r>
            <a:rPr lang="en-US" sz="1700" b="0" i="0" kern="1200" baseline="0"/>
            <a:t> </a:t>
          </a:r>
          <a:r>
            <a:rPr lang="en-US" sz="1700" b="0" i="0" kern="1200" baseline="0" err="1"/>
            <a:t>niitä</a:t>
          </a:r>
          <a:r>
            <a:rPr lang="en-US" sz="1700" b="0" i="0" kern="1200" baseline="0"/>
            <a:t> </a:t>
          </a:r>
          <a:r>
            <a:rPr lang="en-US" sz="1700" b="0" i="0" kern="1200" baseline="0" err="1"/>
            <a:t>opiskelijoita</a:t>
          </a:r>
          <a:r>
            <a:rPr lang="en-US" sz="1700" b="0" i="0" kern="1200" baseline="0"/>
            <a:t>, </a:t>
          </a:r>
          <a:r>
            <a:rPr lang="en-US" sz="1700" b="0" i="0" kern="1200" baseline="0" err="1"/>
            <a:t>joilla</a:t>
          </a:r>
          <a:r>
            <a:rPr lang="en-US" sz="1700" b="0" i="0" kern="1200" baseline="0"/>
            <a:t> on </a:t>
          </a:r>
          <a:r>
            <a:rPr lang="en-US" sz="1700" b="0" i="0" kern="1200" baseline="0" err="1"/>
            <a:t>neuropsykiatrisiin</a:t>
          </a:r>
          <a:r>
            <a:rPr lang="en-US" sz="1700" b="0" i="0" kern="1200" baseline="0"/>
            <a:t> </a:t>
          </a:r>
          <a:r>
            <a:rPr lang="en-US" sz="1700" b="0" i="0" kern="1200" baseline="0" err="1"/>
            <a:t>häiriöihin</a:t>
          </a:r>
          <a:r>
            <a:rPr lang="en-US" sz="1700" b="0" i="0" kern="1200" baseline="0"/>
            <a:t> ja </a:t>
          </a:r>
          <a:r>
            <a:rPr lang="en-US" sz="1700" b="0" i="0" kern="1200" baseline="0" err="1"/>
            <a:t>mielenterveysongelmiin</a:t>
          </a:r>
          <a:r>
            <a:rPr lang="en-US" sz="1700" b="0" i="0" kern="1200" baseline="0"/>
            <a:t> </a:t>
          </a:r>
          <a:r>
            <a:rPr lang="en-US" sz="1700" b="0" i="0" kern="1200" baseline="0" err="1"/>
            <a:t>liittyviä</a:t>
          </a:r>
          <a:r>
            <a:rPr lang="en-US" sz="1700" b="0" i="0" kern="1200" baseline="0"/>
            <a:t> </a:t>
          </a:r>
          <a:r>
            <a:rPr lang="en-US" sz="1700" b="0" i="0" kern="1200" baseline="0" err="1"/>
            <a:t>vaikeuksia</a:t>
          </a:r>
          <a:r>
            <a:rPr lang="en-US" sz="1700" b="0" i="0" kern="1200" baseline="0"/>
            <a:t> ja ne </a:t>
          </a:r>
          <a:r>
            <a:rPr lang="en-US" sz="1700" b="0" i="0" kern="1200" baseline="0" err="1"/>
            <a:t>vaikeuttavat</a:t>
          </a:r>
          <a:r>
            <a:rPr lang="en-US" sz="1700" b="0" i="0" kern="1200" baseline="0"/>
            <a:t> </a:t>
          </a:r>
          <a:r>
            <a:rPr lang="en-US" sz="1700" b="0" i="0" kern="1200" baseline="0" err="1"/>
            <a:t>opintojen</a:t>
          </a:r>
          <a:r>
            <a:rPr lang="en-US" sz="1700" b="0" i="0" kern="1200" baseline="0"/>
            <a:t> </a:t>
          </a:r>
          <a:r>
            <a:rPr lang="en-US" sz="1700" b="0" i="0" kern="1200" baseline="0" err="1"/>
            <a:t>suorittamista</a:t>
          </a:r>
          <a:r>
            <a:rPr lang="en-US" sz="1700" b="0" i="0" kern="1200" baseline="0"/>
            <a:t>.   </a:t>
          </a:r>
          <a:r>
            <a:rPr lang="en-US" sz="1700" b="0" i="0" kern="1200" baseline="0" err="1"/>
            <a:t>Nepsy-painotteisen</a:t>
          </a:r>
          <a:r>
            <a:rPr lang="en-US" sz="1700" b="0" i="0" kern="1200" baseline="0"/>
            <a:t> </a:t>
          </a:r>
          <a:r>
            <a:rPr lang="en-US" sz="1700" b="0" i="0" kern="1200" baseline="0" err="1"/>
            <a:t>ryhmätoiminnan</a:t>
          </a:r>
          <a:r>
            <a:rPr lang="en-US" sz="1700" b="0" i="0" kern="1200" baseline="0"/>
            <a:t> </a:t>
          </a:r>
          <a:r>
            <a:rPr lang="en-US" sz="1700" b="0" i="0" kern="1200" baseline="0" err="1"/>
            <a:t>järjestämistä</a:t>
          </a:r>
          <a:r>
            <a:rPr lang="en-US" sz="1700" b="0" i="0" kern="1200" baseline="0"/>
            <a:t>  </a:t>
          </a:r>
          <a:r>
            <a:rPr lang="en-US" sz="1700" b="0" i="0" kern="1200" baseline="0" err="1"/>
            <a:t>opintoihin</a:t>
          </a:r>
          <a:r>
            <a:rPr lang="en-US" sz="1700" b="0" i="0" kern="1200" baseline="0"/>
            <a:t> </a:t>
          </a:r>
          <a:r>
            <a:rPr lang="en-US" sz="1700" b="0" i="0" kern="1200" baseline="0" err="1"/>
            <a:t>poluttamisen</a:t>
          </a:r>
          <a:r>
            <a:rPr lang="en-US" sz="1700" b="0" i="0" kern="1200" baseline="0"/>
            <a:t>  ja </a:t>
          </a:r>
          <a:r>
            <a:rPr lang="en-US" sz="1700" b="0" i="0" kern="1200" baseline="0" err="1"/>
            <a:t>opinnoista</a:t>
          </a:r>
          <a:r>
            <a:rPr lang="en-US" sz="1700" b="0" i="0" kern="1200" baseline="0"/>
            <a:t> </a:t>
          </a:r>
          <a:r>
            <a:rPr lang="en-US" sz="1700" b="0" i="0" kern="1200" baseline="0" err="1"/>
            <a:t>eteenpäin</a:t>
          </a:r>
          <a:r>
            <a:rPr lang="en-US" sz="1700" b="0" i="0" kern="1200" baseline="0"/>
            <a:t> </a:t>
          </a:r>
          <a:r>
            <a:rPr lang="en-US" sz="1700" b="0" i="0" kern="1200" baseline="0" err="1"/>
            <a:t>poluttamisen</a:t>
          </a:r>
          <a:r>
            <a:rPr lang="en-US" sz="1700" b="0" i="0" kern="1200" baseline="0"/>
            <a:t> </a:t>
          </a:r>
          <a:r>
            <a:rPr lang="en-US" sz="1700" b="0" i="0" kern="1200" baseline="0" err="1"/>
            <a:t>tukena</a:t>
          </a:r>
          <a:r>
            <a:rPr lang="en-US" sz="1700" b="0" i="0" kern="1200" baseline="0"/>
            <a:t>. </a:t>
          </a:r>
          <a:endParaRPr lang="en-US" sz="1700" kern="1200"/>
        </a:p>
      </dsp:txBody>
      <dsp:txXfrm>
        <a:off x="39150" y="39150"/>
        <a:ext cx="7532392" cy="1258383"/>
      </dsp:txXfrm>
    </dsp:sp>
    <dsp:sp modelId="{058CE61B-05FF-48CF-8112-396943A15A15}">
      <dsp:nvSpPr>
        <dsp:cNvPr id="0" name=""/>
        <dsp:cNvSpPr/>
      </dsp:nvSpPr>
      <dsp:spPr>
        <a:xfrm>
          <a:off x="761097" y="1579717"/>
          <a:ext cx="9087728" cy="13366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Tietoa opettajille, ohjaajille ja työpaikkaohjaajille neuropsykiatrisiin häiriöihin ja mielenterveysongelmiin liittyvistä vaikeuksista ja keinoista tukea tukea heitä saavuttamaan tutkinto ja työ. Keinoja tuottaa saavutettavaa, monikanavaista oppimateriaalia, niin että se palvelee kohderyhmää ajasta ja paikasta riippumatta.</a:t>
          </a:r>
          <a:endParaRPr lang="en-US" sz="1700" kern="1200"/>
        </a:p>
      </dsp:txBody>
      <dsp:txXfrm>
        <a:off x="800247" y="1618867"/>
        <a:ext cx="7379486" cy="1258383"/>
      </dsp:txXfrm>
    </dsp:sp>
    <dsp:sp modelId="{773B4B2D-6292-42AB-B7A3-4DD92280991B}">
      <dsp:nvSpPr>
        <dsp:cNvPr id="0" name=""/>
        <dsp:cNvSpPr/>
      </dsp:nvSpPr>
      <dsp:spPr>
        <a:xfrm>
          <a:off x="1510834" y="3159434"/>
          <a:ext cx="9087728" cy="13366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Taataan sujuva tuettu, rinnalla kulkeva siirtymä toiselta asteelta töihin tai  te-palveluihin niiden opiskelijoiden osalta, joilla on vaikeuksia työllistyä, jotka tarvitsevat moniammatillista tukea siirtymävaiheeseen.</a:t>
          </a:r>
          <a:endParaRPr lang="en-US" sz="1700" kern="1200"/>
        </a:p>
      </dsp:txBody>
      <dsp:txXfrm>
        <a:off x="1549984" y="3198584"/>
        <a:ext cx="7390846" cy="1258383"/>
      </dsp:txXfrm>
    </dsp:sp>
    <dsp:sp modelId="{9A808983-9780-41C4-A70B-D92A911CC235}">
      <dsp:nvSpPr>
        <dsp:cNvPr id="0" name=""/>
        <dsp:cNvSpPr/>
      </dsp:nvSpPr>
      <dsp:spPr>
        <a:xfrm>
          <a:off x="2271931" y="4739151"/>
          <a:ext cx="9087728" cy="133668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Kartoitetaan tukea tarvitseville opiskelijoille soveltuvia tuettuja työpaikkoja ja tuetaan yrityksiä palkkaamaan heitä.</a:t>
          </a:r>
          <a:endParaRPr lang="en-US" sz="1700" kern="1200"/>
        </a:p>
      </dsp:txBody>
      <dsp:txXfrm>
        <a:off x="2311081" y="4778301"/>
        <a:ext cx="7379486" cy="1258383"/>
      </dsp:txXfrm>
    </dsp:sp>
    <dsp:sp modelId="{F2C89237-79D7-4030-8D24-9E2B3E7DFA10}">
      <dsp:nvSpPr>
        <dsp:cNvPr id="0" name=""/>
        <dsp:cNvSpPr/>
      </dsp:nvSpPr>
      <dsp:spPr>
        <a:xfrm>
          <a:off x="8218883" y="1023778"/>
          <a:ext cx="868844" cy="8688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14373" y="1023778"/>
        <a:ext cx="477864" cy="653805"/>
      </dsp:txXfrm>
    </dsp:sp>
    <dsp:sp modelId="{47F462EB-DB15-4FF7-A9B4-848CDE1D4ED6}">
      <dsp:nvSpPr>
        <dsp:cNvPr id="0" name=""/>
        <dsp:cNvSpPr/>
      </dsp:nvSpPr>
      <dsp:spPr>
        <a:xfrm>
          <a:off x="8979980" y="2603495"/>
          <a:ext cx="868844" cy="86884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75470" y="2603495"/>
        <a:ext cx="477864" cy="653805"/>
      </dsp:txXfrm>
    </dsp:sp>
    <dsp:sp modelId="{2D077E93-35BD-4444-81D6-912EFFBD4AF4}">
      <dsp:nvSpPr>
        <dsp:cNvPr id="0" name=""/>
        <dsp:cNvSpPr/>
      </dsp:nvSpPr>
      <dsp:spPr>
        <a:xfrm>
          <a:off x="9729718" y="4183212"/>
          <a:ext cx="868844" cy="86884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25208" y="4183212"/>
        <a:ext cx="477864" cy="653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CD09-82AB-486F-BF4D-05EF16564590}">
      <dsp:nvSpPr>
        <dsp:cNvPr id="0" name=""/>
        <dsp:cNvSpPr/>
      </dsp:nvSpPr>
      <dsp:spPr>
        <a:xfrm>
          <a:off x="0" y="0"/>
          <a:ext cx="9655711" cy="17942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1.Neuropsykiatrisiin ja </a:t>
          </a:r>
          <a:r>
            <a:rPr lang="en-US" sz="1700" b="0" i="0" kern="1200" baseline="0" err="1"/>
            <a:t>mielenterveyden</a:t>
          </a:r>
          <a:r>
            <a:rPr lang="en-US" sz="1700" b="0" i="0" kern="1200" baseline="0"/>
            <a:t> </a:t>
          </a:r>
          <a:r>
            <a:rPr lang="en-US" sz="1700" b="0" i="0" kern="1200" baseline="0" err="1"/>
            <a:t>haasteisiin</a:t>
          </a:r>
          <a:r>
            <a:rPr lang="en-US" sz="1700" b="0" i="0" kern="1200" baseline="0"/>
            <a:t> </a:t>
          </a:r>
          <a:r>
            <a:rPr lang="en-US" sz="1700" b="0" i="0" kern="1200" baseline="0" err="1"/>
            <a:t>tehostettuja</a:t>
          </a:r>
          <a:r>
            <a:rPr lang="en-US" sz="1700" b="0" i="0" kern="1200" baseline="0"/>
            <a:t>, </a:t>
          </a:r>
          <a:r>
            <a:rPr lang="en-US" sz="1700" b="0" i="0" kern="1200" baseline="0" err="1"/>
            <a:t>rinnalla</a:t>
          </a:r>
          <a:r>
            <a:rPr lang="en-US" sz="1700" b="0" i="0" kern="1200" baseline="0"/>
            <a:t> </a:t>
          </a:r>
          <a:r>
            <a:rPr lang="en-US" sz="1700" b="0" i="0" kern="1200" baseline="0" err="1"/>
            <a:t>kulkevia</a:t>
          </a:r>
          <a:r>
            <a:rPr lang="en-US" sz="1700" b="0" i="0" kern="1200" baseline="0"/>
            <a:t>, </a:t>
          </a:r>
          <a:r>
            <a:rPr lang="en-US" sz="1700" b="0" i="0" kern="1200" baseline="0" err="1"/>
            <a:t>saavutettavia</a:t>
          </a:r>
          <a:r>
            <a:rPr lang="en-US" sz="1700" b="0" i="0" kern="1200" baseline="0"/>
            <a:t> </a:t>
          </a:r>
          <a:r>
            <a:rPr lang="en-US" sz="1700" b="0" i="0" kern="1200" baseline="0" err="1"/>
            <a:t>tukikeinoja</a:t>
          </a:r>
          <a:r>
            <a:rPr lang="en-US" sz="1700" b="0" i="0" kern="1200" baseline="0"/>
            <a:t>.  </a:t>
          </a:r>
          <a:r>
            <a:rPr lang="en-US" sz="1700" b="0" i="0" kern="1200" baseline="0" err="1"/>
            <a:t>Hankkeeseen</a:t>
          </a:r>
          <a:r>
            <a:rPr lang="en-US" sz="1700" b="0" i="0" kern="1200" baseline="0"/>
            <a:t> </a:t>
          </a:r>
          <a:r>
            <a:rPr lang="en-US" sz="1700" b="0" i="0" kern="1200" baseline="0" err="1"/>
            <a:t>palkattavan</a:t>
          </a:r>
          <a:r>
            <a:rPr lang="en-US" sz="1700" b="0" i="0" kern="1200" baseline="0"/>
            <a:t> </a:t>
          </a:r>
          <a:r>
            <a:rPr lang="en-US" sz="1700" b="0" i="0" kern="1200" baseline="0" err="1"/>
            <a:t>jalkautuvan</a:t>
          </a:r>
          <a:r>
            <a:rPr lang="en-US" sz="1700" b="0" i="0" kern="1200" baseline="0"/>
            <a:t> </a:t>
          </a:r>
          <a:r>
            <a:rPr lang="en-US" sz="1700" b="0" i="0" kern="1200" baseline="0" err="1"/>
            <a:t>osa-aikainen</a:t>
          </a:r>
          <a:r>
            <a:rPr lang="en-US" sz="1700" b="0" i="0" kern="1200" baseline="0"/>
            <a:t> </a:t>
          </a:r>
          <a:r>
            <a:rPr lang="en-US" sz="1700" b="0" i="0" kern="1200" baseline="0" err="1"/>
            <a:t>erityisopettajan</a:t>
          </a:r>
          <a:r>
            <a:rPr lang="en-US" sz="1700" b="0" i="0" kern="1200" baseline="0"/>
            <a:t> </a:t>
          </a:r>
          <a:r>
            <a:rPr lang="en-US" sz="1700" b="0" i="0" kern="1200" baseline="0" err="1"/>
            <a:t>Nepsytuen</a:t>
          </a:r>
          <a:r>
            <a:rPr lang="en-US" sz="1700" b="0" i="0" kern="1200" baseline="0"/>
            <a:t> ja </a:t>
          </a:r>
          <a:r>
            <a:rPr lang="en-US" sz="1700" b="0" i="0" kern="1200" baseline="0" err="1"/>
            <a:t>Kannukseen</a:t>
          </a:r>
          <a:r>
            <a:rPr lang="en-US" sz="1700" b="0" i="0" kern="1200" baseline="0"/>
            <a:t> </a:t>
          </a:r>
          <a:r>
            <a:rPr lang="en-US" sz="1700" b="0" i="0" kern="1200" baseline="0" err="1"/>
            <a:t>rinnallakulkevan</a:t>
          </a:r>
          <a:r>
            <a:rPr lang="en-US" sz="1700" b="0" i="0" kern="1200" baseline="0"/>
            <a:t> </a:t>
          </a:r>
          <a:r>
            <a:rPr lang="en-US" sz="1700" b="0" i="0" kern="1200" baseline="0" err="1"/>
            <a:t>ohjaajan</a:t>
          </a:r>
          <a:r>
            <a:rPr lang="en-US" sz="1700" b="0" i="0" kern="1200" baseline="0"/>
            <a:t> </a:t>
          </a:r>
          <a:r>
            <a:rPr lang="en-US" sz="1700" b="0" i="0" kern="1200" baseline="0" err="1"/>
            <a:t>avulla</a:t>
          </a:r>
          <a:r>
            <a:rPr lang="en-US" sz="1700" b="0" i="0" kern="1200" baseline="0"/>
            <a:t>. He </a:t>
          </a:r>
          <a:r>
            <a:rPr lang="en-US" sz="1700" b="0" i="0" kern="1200" baseline="0" err="1"/>
            <a:t>suunnittelevat</a:t>
          </a:r>
          <a:r>
            <a:rPr lang="en-US" sz="1700" b="0" i="0" kern="1200" baseline="0"/>
            <a:t>, </a:t>
          </a:r>
          <a:r>
            <a:rPr lang="en-US" sz="1700" b="0" i="0" kern="1200" baseline="0" err="1"/>
            <a:t>toteuttavat</a:t>
          </a:r>
          <a:r>
            <a:rPr lang="en-US" sz="1700" b="0" i="0" kern="1200" baseline="0"/>
            <a:t> ja </a:t>
          </a:r>
          <a:r>
            <a:rPr lang="en-US" sz="1700" b="0" i="0" kern="1200" baseline="0" err="1"/>
            <a:t>mallintavat</a:t>
          </a:r>
          <a:r>
            <a:rPr lang="en-US" sz="1700" b="0" i="0" kern="1200" baseline="0"/>
            <a:t> </a:t>
          </a:r>
          <a:r>
            <a:rPr lang="en-US" sz="1700" b="0" i="0" kern="1200" baseline="0" err="1"/>
            <a:t>rinnalla</a:t>
          </a:r>
          <a:r>
            <a:rPr lang="en-US" sz="1700" b="0" i="0" kern="1200" baseline="0"/>
            <a:t> </a:t>
          </a:r>
          <a:r>
            <a:rPr lang="en-US" sz="1700" b="0" i="0" kern="1200" baseline="0" err="1"/>
            <a:t>kulkevia</a:t>
          </a:r>
          <a:r>
            <a:rPr lang="en-US" sz="1700" b="0" i="0" kern="1200" baseline="0"/>
            <a:t> </a:t>
          </a:r>
          <a:r>
            <a:rPr lang="en-US" sz="1700" b="0" i="0" kern="1200" baseline="0" err="1"/>
            <a:t>menetelmiä</a:t>
          </a:r>
          <a:r>
            <a:rPr lang="en-US" sz="1700" b="0" i="0" kern="1200" baseline="0"/>
            <a:t>  ja </a:t>
          </a:r>
          <a:r>
            <a:rPr lang="en-US" sz="1700" b="0" i="0" kern="1200" baseline="0" err="1"/>
            <a:t>kykyä</a:t>
          </a:r>
          <a:r>
            <a:rPr lang="en-US" sz="1700" b="0" i="0" kern="1200" baseline="0"/>
            <a:t> </a:t>
          </a:r>
          <a:r>
            <a:rPr lang="en-US" sz="1700" b="0" i="0" kern="1200" baseline="0" err="1"/>
            <a:t>valmentaa</a:t>
          </a:r>
          <a:r>
            <a:rPr lang="en-US" sz="1700" b="0" i="0" kern="1200" baseline="0"/>
            <a:t> </a:t>
          </a:r>
          <a:r>
            <a:rPr lang="en-US" sz="1700" b="0" i="0" kern="1200" baseline="0" err="1"/>
            <a:t>nuoria</a:t>
          </a:r>
          <a:r>
            <a:rPr lang="en-US" sz="1700" b="0" i="0" kern="1200" baseline="0"/>
            <a:t> ja </a:t>
          </a:r>
          <a:r>
            <a:rPr lang="en-US" sz="1700" b="0" i="0" kern="1200" baseline="0" err="1"/>
            <a:t>järjestää</a:t>
          </a:r>
          <a:r>
            <a:rPr lang="en-US" sz="1700" b="0" i="0" kern="1200" baseline="0"/>
            <a:t> </a:t>
          </a:r>
          <a:r>
            <a:rPr lang="en-US" sz="1700" b="0" i="0" kern="1200" baseline="0" err="1"/>
            <a:t>tuettua</a:t>
          </a:r>
          <a:r>
            <a:rPr lang="en-US" sz="1700" b="0" i="0" kern="1200" baseline="0"/>
            <a:t> </a:t>
          </a:r>
          <a:r>
            <a:rPr lang="en-US" sz="1700" b="0" i="0" kern="1200" baseline="0" err="1"/>
            <a:t>ryhmätoimintaa</a:t>
          </a:r>
          <a:r>
            <a:rPr lang="en-US" sz="1700" b="0" i="0" kern="1200" baseline="0"/>
            <a:t> </a:t>
          </a:r>
          <a:r>
            <a:rPr lang="en-US" sz="1700" b="0" i="0" kern="1200" baseline="0" err="1"/>
            <a:t>heille</a:t>
          </a:r>
          <a:r>
            <a:rPr lang="en-US" sz="1700" b="0" i="0" kern="1200" baseline="0"/>
            <a:t>. </a:t>
          </a:r>
          <a:endParaRPr lang="en-US" sz="1700" kern="1200"/>
        </a:p>
      </dsp:txBody>
      <dsp:txXfrm>
        <a:off x="52552" y="52552"/>
        <a:ext cx="7719572" cy="1689149"/>
      </dsp:txXfrm>
    </dsp:sp>
    <dsp:sp modelId="{E1681AE0-96C0-456E-B349-EF7B5BC0C074}">
      <dsp:nvSpPr>
        <dsp:cNvPr id="0" name=""/>
        <dsp:cNvSpPr/>
      </dsp:nvSpPr>
      <dsp:spPr>
        <a:xfrm>
          <a:off x="851974" y="2093295"/>
          <a:ext cx="9655711" cy="17942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2. Tiedon ja osaamisen lisääminen. Tarjotaan pedagogista konsultaatiota opettajille, jotta heillä on keinoja tuottaa saavutettavaa, monikanavaista videopohjaista verkkomateriaalia opiskelijoille.  Tietoa opettajille, ohjaajille ja työpaikkaohjaajille neuropsykiatrisiin häiriöihin ja mielenterveysongelmiin liittyvistä vaikeuksista ja keinoista tukea saavuttamaan tutkinto ja työ.  </a:t>
          </a:r>
          <a:endParaRPr lang="en-US" sz="1700" kern="1200"/>
        </a:p>
      </dsp:txBody>
      <dsp:txXfrm>
        <a:off x="904526" y="2145847"/>
        <a:ext cx="7532368" cy="1689149"/>
      </dsp:txXfrm>
    </dsp:sp>
    <dsp:sp modelId="{6F72C3F3-1415-4BF7-86A2-5AB4C1227D20}">
      <dsp:nvSpPr>
        <dsp:cNvPr id="0" name=""/>
        <dsp:cNvSpPr/>
      </dsp:nvSpPr>
      <dsp:spPr>
        <a:xfrm>
          <a:off x="1703949" y="4186590"/>
          <a:ext cx="9655711" cy="17942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3. Rinnallakulkeva nivelvaiheen jatko-ohjaus tuettuna töihin, te-palveluihin niiden opiskelijoiden osalta, joilla on vaikeuksia työllistyä. Työnantajakoordinattori tekee aktiivista, ennakoivaa ja ratkaisukeskeistä työnantajayhteistyötä niillä toimialoilla, joiden on vaikea löytää työvoimaa Jalkautuva yritys- ja työnantajayhteistyö on keskeinen ja konkreettinen työväline hankkeen aikana. Muotoillaan, pilotoidaan ja kehitetään malli, tukea tarvitsevien työllistämiseksi.</a:t>
          </a:r>
          <a:endParaRPr lang="en-US" sz="1700" kern="1200"/>
        </a:p>
      </dsp:txBody>
      <dsp:txXfrm>
        <a:off x="1756501" y="4239142"/>
        <a:ext cx="7532368" cy="1689149"/>
      </dsp:txXfrm>
    </dsp:sp>
    <dsp:sp modelId="{A9502087-AC18-4095-9EE7-96482B852AA6}">
      <dsp:nvSpPr>
        <dsp:cNvPr id="0" name=""/>
        <dsp:cNvSpPr/>
      </dsp:nvSpPr>
      <dsp:spPr>
        <a:xfrm>
          <a:off x="8489447" y="1360642"/>
          <a:ext cx="1166264" cy="11662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51856" y="1360642"/>
        <a:ext cx="641446" cy="877614"/>
      </dsp:txXfrm>
    </dsp:sp>
    <dsp:sp modelId="{647C355E-3E6D-4DE4-BDC8-320917610BCF}">
      <dsp:nvSpPr>
        <dsp:cNvPr id="0" name=""/>
        <dsp:cNvSpPr/>
      </dsp:nvSpPr>
      <dsp:spPr>
        <a:xfrm>
          <a:off x="9341421" y="3441975"/>
          <a:ext cx="1166264" cy="116626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603830" y="3441975"/>
        <a:ext cx="641446" cy="8776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1BDA3-2821-46CC-81E5-7E3D8D63BADB}" type="datetimeFigureOut">
              <a:rPr lang="fi-FI" smtClean="0"/>
              <a:t>12.11.2024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10FC0-6343-4C47-B968-DF0BDD208CF7}" type="slidenum">
              <a:rPr lang="fi-FI" smtClean="0"/>
              <a:t>‹#›</a:t>
            </a:fld>
            <a:endParaRPr lang="fi-FI"/>
          </a:p>
        </p:txBody>
      </p:sp>
    </p:spTree>
    <p:extLst>
      <p:ext uri="{BB962C8B-B14F-4D97-AF65-F5344CB8AC3E}">
        <p14:creationId xmlns:p14="http://schemas.microsoft.com/office/powerpoint/2010/main" val="32323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B10FC0-6343-4C47-B968-DF0BDD208CF7}" type="slidenum">
              <a:rPr lang="fi-FI" smtClean="0"/>
              <a:t>15</a:t>
            </a:fld>
            <a:endParaRPr lang="fi-FI"/>
          </a:p>
        </p:txBody>
      </p:sp>
    </p:spTree>
    <p:extLst>
      <p:ext uri="{BB962C8B-B14F-4D97-AF65-F5344CB8AC3E}">
        <p14:creationId xmlns:p14="http://schemas.microsoft.com/office/powerpoint/2010/main" val="396992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B10FC0-6343-4C47-B968-DF0BDD208CF7}" type="slidenum">
              <a:rPr lang="fi-FI" smtClean="0"/>
              <a:t>17</a:t>
            </a:fld>
            <a:endParaRPr lang="fi-FI"/>
          </a:p>
        </p:txBody>
      </p:sp>
    </p:spTree>
    <p:extLst>
      <p:ext uri="{BB962C8B-B14F-4D97-AF65-F5344CB8AC3E}">
        <p14:creationId xmlns:p14="http://schemas.microsoft.com/office/powerpoint/2010/main" val="47913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0B10FC0-6343-4C47-B968-DF0BDD208CF7}" type="slidenum">
              <a:rPr lang="fi-FI" smtClean="0"/>
              <a:t>60</a:t>
            </a:fld>
            <a:endParaRPr lang="fi-FI"/>
          </a:p>
        </p:txBody>
      </p:sp>
    </p:spTree>
    <p:extLst>
      <p:ext uri="{BB962C8B-B14F-4D97-AF65-F5344CB8AC3E}">
        <p14:creationId xmlns:p14="http://schemas.microsoft.com/office/powerpoint/2010/main" val="401295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AB1527B-6D3C-4B92-9A9C-4CBDB31F581D}" type="slidenum">
              <a:rPr lang="fi-FI" smtClean="0"/>
              <a:t>62</a:t>
            </a:fld>
            <a:endParaRPr lang="fi-FI"/>
          </a:p>
        </p:txBody>
      </p:sp>
    </p:spTree>
    <p:extLst>
      <p:ext uri="{BB962C8B-B14F-4D97-AF65-F5344CB8AC3E}">
        <p14:creationId xmlns:p14="http://schemas.microsoft.com/office/powerpoint/2010/main" val="334161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9781-05D9-50AB-FCBE-565A993C192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22BD404-F438-B67D-8608-0135F5AD9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3A5E83D-B069-F416-28BD-A1166F5EFD9F}"/>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5" name="Alatunnisteen paikkamerkki 4">
            <a:extLst>
              <a:ext uri="{FF2B5EF4-FFF2-40B4-BE49-F238E27FC236}">
                <a16:creationId xmlns:a16="http://schemas.microsoft.com/office/drawing/2014/main" id="{97C7DCA9-53E6-33EC-AB8F-5D568EBCBA1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5C4F553-B075-69B5-AA59-3D841BEFD030}"/>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8921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0B1E73-A445-961F-004A-934E8761FE6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926FC16-9B5D-88D0-D19E-44F25BC331E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85F6BE-BFEF-9836-40E0-1B526A56F94C}"/>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5" name="Alatunnisteen paikkamerkki 4">
            <a:extLst>
              <a:ext uri="{FF2B5EF4-FFF2-40B4-BE49-F238E27FC236}">
                <a16:creationId xmlns:a16="http://schemas.microsoft.com/office/drawing/2014/main" id="{D58B5B0D-A7FF-6C2E-1E89-2DE767D8C3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5124717-58E5-8702-8076-BEA81150347D}"/>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37278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7BF13AA-2E07-67F4-8161-4A3BDE79908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3E4B63A-38D5-2EAF-3046-B410820932C5}"/>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9190400-E570-3B69-E088-45330A6BF0B6}"/>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5" name="Alatunnisteen paikkamerkki 4">
            <a:extLst>
              <a:ext uri="{FF2B5EF4-FFF2-40B4-BE49-F238E27FC236}">
                <a16:creationId xmlns:a16="http://schemas.microsoft.com/office/drawing/2014/main" id="{466A2EC6-4259-4286-B868-D87DC94B89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78666A-AE45-632A-3722-0A915D4B3312}"/>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20158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D2BA95-2CA4-4297-A94E-AF2D642FC915}"/>
              </a:ext>
            </a:extLst>
          </p:cNvPr>
          <p:cNvSpPr>
            <a:spLocks noGrp="1"/>
          </p:cNvSpPr>
          <p:nvPr>
            <p:ph type="title"/>
          </p:nvPr>
        </p:nvSpPr>
        <p:spPr/>
        <p:txBody>
          <a:bodyPr/>
          <a:lstStyle/>
          <a:p>
            <a:r>
              <a:rPr lang="fi-FI"/>
              <a:t>Muokkaa ots. perustyyl. napsautt.</a:t>
            </a:r>
          </a:p>
        </p:txBody>
      </p:sp>
      <p:sp>
        <p:nvSpPr>
          <p:cNvPr id="3" name="Tekstin paikkamerkki 2">
            <a:extLst>
              <a:ext uri="{FF2B5EF4-FFF2-40B4-BE49-F238E27FC236}">
                <a16:creationId xmlns:a16="http://schemas.microsoft.com/office/drawing/2014/main" id="{8B7B6C10-5796-2064-3626-9B504A5F889C}"/>
              </a:ext>
            </a:extLst>
          </p:cNvPr>
          <p:cNvSpPr>
            <a:spLocks noGrp="1"/>
          </p:cNvSpPr>
          <p:nvPr>
            <p:ph type="body"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02928C-CF97-26D9-F05C-721A1016D827}"/>
              </a:ext>
            </a:extLst>
          </p:cNvPr>
          <p:cNvSpPr>
            <a:spLocks noGrp="1"/>
          </p:cNvSpPr>
          <p:nvPr>
            <p:ph type="dt" sz="half" idx="10"/>
          </p:nvPr>
        </p:nvSpPr>
        <p:spPr/>
        <p:txBody>
          <a:bodyPr/>
          <a:lstStyle/>
          <a:p>
            <a:fld id="{68BCE8E8-17D2-455A-BDC8-9CEED9C9D0F0}" type="datetimeFigureOut">
              <a:rPr lang="fi-FI" smtClean="0"/>
              <a:t>12.11.2024</a:t>
            </a:fld>
            <a:endParaRPr lang="fi-FI"/>
          </a:p>
        </p:txBody>
      </p:sp>
      <p:sp>
        <p:nvSpPr>
          <p:cNvPr id="5" name="Alatunnisteen paikkamerkki 4">
            <a:extLst>
              <a:ext uri="{FF2B5EF4-FFF2-40B4-BE49-F238E27FC236}">
                <a16:creationId xmlns:a16="http://schemas.microsoft.com/office/drawing/2014/main" id="{29A06CA6-B08B-8581-2575-7A6D79674D1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0FB4ABD-C2C3-3CF8-FB8C-33B4F5DB57C6}"/>
              </a:ext>
            </a:extLst>
          </p:cNvPr>
          <p:cNvSpPr>
            <a:spLocks noGrp="1"/>
          </p:cNvSpPr>
          <p:nvPr>
            <p:ph type="sldNum" sz="quarter" idx="12"/>
          </p:nvPr>
        </p:nvSpPr>
        <p:spPr/>
        <p:txBody>
          <a:bodyPr/>
          <a:lstStyle/>
          <a:p>
            <a:fld id="{092D0401-D3D2-4A5A-9E1A-1F7F1043DB4B}" type="slidenum">
              <a:rPr lang="fi-FI" smtClean="0"/>
              <a:t>‹#›</a:t>
            </a:fld>
            <a:endParaRPr lang="fi-FI"/>
          </a:p>
        </p:txBody>
      </p:sp>
    </p:spTree>
    <p:extLst>
      <p:ext uri="{BB962C8B-B14F-4D97-AF65-F5344CB8AC3E}">
        <p14:creationId xmlns:p14="http://schemas.microsoft.com/office/powerpoint/2010/main" val="222934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94418-9475-57D7-7FA9-72D8CCF9B79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04F4344-1343-9BE7-57F0-04B7DDDAD64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822862-01D0-24D2-2F33-00566B5AF35E}"/>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5" name="Alatunnisteen paikkamerkki 4">
            <a:extLst>
              <a:ext uri="{FF2B5EF4-FFF2-40B4-BE49-F238E27FC236}">
                <a16:creationId xmlns:a16="http://schemas.microsoft.com/office/drawing/2014/main" id="{A11818AF-4C67-23C2-471E-284386F18E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92BAD5-DD0F-9416-1D51-3F8E509CCCAE}"/>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15868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32C2BD-3AA0-D15A-343E-6F88C11D0A3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EA89D0C-E23D-23E3-991E-F7A682C26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7723F5B-B210-273E-A5B7-B2E27190E1B7}"/>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5" name="Alatunnisteen paikkamerkki 4">
            <a:extLst>
              <a:ext uri="{FF2B5EF4-FFF2-40B4-BE49-F238E27FC236}">
                <a16:creationId xmlns:a16="http://schemas.microsoft.com/office/drawing/2014/main" id="{4B629020-B432-1468-7D37-48744B39841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04E36F-D7DC-49C8-CA53-7D4A7A278589}"/>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37912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1B10D7-A847-E4A7-9A29-06FFBC48D85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C36ACCA-0319-5703-3777-BACCFCCB31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1DC2EDC-B606-EC18-C8C4-4253E44FA0A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3C722F9-4B9D-BBCB-267F-3EB72E19C362}"/>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6" name="Alatunnisteen paikkamerkki 5">
            <a:extLst>
              <a:ext uri="{FF2B5EF4-FFF2-40B4-BE49-F238E27FC236}">
                <a16:creationId xmlns:a16="http://schemas.microsoft.com/office/drawing/2014/main" id="{E26B36A6-5703-3C4A-C582-B33C2815AC4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2E538D-B225-6C37-4D2A-B80EB0143E5F}"/>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36428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5C0247-B4EC-15BC-DCA0-5C0E2967B6EF}"/>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81EC6C3-B24D-00B8-6705-971C5345C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4B06031-F8B3-40FD-F193-463C4195386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7D04006-463A-836B-833A-7141D7457B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9B0360C-24FF-7047-9972-E20A7EECB54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D0EC009-00E5-DD8E-4173-4E32DBA047F4}"/>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8" name="Alatunnisteen paikkamerkki 7">
            <a:extLst>
              <a:ext uri="{FF2B5EF4-FFF2-40B4-BE49-F238E27FC236}">
                <a16:creationId xmlns:a16="http://schemas.microsoft.com/office/drawing/2014/main" id="{11555F74-2218-DB50-9891-6F3D51EE037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CBC1C32-43D2-E8BE-0E2A-0DBB410C4746}"/>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28943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BBD0A-B87D-FFA6-E443-574DA2269ED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78DAC4C-6980-7DAC-596C-DAE1C47FC114}"/>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4" name="Alatunnisteen paikkamerkki 3">
            <a:extLst>
              <a:ext uri="{FF2B5EF4-FFF2-40B4-BE49-F238E27FC236}">
                <a16:creationId xmlns:a16="http://schemas.microsoft.com/office/drawing/2014/main" id="{E0CF2C4A-9BAE-B5F9-B342-537BBB177E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D8897B8-539D-5DCB-E60D-AE19CF698DE0}"/>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113712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4533535-A40E-64E5-68FA-29CE82A57F18}"/>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3" name="Alatunnisteen paikkamerkki 2">
            <a:extLst>
              <a:ext uri="{FF2B5EF4-FFF2-40B4-BE49-F238E27FC236}">
                <a16:creationId xmlns:a16="http://schemas.microsoft.com/office/drawing/2014/main" id="{DFB7E737-7338-F824-051D-D83F974A19F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C835899-DC15-BC8E-CDBE-DBE0CD11B725}"/>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400193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CBBDA-C728-2F39-A1CE-5E3C8FE6FB1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E4795C1-A660-6285-F4F1-644924BEC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E981541-199F-440D-AAD9-D8493F91A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16B5385-6306-89DC-7B5E-BB4F12E21927}"/>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6" name="Alatunnisteen paikkamerkki 5">
            <a:extLst>
              <a:ext uri="{FF2B5EF4-FFF2-40B4-BE49-F238E27FC236}">
                <a16:creationId xmlns:a16="http://schemas.microsoft.com/office/drawing/2014/main" id="{DA9883CD-6C2E-EE85-7E5F-EBC4B18E7C5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5B1EB8-896E-AFEF-6BB1-142BEF9A7B17}"/>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4206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08B28-333C-4475-2B42-957DC8BE81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1E09A1-38E5-7007-B41C-1BE2976CD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C39A657-0364-C073-1E41-2DD9AE9D5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4140AD7-C0AB-81A0-4F2E-65405FEAE23C}"/>
              </a:ext>
            </a:extLst>
          </p:cNvPr>
          <p:cNvSpPr>
            <a:spLocks noGrp="1"/>
          </p:cNvSpPr>
          <p:nvPr>
            <p:ph type="dt" sz="half" idx="10"/>
          </p:nvPr>
        </p:nvSpPr>
        <p:spPr/>
        <p:txBody>
          <a:bodyPr/>
          <a:lstStyle/>
          <a:p>
            <a:fld id="{626702C5-5EE2-4ECF-9C89-BC39AB31FE77}" type="datetimeFigureOut">
              <a:rPr lang="fi-FI" smtClean="0"/>
              <a:t>12.11.2024</a:t>
            </a:fld>
            <a:endParaRPr lang="fi-FI"/>
          </a:p>
        </p:txBody>
      </p:sp>
      <p:sp>
        <p:nvSpPr>
          <p:cNvPr id="6" name="Alatunnisteen paikkamerkki 5">
            <a:extLst>
              <a:ext uri="{FF2B5EF4-FFF2-40B4-BE49-F238E27FC236}">
                <a16:creationId xmlns:a16="http://schemas.microsoft.com/office/drawing/2014/main" id="{52079AF5-0087-5C5F-7060-D6386F943B6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6EBA0FD-FBBF-5E79-E183-00D7CED7EEFE}"/>
              </a:ext>
            </a:extLst>
          </p:cNvPr>
          <p:cNvSpPr>
            <a:spLocks noGrp="1"/>
          </p:cNvSpPr>
          <p:nvPr>
            <p:ph type="sldNum" sz="quarter" idx="12"/>
          </p:nvPr>
        </p:nvSpPr>
        <p:spPr/>
        <p:txBody>
          <a:bodyPr/>
          <a:lstStyle/>
          <a:p>
            <a:fld id="{91D9AEC3-FA4B-4A7F-A57C-C8412A2918E2}" type="slidenum">
              <a:rPr lang="fi-FI" smtClean="0"/>
              <a:t>‹#›</a:t>
            </a:fld>
            <a:endParaRPr lang="fi-FI"/>
          </a:p>
        </p:txBody>
      </p:sp>
    </p:spTree>
    <p:extLst>
      <p:ext uri="{BB962C8B-B14F-4D97-AF65-F5344CB8AC3E}">
        <p14:creationId xmlns:p14="http://schemas.microsoft.com/office/powerpoint/2010/main" val="266718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BA65467-3645-F7FD-0AE7-7F0883980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7646FF1-AD86-DE75-A8BA-2A9948ACB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C1E05A-A39D-1D9A-1F6F-FD95E07E1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702C5-5EE2-4ECF-9C89-BC39AB31FE77}" type="datetimeFigureOut">
              <a:rPr lang="fi-FI" smtClean="0"/>
              <a:t>12.11.2024</a:t>
            </a:fld>
            <a:endParaRPr lang="fi-FI"/>
          </a:p>
        </p:txBody>
      </p:sp>
      <p:sp>
        <p:nvSpPr>
          <p:cNvPr id="5" name="Alatunnisteen paikkamerkki 4">
            <a:extLst>
              <a:ext uri="{FF2B5EF4-FFF2-40B4-BE49-F238E27FC236}">
                <a16:creationId xmlns:a16="http://schemas.microsoft.com/office/drawing/2014/main" id="{DCC330AD-C6A1-0E5E-378C-AC9E1BCA4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8B97E2-08B4-C941-5901-B60F4C8FA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9AEC3-FA4B-4A7F-A57C-C8412A2918E2}" type="slidenum">
              <a:rPr lang="fi-FI" smtClean="0"/>
              <a:t>‹#›</a:t>
            </a:fld>
            <a:endParaRPr lang="fi-FI"/>
          </a:p>
        </p:txBody>
      </p:sp>
    </p:spTree>
    <p:extLst>
      <p:ext uri="{BB962C8B-B14F-4D97-AF65-F5344CB8AC3E}">
        <p14:creationId xmlns:p14="http://schemas.microsoft.com/office/powerpoint/2010/main" val="160746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11/12/2024</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02.safelinks.protection.outlook.com/?url=https%3A%2F%2Fwww.jotpa.fi%2Ffi%2Ftietoa-meista%2Fhankkeet-ja-projektit%2Ftyossa-oppiminen-sujuvaksi-materiaalipankki&amp;data=05%7C02%7CAnne.Etelaaho%40kpedu.fi%7Cd784bbae509c4fa745e308dcff1f8047%7C1ef853cb292643e9b8283270c9a0e869%7C0%7C0%7C638665757957355830%7CUnknown%7CTWFpbGZsb3d8eyJFbXB0eU1hcGkiOnRydWUsIlYiOiIwLjAuMDAwMCIsIlAiOiJXaW4zMiIsIkFOIjoiTWFpbCIsIldUIjoyfQ%3D%3D%7C0%7C%7C%7C&amp;sdata=eDPqVL1x5Nr1nEKPVKb5J0eEKQb6Kw%2FTmrkPVZoVYHs%3D&amp;reserved=0" TargetMode="External"/><Relationship Id="rId2" Type="http://schemas.openxmlformats.org/officeDocument/2006/relationships/hyperlink" Target="https://avikouluttaa.my.canva.site/neuroesteeton2024"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mailto:maarika.piispanen@gmail.com" TargetMode="External"/><Relationship Id="rId2" Type="http://schemas.openxmlformats.org/officeDocument/2006/relationships/hyperlink" Target="https://www.kpedu.fi/opiskelijan_%C3%A4%C3%A4nell%C3%A4"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anne.etelaaho@kpedu.fi" TargetMode="External"/><Relationship Id="rId4" Type="http://schemas.openxmlformats.org/officeDocument/2006/relationships/hyperlink" Target="mailto:maarika.piispanen@kpedu.fi"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eur02.safelinks.protection.outlook.com/?url=https%3A%2F%2Fkpedu.cloud.panopto.eu%2FPanopto%2FPages%2FViewer.aspx%3Fid%3D7c10f5e4-21d4-47ad-a09e-afb1008e31e2&amp;data=05%7C01%7Cviestinta%40kpedu.fi%7C311913c0bc954d6b242e08db1ef0156b%7C1ef853cb292643e9b8283270c9a0e869%7C0%7C0%7C638137789267942496%7CUnknown%7CTWFpbGZsb3d8eyJWIjoiMC4wLjAwMDAiLCJQIjoiV2luMzIiLCJBTiI6Ik1haWwiLCJXVCI6Mn0%3D%7C3000%7C%7C%7C&amp;sdata=aFVNny7APFY1DgUzt4IgVQZ1fPdbvTu6w9Frq%2BRrcfg%3D&amp;reserved=0" TargetMode="External"/><Relationship Id="rId7" Type="http://schemas.openxmlformats.org/officeDocument/2006/relationships/hyperlink" Target="https://www.kpedu.fi/docs/default-source/opiskelijan-%C3%A4%C3%A4nell%C3%A4/kpedu-oppimislabra.pdf?sfvrsn=b96f43b2_3" TargetMode="External"/><Relationship Id="rId2" Type="http://schemas.openxmlformats.org/officeDocument/2006/relationships/hyperlink" Target="https://kpedu.cloud.panopto.eu/Panopto/Pages/Viewer.aspx?id=3a259916-2d81-4ea1-85e0-afb100810e91" TargetMode="External"/><Relationship Id="rId1" Type="http://schemas.openxmlformats.org/officeDocument/2006/relationships/slideLayout" Target="../slideLayouts/slideLayout1.xml"/><Relationship Id="rId6" Type="http://schemas.openxmlformats.org/officeDocument/2006/relationships/hyperlink" Target="https://www.kpedu.fi/docs/default-source/ammattiopisto/kpedu-oppimislabra--k%C3%A4sikirja.pdf?sfvrsn=6b1243b2_3" TargetMode="External"/><Relationship Id="rId5" Type="http://schemas.openxmlformats.org/officeDocument/2006/relationships/hyperlink" Target="https://eur02.safelinks.protection.outlook.com/?url=https%3A%2F%2Fkpedu.cloud.panopto.eu%2FPanopto%2FPages%2FViewer.aspx%3Fid%3D3e734737-e413-450c-8ae3-afb100a04928%26start%3D3&amp;data=05%7C01%7Cviestinta%40kpedu.fi%7C311913c0bc954d6b242e08db1ef0156b%7C1ef853cb292643e9b8283270c9a0e869%7C0%7C0%7C638137789267942496%7CUnknown%7CTWFpbGZsb3d8eyJWIjoiMC4wLjAwMDAiLCJQIjoiV2luMzIiLCJBTiI6Ik1haWwiLCJXVCI6Mn0%3D%7C3000%7C%7C%7C&amp;sdata=JrRPfhoJDH0qtd2EH1rcx%2B%2F7TNdIfIrx4I5ot0yjVxc%3D&amp;reserved=0" TargetMode="External"/><Relationship Id="rId4" Type="http://schemas.openxmlformats.org/officeDocument/2006/relationships/hyperlink" Target="https://eur02.safelinks.protection.outlook.com/?url=https%3A%2F%2Fkpedu.cloud.panopto.eu%2FPanopto%2FPages%2FViewer.aspx%3Fid%3D26818e43-ea55-473a-91d2-afb1009c03eb%26start%3D2&amp;data=05%7C01%7Cviestinta%40kpedu.fi%7C311913c0bc954d6b242e08db1ef0156b%7C1ef853cb292643e9b8283270c9a0e869%7C0%7C0%7C638137789267942496%7CUnknown%7CTWFpbGZsb3d8eyJWIjoiMC4wLjAwMDAiLCJQIjoiV2luMzIiLCJBTiI6Ik1haWwiLCJXVCI6Mn0%3D%7C3000%7C%7C%7C&amp;sdata=J5gwpfONFIMPMVIYyA%2F6Ov4pWtMRvAM7IfYkvxQXw%2F0%3D&amp;reserved=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ur02.safelinks.protection.outlook.com/ap/b-59584e83/?url=https%3A%2F%2Fkpedu-my.sharepoint.com%2F%3Ab%3A%2Fg%2Fpersonal%2Fmaarika_piispanen_kpedu_fi%2FEYMBgz05W3pLhSUQfqa4_dEBXK5r9dKm7wOw3Rnmvu8azg&amp;data=05%7C02%7CAnne.Etelaaho%40kpedu.fi%7Ce2bc8b36e488468a473d08dbfca703e7%7C1ef853cb292643e9b8283270c9a0e869%7C0%7C0%7C638381566491442544%7CUnknown%7CTWFpbGZsb3d8eyJWIjoiMC4wLjAwMDAiLCJQIjoiV2luMzIiLCJBTiI6Ik1haWwiLCJXVCI6Mn0%3D%7C3000%7C%7C%7C&amp;sdata=3BbTMg4i2z9EpQljBr6Me4kPr0EmsueatGMtf8%2FbGc4%3D&amp;reserved=0" TargetMode="External"/><Relationship Id="rId3" Type="http://schemas.openxmlformats.org/officeDocument/2006/relationships/hyperlink" Target="https://eur02.safelinks.protection.outlook.com/?url=https%3A%2F%2Fkpedu.cloud.panopto.eu%2FPanopto%2FPages%2FViewer.aspx%3Fid%3D7b137efe-393a-436d-aa41-b0c000808c49&amp;data=05%7C02%7CAnne.Etelaaho%40kpedu.fi%7Ce2bc8b36e488468a473d08dbfca703e7%7C1ef853cb292643e9b8283270c9a0e869%7C0%7C0%7C638381566491286300%7CUnknown%7CTWFpbGZsb3d8eyJWIjoiMC4wLjAwMDAiLCJQIjoiV2luMzIiLCJBTiI6Ik1haWwiLCJXVCI6Mn0%3D%7C3000%7C%7C%7C&amp;sdata=h9ZnUJ4fyFzpr%2F7B7IQZKBYwBlClBR7B%2BeW%2FZFOKdk0%3D&amp;reserved=0" TargetMode="External"/><Relationship Id="rId7" Type="http://schemas.openxmlformats.org/officeDocument/2006/relationships/hyperlink" Target="https://eur02.safelinks.protection.outlook.com/ap/b-59584e83/?url=https%3A%2F%2Fkpedu-my.sharepoint.com%2F%3Ab%3A%2Fg%2Fpersonal%2Fmaarika_piispanen_kpedu_fi%2FEVs5qLsgqBlEsiXuYs6DW_0BMTpNREBXDyXzNC0ajar-EQ&amp;data=05%7C02%7CAnne.Etelaaho%40kpedu.fi%7Ce2bc8b36e488468a473d08dbfca703e7%7C1ef853cb292643e9b8283270c9a0e869%7C0%7C0%7C638381566491286300%7CUnknown%7CTWFpbGZsb3d8eyJWIjoiMC4wLjAwMDAiLCJQIjoiV2luMzIiLCJBTiI6Ik1haWwiLCJXVCI6Mn0%3D%7C3000%7C%7C%7C&amp;sdata=6GsruDWQtD2xMeGJgssJsIu8L0rPLqzlZ29DMZjjSWc%3D&amp;reserved=0" TargetMode="External"/><Relationship Id="rId2" Type="http://schemas.openxmlformats.org/officeDocument/2006/relationships/hyperlink" Target="https://eur02.safelinks.protection.outlook.com/?url=https%3A%2F%2Fkpedu.cloud.panopto.eu%2FPanopto%2FPages%2FViewer.aspx%3Fid%3D2a6c96c3-a8c2-46fc-89ae-b0bb009764b6&amp;data=05%7C02%7CAnne.Etelaaho%40kpedu.fi%7Ce2bc8b36e488468a473d08dbfca703e7%7C1ef853cb292643e9b8283270c9a0e869%7C0%7C0%7C638381566491286300%7CUnknown%7CTWFpbGZsb3d8eyJWIjoiMC4wLjAwMDAiLCJQIjoiV2luMzIiLCJBTiI6Ik1haWwiLCJXVCI6Mn0%3D%7C3000%7C%7C%7C&amp;sdata=jooSkKHbbmju5XDvwY4GqmBkcHJHJs6MgFqXd8rfOvM%3D&amp;reserved=0" TargetMode="Externa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kpedu.cloud.panopto.eu%2FPanopto%2FPages%2FViewer.aspx%3Fid%3D81c23d95-d4ba-4777-a3d5-b0c000cd948e&amp;data=05%7C02%7CAnne.Etelaaho%40kpedu.fi%7Ce2bc8b36e488468a473d08dbfca703e7%7C1ef853cb292643e9b8283270c9a0e869%7C0%7C0%7C638381566491286300%7CUnknown%7CTWFpbGZsb3d8eyJWIjoiMC4wLjAwMDAiLCJQIjoiV2luMzIiLCJBTiI6Ik1haWwiLCJXVCI6Mn0%3D%7C3000%7C%7C%7C&amp;sdata=GqsaZntBcudu%2BbSSTLhY3KDn%2B9kV2CnMt8jH9EiLmoM%3D&amp;reserved=0" TargetMode="External"/><Relationship Id="rId5" Type="http://schemas.openxmlformats.org/officeDocument/2006/relationships/hyperlink" Target="https://eur02.safelinks.protection.outlook.com/?url=https%3A%2F%2Fkpedu.cloud.panopto.eu%2FPanopto%2FPages%2FViewer.aspx%3Fid%3D33e1b2c0-dee1-4449-9859-b0c000bd7f46&amp;data=05%7C02%7CAnne.Etelaaho%40kpedu.fi%7Ce2bc8b36e488468a473d08dbfca703e7%7C1ef853cb292643e9b8283270c9a0e869%7C0%7C0%7C638381566491286300%7CUnknown%7CTWFpbGZsb3d8eyJWIjoiMC4wLjAwMDAiLCJQIjoiV2luMzIiLCJBTiI6Ik1haWwiLCJXVCI6Mn0%3D%7C3000%7C%7C%7C&amp;sdata=Zf%2FP%2Fq5xiev92JahvvpPzLWqoM7FijbpdMKw%2BXR2f0M%3D&amp;reserved=0" TargetMode="External"/><Relationship Id="rId4" Type="http://schemas.openxmlformats.org/officeDocument/2006/relationships/hyperlink" Target="https://eur02.safelinks.protection.outlook.com/?url=https%3A%2F%2Fkpedu.cloud.panopto.eu%2FPanopto%2FPages%2FViewer.aspx%3Fid%3D51b71a42-49cd-4222-8c85-b0c00089a4b2&amp;data=05%7C02%7CAnne.Etelaaho%40kpedu.fi%7Ce2bc8b36e488468a473d08dbfca703e7%7C1ef853cb292643e9b8283270c9a0e869%7C0%7C0%7C638381566491286300%7CUnknown%7CTWFpbGZsb3d8eyJWIjoiMC4wLjAwMDAiLCJQIjoiV2luMzIiLCJBTiI6Ik1haWwiLCJXVCI6Mn0%3D%7C3000%7C%7C%7C&amp;sdata=lGHG57lj2We98VmiYW69xiuCac5AcSQM44fOjF0iC48%3D&amp;reserved=0"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eur02.safelinks.protection.outlook.com/ap/b-59584e83/?url=https%3A%2F%2Fkpedu-my.sharepoint.com%2F%3Ab%3A%2Fg%2Fpersonal%2Fmaarika_piispanen_kpedu_fi%2FEVs5qLsgqBlEsiXuYs6DW_0BMTpNREBXDyXzNC0ajar-EQ&amp;data=05%7C02%7CAnne.Etelaaho%40kpedu.fi%7Ce2bc8b36e488468a473d08dbfca703e7%7C1ef853cb292643e9b8283270c9a0e869%7C0%7C0%7C638381566491286300%7CUnknown%7CTWFpbGZsb3d8eyJWIjoiMC4wLjAwMDAiLCJQIjoiV2luMzIiLCJBTiI6Ik1haWwiLCJXVCI6Mn0%3D%7C3000%7C%7C%7C&amp;sdata=6GsruDWQtD2xMeGJgssJsIu8L0rPLqzlZ29DMZjjSWc%3D&amp;reserved=0" TargetMode="External"/><Relationship Id="rId3" Type="http://schemas.openxmlformats.org/officeDocument/2006/relationships/hyperlink" Target="https://eur02.safelinks.protection.outlook.com/?url=https%3A%2F%2Fkpedu.cloud.panopto.eu%2FPanopto%2FPages%2FViewer.aspx%3Fid%3D2a6c96c3-a8c2-46fc-89ae-b0bb009764b6&amp;data=05%7C02%7CAnne.Etelaaho%40kpedu.fi%7Ce2bc8b36e488468a473d08dbfca703e7%7C1ef853cb292643e9b8283270c9a0e869%7C0%7C0%7C638381566491286300%7CUnknown%7CTWFpbGZsb3d8eyJWIjoiMC4wLjAwMDAiLCJQIjoiV2luMzIiLCJBTiI6Ik1haWwiLCJXVCI6Mn0%3D%7C3000%7C%7C%7C&amp;sdata=jooSkKHbbmju5XDvwY4GqmBkcHJHJs6MgFqXd8rfOvM%3D&amp;reserved=0" TargetMode="External"/><Relationship Id="rId7" Type="http://schemas.openxmlformats.org/officeDocument/2006/relationships/hyperlink" Target="https://eur02.safelinks.protection.outlook.com/?url=https%3A%2F%2Fkpedu.cloud.panopto.eu%2FPanopto%2FPages%2FViewer.aspx%3Fid%3D81c23d95-d4ba-4777-a3d5-b0c000cd948e&amp;data=05%7C02%7CAnne.Etelaaho%40kpedu.fi%7Ce2bc8b36e488468a473d08dbfca703e7%7C1ef853cb292643e9b8283270c9a0e869%7C0%7C0%7C638381566491286300%7CUnknown%7CTWFpbGZsb3d8eyJWIjoiMC4wLjAwMDAiLCJQIjoiV2luMzIiLCJBTiI6Ik1haWwiLCJXVCI6Mn0%3D%7C3000%7C%7C%7C&amp;sdata=GqsaZntBcudu%2BbSSTLhY3KDn%2B9kV2CnMt8jH9EiLmoM%3D&amp;reserved=0"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eur02.safelinks.protection.outlook.com/?url=https%3A%2F%2Fkpedu.cloud.panopto.eu%2FPanopto%2FPages%2FViewer.aspx%3Fid%3D33e1b2c0-dee1-4449-9859-b0c000bd7f46&amp;data=05%7C02%7CAnne.Etelaaho%40kpedu.fi%7Ce2bc8b36e488468a473d08dbfca703e7%7C1ef853cb292643e9b8283270c9a0e869%7C0%7C0%7C638381566491286300%7CUnknown%7CTWFpbGZsb3d8eyJWIjoiMC4wLjAwMDAiLCJQIjoiV2luMzIiLCJBTiI6Ik1haWwiLCJXVCI6Mn0%3D%7C3000%7C%7C%7C&amp;sdata=Zf%2FP%2Fq5xiev92JahvvpPzLWqoM7FijbpdMKw%2BXR2f0M%3D&amp;reserved=0" TargetMode="External"/><Relationship Id="rId5" Type="http://schemas.openxmlformats.org/officeDocument/2006/relationships/hyperlink" Target="https://eur02.safelinks.protection.outlook.com/?url=https%3A%2F%2Fkpedu.cloud.panopto.eu%2FPanopto%2FPages%2FViewer.aspx%3Fid%3D51b71a42-49cd-4222-8c85-b0c00089a4b2&amp;data=05%7C02%7CAnne.Etelaaho%40kpedu.fi%7Ce2bc8b36e488468a473d08dbfca703e7%7C1ef853cb292643e9b8283270c9a0e869%7C0%7C0%7C638381566491286300%7CUnknown%7CTWFpbGZsb3d8eyJWIjoiMC4wLjAwMDAiLCJQIjoiV2luMzIiLCJBTiI6Ik1haWwiLCJXVCI6Mn0%3D%7C3000%7C%7C%7C&amp;sdata=lGHG57lj2We98VmiYW69xiuCac5AcSQM44fOjF0iC48%3D&amp;reserved=0" TargetMode="External"/><Relationship Id="rId4" Type="http://schemas.openxmlformats.org/officeDocument/2006/relationships/hyperlink" Target="https://eur02.safelinks.protection.outlook.com/?url=https%3A%2F%2Fkpedu.cloud.panopto.eu%2FPanopto%2FPages%2FViewer.aspx%3Fid%3D7b137efe-393a-436d-aa41-b0c000808c49&amp;data=05%7C02%7CAnne.Etelaaho%40kpedu.fi%7Ce2bc8b36e488468a473d08dbfca703e7%7C1ef853cb292643e9b8283270c9a0e869%7C0%7C0%7C638381566491286300%7CUnknown%7CTWFpbGZsb3d8eyJWIjoiMC4wLjAwMDAiLCJQIjoiV2luMzIiLCJBTiI6Ik1haWwiLCJXVCI6Mn0%3D%7C3000%7C%7C%7C&amp;sdata=h9ZnUJ4fyFzpr%2F7B7IQZKBYwBlClBR7B%2BeW%2FZFOKdk0%3D&amp;reserved=0" TargetMode="External"/><Relationship Id="rId9" Type="http://schemas.openxmlformats.org/officeDocument/2006/relationships/hyperlink" Target="https://eur02.safelinks.protection.outlook.com/ap/b-59584e83/?url=https%3A%2F%2Fkpedu-my.sharepoint.com%2F%3Ab%3A%2Fg%2Fpersonal%2Fmaarika_piispanen_kpedu_fi%2FEYMBgz05W3pLhSUQfqa4_dEBXK5r9dKm7wOw3Rnmvu8azg&amp;data=05%7C02%7CAnne.Etelaaho%40kpedu.fi%7Ce2bc8b36e488468a473d08dbfca703e7%7C1ef853cb292643e9b8283270c9a0e869%7C0%7C0%7C638381566491442544%7CUnknown%7CTWFpbGZsb3d8eyJWIjoiMC4wLjAwMDAiLCJQIjoiV2luMzIiLCJBTiI6Ik1haWwiLCJXVCI6Mn0%3D%7C3000%7C%7C%7C&amp;sdata=3BbTMg4i2z9EpQljBr6Me4kPr0EmsueatGMtf8%2FbGc4%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ur02.safelinks.protection.outlook.com/?url=https%3A%2F%2Fkpedu.cloud.panopto.eu%2FPanopto%2FPages%2FViewer.aspx%3Fid%3D4b7d838e-4a8a-44ee-acc7-b1e6008042ee&amp;data=05%7C02%7CAnne.Etelaaho%40kpedu.fi%7C77696d3ef1c6489e7d6f08dcd0af52e7%7C1ef853cb292643e9b8283270c9a0e869%7C0%7C0%7C638614698629281260%7CUnknown%7CTWFpbGZsb3d8eyJWIjoiMC4wLjAwMDAiLCJQIjoiV2luMzIiLCJBTiI6Ik1haWwiLCJXVCI6Mn0%3D%7C0%7C%7C%7C&amp;sdata=FKsz9DFb0Bc2fvtRzg%2FvNvbYyunhbrrUEDqguSkozt0%3D&amp;reserved=0"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kpedu.fi/docs/default-source/3k/nepsy-juliste-(9).pdf?sfvrsn=7a7c23b2_3" TargetMode="External"/><Relationship Id="rId4" Type="http://schemas.openxmlformats.org/officeDocument/2006/relationships/hyperlink" Target="https://www.kpedu.fi/docs/default-source/3k/nepsynuoren-erityispiirteita-ja-tukikeinoja-maarika-piispanen.pptx?sfvrsn=8d2722b2_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eur02.safelinks.protection.outlook.com/?url=https%3A%2F%2Fwww.kela.fi%2Fopiskelijat&amp;data=05%7C02%7CAnne.Etelaaho%40kpedu.fi%7C3191250a54594423872808dce392200b%7C1ef853cb292643e9b8283270c9a0e869%7C0%7C0%7C638635463957251365%7CUnknown%7CTWFpbGZsb3d8eyJWIjoiMC4wLjAwMDAiLCJQIjoiV2luMzIiLCJBTiI6Ik1haWwiLCJXVCI6Mn0%3D%7C0%7C%7C%7C&amp;sdata=BT2gzKNaX1zCPLz6RkHZx%2FtWlIEOmqnkrIrnZeiL7nM%3D&amp;reserved=0" TargetMode="External"/><Relationship Id="rId13" Type="http://schemas.openxmlformats.org/officeDocument/2006/relationships/image" Target="../media/image8.png"/><Relationship Id="rId3" Type="http://schemas.openxmlformats.org/officeDocument/2006/relationships/hyperlink" Target="https://www.jotpa.fi/fi/tietoa-meista/hankkeet-ja-projektit/tyossa-oppiminen-sujuvaksi-materiaalipankki" TargetMode="External"/><Relationship Id="rId7" Type="http://schemas.openxmlformats.org/officeDocument/2006/relationships/hyperlink" Target="https://eur02.safelinks.protection.outlook.com/?url=https%3A%2F%2Fwww.kpedu.fi%2Fopiskeluhuolto&amp;data=05%7C02%7CAnne.Etelaaho%40kpedu.fi%7C3191250a54594423872808dce392200b%7C1ef853cb292643e9b8283270c9a0e869%7C0%7C0%7C638635463957238857%7CUnknown%7CTWFpbGZsb3d8eyJWIjoiMC4wLjAwMDAiLCJQIjoiV2luMzIiLCJBTiI6Ik1haWwiLCJXVCI6Mn0%3D%7C0%7C%7C%7C&amp;sdata=62bteKaB8IWXQH7Mf%2FCZAZLi3LEMjNL9qSPaYm1oUb8%3D&amp;reserved=0" TargetMode="External"/><Relationship Id="rId12" Type="http://schemas.openxmlformats.org/officeDocument/2006/relationships/hyperlink" Target="https://www.kokkola.fi/vapaa-aika/nuoriso/tukea-erilaisissa-elamantilanteissa/etsiva-nuorisotyo/" TargetMode="External"/><Relationship Id="rId2" Type="http://schemas.openxmlformats.org/officeDocument/2006/relationships/hyperlink" Target="https://eur02.safelinks.protection.outlook.com/?url=https%3A%2F%2Fwww.kpedu.fi%2F&amp;data=05%7C02%7CAnne.Etelaaho%40kpedu.fi%7C3191250a54594423872808dce392200b%7C1ef853cb292643e9b8283270c9a0e869%7C0%7C0%7C638635463957167224%7CUnknown%7CTWFpbGZsb3d8eyJWIjoiMC4wLjAwMDAiLCJQIjoiV2luMzIiLCJBTiI6Ik1haWwiLCJXVCI6Mn0%3D%7C0%7C%7C%7C&amp;sdata=q0qIwsYIlnweCDQ9uuo37oVW38MSjt2awlIV%2F3kZovY%3D&amp;reserved=0" TargetMode="External"/><Relationship Id="rId1" Type="http://schemas.openxmlformats.org/officeDocument/2006/relationships/slideLayout" Target="../slideLayouts/slideLayout4.xml"/><Relationship Id="rId6" Type="http://schemas.openxmlformats.org/officeDocument/2006/relationships/hyperlink" Target="https://eur02.safelinks.protection.outlook.com/?url=https%3A%2F%2Fsites.google.com%2Fview%2Fvetovoimala%2Fohjeet&amp;data=05%7C02%7CAnne.Etelaaho%40kpedu.fi%7C3191250a54594423872808dce392200b%7C1ef853cb292643e9b8283270c9a0e869%7C0%7C0%7C638635463957225648%7CUnknown%7CTWFpbGZsb3d8eyJWIjoiMC4wLjAwMDAiLCJQIjoiV2luMzIiLCJBTiI6Ik1haWwiLCJXVCI6Mn0%3D%7C0%7C%7C%7C&amp;sdata=C7EshHPlTaaG%2F2sM7zCOD1ndawfaLS9ar8zEJblLtvg%3D&amp;reserved=0" TargetMode="External"/><Relationship Id="rId11" Type="http://schemas.openxmlformats.org/officeDocument/2006/relationships/hyperlink" Target="https://www.kpedu.fi/docs/default-source/oppaat-ja-lomakkeet/yhteiset-toimintamallit-suunnitelmat-ja-s%C3%A4%C3%A4nn%C3%B6t/toimintaohje-opiskelijoiden-savuttomuuden-ja-nikotiinittomuuden.pdf?sfvrsn=3a6927b2_9" TargetMode="External"/><Relationship Id="rId5" Type="http://schemas.openxmlformats.org/officeDocument/2006/relationships/hyperlink" Target="https://eur02.safelinks.protection.outlook.com/?url=https%3A%2F%2Feperusteet.opintopolku.fi%2F&amp;data=05%7C02%7CAnne.Etelaaho%40kpedu.fi%7C3191250a54594423872808dce392200b%7C1ef853cb292643e9b8283270c9a0e869%7C0%7C0%7C638635463957209052%7CUnknown%7CTWFpbGZsb3d8eyJWIjoiMC4wLjAwMDAiLCJQIjoiV2luMzIiLCJBTiI6Ik1haWwiLCJXVCI6Mn0%3D%7C0%7C%7C%7C&amp;sdata=%2BfHKPiB0P%2FG%2BL8N%2FiO8G49ns73Fgylv8mq7hmwX1g9E%3D&amp;reserved=0" TargetMode="External"/><Relationship Id="rId10" Type="http://schemas.openxmlformats.org/officeDocument/2006/relationships/hyperlink" Target="https://omahelpperi.fi/" TargetMode="External"/><Relationship Id="rId4" Type="http://schemas.openxmlformats.org/officeDocument/2006/relationships/hyperlink" Target="https://eur02.safelinks.protection.outlook.com/?url=https%3A%2F%2Fwww.opettaja.fi%2Ftyossa%2Fopva-opettaja-kysyy-oletko-nukkunut-ja-syonyt%2F&amp;data=05%7C02%7CAnne.Etelaaho%40kpedu.fi%7C3191250a54594423872808dce392200b%7C1ef853cb292643e9b8283270c9a0e869%7C0%7C0%7C638635463957191986%7CUnknown%7CTWFpbGZsb3d8eyJWIjoiMC4wLjAwMDAiLCJQIjoiV2luMzIiLCJBTiI6Ik1haWwiLCJXVCI6Mn0%3D%7C0%7C%7C%7C&amp;sdata=iZJdKsmRljwNwmhyrcV3nVFPSSo0p%2Bd4vbPsWKKrtdk%3D&amp;reserved=0" TargetMode="External"/><Relationship Id="rId9" Type="http://schemas.openxmlformats.org/officeDocument/2006/relationships/hyperlink" Target="https://eur02.safelinks.protection.outlook.com/?url=https%3A%2F%2Ftoimistot.te-palvelut.fi%2Fpirkanmaa%2Fomo&amp;data=05%7C02%7CAnne.Etelaaho%40kpedu.fi%7C3191250a54594423872808dce392200b%7C1ef853cb292643e9b8283270c9a0e869%7C0%7C0%7C638635463957263922%7CUnknown%7CTWFpbGZsb3d8eyJWIjoiMC4wLjAwMDAiLCJQIjoiV2luMzIiLCJBTiI6Ik1haWwiLCJXVCI6Mn0%3D%7C0%7C%7C%7C&amp;sdata=BhFSbWg1VEoiKT7%2BPeYLiCB1MnBn6V7B2nSxicaXOtA%3D&amp;reserved=0" TargetMode="External"/><Relationship Id="rId14" Type="http://schemas.openxmlformats.org/officeDocument/2006/relationships/image" Target="../media/image9.svg"/></Relationships>
</file>

<file path=ppt/slides/_rels/slide26.xml.rels><?xml version="1.0" encoding="UTF-8" standalone="yes"?>
<Relationships xmlns="http://schemas.openxmlformats.org/package/2006/relationships"><Relationship Id="rId3" Type="http://schemas.openxmlformats.org/officeDocument/2006/relationships/hyperlink" Target="https://luovi.fi/tutustu-ja-hae-luoviin/paikkakunnat-ja-asuntolat/kokkola/" TargetMode="External"/><Relationship Id="rId2" Type="http://schemas.openxmlformats.org/officeDocument/2006/relationships/hyperlink" Target="https://www.kpedu.fi/docs/default-source/varustamo/telakka-toimintamalli-pdf-2021.pdf?sfvrsn=df5f864d_2" TargetMode="Externa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salla.taskila@kpedu.fi"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kpedu.fi/paremmat_evaat" TargetMode="External"/><Relationship Id="rId2" Type="http://schemas.openxmlformats.org/officeDocument/2006/relationships/hyperlink" Target="mailto:mari.kurikkala@kpedu.fi"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soite.fi/" TargetMode="External"/><Relationship Id="rId2" Type="http://schemas.openxmlformats.org/officeDocument/2006/relationships/hyperlink" Target="https://entit.fi/" TargetMode="Externa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hyperlink" Target="https://www.kokkola.fi/vapaa-aika/nuoriso/tukea-erilaisissa-elamantilanteissa/ohjaamo-keski-pohjanmaa/"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www.kpedu.fi/docs/default-source/projektisivustot/tukipolku/opiskelijakunnan-opas-2022-v.pdf?sfvrsn=d75e7fb2_0" TargetMode="External"/><Relationship Id="rId3" Type="http://schemas.openxmlformats.org/officeDocument/2006/relationships/hyperlink" Target="https://view.officeapps.live.com/op/view.aspx?src=https%3A%2F%2Fwww.kpedu.fi%2Fdocs%2Fdefault-source%2Fvarustamo%2Fsos-tilanteiden-pelot_-(004).pptx%3Fsfvrsn%3D278d9b4d_0&amp;wdOrigin=BROWSELINK" TargetMode="External"/><Relationship Id="rId7" Type="http://schemas.openxmlformats.org/officeDocument/2006/relationships/hyperlink" Target="https://www.kpedu.fi/docs/default-source/varustamo/opiskelijan-kokkola.pdf?sfvrsn=6aba6eb2_0" TargetMode="External"/><Relationship Id="rId12" Type="http://schemas.openxmlformats.org/officeDocument/2006/relationships/image" Target="../media/image10.png"/><Relationship Id="rId2" Type="http://schemas.openxmlformats.org/officeDocument/2006/relationships/hyperlink" Target="https://www.tuuve.fi/uncategorized/koulupoissaolojen-oireet-ja-syyt-kartoitus/" TargetMode="External"/><Relationship Id="rId1" Type="http://schemas.openxmlformats.org/officeDocument/2006/relationships/slideLayout" Target="../slideLayouts/slideLayout2.xml"/><Relationship Id="rId6" Type="http://schemas.openxmlformats.org/officeDocument/2006/relationships/hyperlink" Target="https://www.kpedu.fi/docs/default-source/yhteystiedot/yhdess%c3%a4-voimaa-opintoihin-verkosto-2022.pdf?sfvrsn=804368b2_0" TargetMode="External"/><Relationship Id="rId11" Type="http://schemas.openxmlformats.org/officeDocument/2006/relationships/image" Target="../media/image43.svg"/><Relationship Id="rId5" Type="http://schemas.openxmlformats.org/officeDocument/2006/relationships/hyperlink" Target="https://view.officeapps.live.com/op/view.aspx?src=https%3A%2F%2Fwww.kpedu.fi%2Fdocs%2Fdefault-source%2Fvarustamo%2Fkuntoutuksella-opiskelukyky%25C3%25A4-koonti.pptx%3Fsfvrsn%3D1db764b2_0&amp;wdOrigin=BROWSELINK" TargetMode="External"/><Relationship Id="rId10" Type="http://schemas.openxmlformats.org/officeDocument/2006/relationships/image" Target="../media/image42.png"/><Relationship Id="rId4" Type="http://schemas.openxmlformats.org/officeDocument/2006/relationships/hyperlink" Target="https://view.officeapps.live.com/op/view.aspx?src=https%3A%2F%2Fwww.kpedu.fi%2Fdocs%2Fdefault-source%2Fvarustamo%2Fruori---ohje-henkil%25C3%25B6st%25C3%25B6lle.pptx%3Fsfvrsn%3D14da64b2_0&amp;wdOrigin=BROWSELINK" TargetMode="External"/><Relationship Id="rId9" Type="http://schemas.openxmlformats.org/officeDocument/2006/relationships/hyperlink" Target="https://www.xamk.fi/tutkimus-ja-kehitystoiminnan-blogi/oikeus-osata-yhdessa-tillsammans-tata-me-jo-teemme-tata-voisimme-viela-edistaa/"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view.officeapps.live.com/op/view.aspx?src=https%3A%2F%2Fwww.kpedu.fi%2Fdocs%2Fdefault-source%2Fprojektisivustot%2Ftukipolku%2Fruori---ohje-henkil%25C3%25B6st%25C3%25B6lle-(3).pptx%3Fsfvrsn%3D33177ab2_0&amp;wdOrigin=BROWSELINK"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kpedu.fi/docs/default-source/varustamo/amisstartti-(1)-elokuu-2024.pptx?sfvrsn=c67921b2_0"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areena.yle.fi/1-3834691"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yle.fi/a/74-200783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2D1F00-454A-0E02-D7AE-EA88B03A61E7}"/>
              </a:ext>
            </a:extLst>
          </p:cNvPr>
          <p:cNvSpPr>
            <a:spLocks noGrp="1"/>
          </p:cNvSpPr>
          <p:nvPr>
            <p:ph type="ctrTitle"/>
          </p:nvPr>
        </p:nvSpPr>
        <p:spPr>
          <a:xfrm>
            <a:off x="643468" y="2401479"/>
            <a:ext cx="4495460" cy="1644559"/>
          </a:xfrm>
        </p:spPr>
        <p:txBody>
          <a:bodyPr>
            <a:normAutofit fontScale="90000"/>
          </a:bodyPr>
          <a:lstStyle/>
          <a:p>
            <a:pPr algn="l"/>
            <a:r>
              <a:rPr lang="fi-FI" sz="4400"/>
              <a:t>Opiskeluhuollon ja hankkeiden tuki</a:t>
            </a:r>
            <a:br>
              <a:rPr lang="fi-FI" sz="4400"/>
            </a:br>
            <a:r>
              <a:rPr lang="fi-FI" sz="4400"/>
              <a:t>12.11.2024</a:t>
            </a:r>
          </a:p>
        </p:txBody>
      </p:sp>
      <p:sp>
        <p:nvSpPr>
          <p:cNvPr id="3" name="Alaotsikko 2">
            <a:extLst>
              <a:ext uri="{FF2B5EF4-FFF2-40B4-BE49-F238E27FC236}">
                <a16:creationId xmlns:a16="http://schemas.microsoft.com/office/drawing/2014/main" id="{E7E408FB-EB2A-7099-4E23-FB6A4812E822}"/>
              </a:ext>
            </a:extLst>
          </p:cNvPr>
          <p:cNvSpPr>
            <a:spLocks noGrp="1"/>
          </p:cNvSpPr>
          <p:nvPr>
            <p:ph type="subTitle" idx="1"/>
          </p:nvPr>
        </p:nvSpPr>
        <p:spPr>
          <a:xfrm>
            <a:off x="642107" y="4826400"/>
            <a:ext cx="7812943" cy="1584825"/>
          </a:xfrm>
        </p:spPr>
        <p:txBody>
          <a:bodyPr vert="horz" lIns="91440" tIns="45720" rIns="91440" bIns="45720" rtlCol="0" anchor="t">
            <a:normAutofit/>
          </a:bodyPr>
          <a:lstStyle/>
          <a:p>
            <a:pPr algn="l"/>
            <a:r>
              <a:rPr lang="fi-FI"/>
              <a:t>Anne Eteläaho, Janika Kupila, Salla Taskila,  </a:t>
            </a:r>
          </a:p>
          <a:p>
            <a:pPr algn="l"/>
            <a:r>
              <a:rPr lang="fi-FI" err="1"/>
              <a:t>Maarika</a:t>
            </a:r>
            <a:r>
              <a:rPr lang="fi-FI"/>
              <a:t> Piispanen, Johanna Torppa, Mari Kurikkala, </a:t>
            </a:r>
          </a:p>
          <a:p>
            <a:pPr algn="l"/>
            <a:r>
              <a:rPr lang="fi-FI"/>
              <a:t>Johanna Ala-</a:t>
            </a:r>
            <a:r>
              <a:rPr lang="fi-FI" err="1"/>
              <a:t>Pöntiö</a:t>
            </a:r>
            <a:r>
              <a:rPr lang="fi-FI"/>
              <a:t>, Tanja Meriläinen</a:t>
            </a:r>
            <a:endParaRPr lang="fi-FI">
              <a:cs typeface="Calibri"/>
            </a:endParaRPr>
          </a:p>
          <a:p>
            <a:pPr algn="l"/>
            <a:endParaRPr lang="fi-FI"/>
          </a:p>
        </p:txBody>
      </p:sp>
      <p:pic>
        <p:nvPicPr>
          <p:cNvPr id="5" name="Kuva 4">
            <a:extLst>
              <a:ext uri="{FF2B5EF4-FFF2-40B4-BE49-F238E27FC236}">
                <a16:creationId xmlns:a16="http://schemas.microsoft.com/office/drawing/2014/main" id="{0C7E0B68-6C5E-7101-5142-2C54BF9BC2EE}"/>
              </a:ext>
            </a:extLst>
          </p:cNvPr>
          <p:cNvPicPr>
            <a:picLocks noChangeAspect="1"/>
          </p:cNvPicPr>
          <p:nvPr/>
        </p:nvPicPr>
        <p:blipFill rotWithShape="1">
          <a:blip r:embed="rId2"/>
          <a:srcRect b="13740"/>
          <a:stretch/>
        </p:blipFill>
        <p:spPr>
          <a:xfrm>
            <a:off x="7250007" y="-253990"/>
            <a:ext cx="494199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Kuva 3">
            <a:extLst>
              <a:ext uri="{FF2B5EF4-FFF2-40B4-BE49-F238E27FC236}">
                <a16:creationId xmlns:a16="http://schemas.microsoft.com/office/drawing/2014/main" id="{B685A5E3-542A-26C1-2E5D-8E69BE7DF621}"/>
              </a:ext>
            </a:extLst>
          </p:cNvPr>
          <p:cNvPicPr>
            <a:picLocks noChangeAspect="1"/>
          </p:cNvPicPr>
          <p:nvPr/>
        </p:nvPicPr>
        <p:blipFill>
          <a:blip r:embed="rId3"/>
          <a:stretch>
            <a:fillRect/>
          </a:stretch>
        </p:blipFill>
        <p:spPr>
          <a:xfrm>
            <a:off x="269860" y="258792"/>
            <a:ext cx="2542351" cy="1285621"/>
          </a:xfrm>
          <a:prstGeom prst="rect">
            <a:avLst/>
          </a:prstGeom>
        </p:spPr>
      </p:pic>
    </p:spTree>
    <p:extLst>
      <p:ext uri="{BB962C8B-B14F-4D97-AF65-F5344CB8AC3E}">
        <p14:creationId xmlns:p14="http://schemas.microsoft.com/office/powerpoint/2010/main" val="12724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B6465F06-CD8E-50CB-96E4-51DE6A3C6976}"/>
              </a:ext>
            </a:extLst>
          </p:cNvPr>
          <p:cNvSpPr txBox="1"/>
          <p:nvPr/>
        </p:nvSpPr>
        <p:spPr>
          <a:xfrm>
            <a:off x="585216" y="1682496"/>
            <a:ext cx="11356848" cy="5078313"/>
          </a:xfrm>
          <a:prstGeom prst="rect">
            <a:avLst/>
          </a:prstGeom>
          <a:noFill/>
        </p:spPr>
        <p:txBody>
          <a:bodyPr wrap="square">
            <a:spAutoFit/>
          </a:bodyPr>
          <a:lstStyle/>
          <a:p>
            <a:r>
              <a:rPr lang="fi-FI" sz="3600" b="1">
                <a:effectLst/>
                <a:latin typeface="Calibri" panose="020F0502020204030204" pitchFamily="34" charset="0"/>
                <a:ea typeface="Calibri" panose="020F0502020204030204" pitchFamily="34" charset="0"/>
                <a:cs typeface="Calibri" panose="020F0502020204030204" pitchFamily="34" charset="0"/>
              </a:rPr>
              <a:t>Neuroesteetön koulu 2024 </a:t>
            </a:r>
            <a:r>
              <a:rPr lang="fi-FI" sz="3600" b="1">
                <a:latin typeface="Calibri" panose="020F0502020204030204" pitchFamily="34" charset="0"/>
                <a:ea typeface="Calibri" panose="020F0502020204030204" pitchFamily="34" charset="0"/>
                <a:cs typeface="Calibri" panose="020F0502020204030204" pitchFamily="34" charset="0"/>
              </a:rPr>
              <a:t> tallenteet</a:t>
            </a:r>
            <a:endParaRPr lang="fi-FI" sz="2400">
              <a:latin typeface="Calibri" panose="020F0502020204030204" pitchFamily="34" charset="0"/>
              <a:ea typeface="Calibri" panose="020F0502020204030204" pitchFamily="34" charset="0"/>
              <a:cs typeface="Calibri" panose="020F0502020204030204" pitchFamily="34" charset="0"/>
            </a:endParaRPr>
          </a:p>
          <a:p>
            <a:r>
              <a:rPr lang="fi-FI" sz="2400">
                <a:effectLst/>
                <a:latin typeface="Calibri" panose="020F0502020204030204" pitchFamily="34" charset="0"/>
                <a:ea typeface="Calibri" panose="020F0502020204030204" pitchFamily="34" charset="0"/>
                <a:cs typeface="Calibri" panose="020F0502020204030204" pitchFamily="34" charset="0"/>
              </a:rPr>
              <a:t>Neuroesteetön koulu 2024 - kaikkia kannatteleva oppimisympäristö -tapahtuma järjestettiin 10.10.2024. Lisäksi tältä sivustolta löytyy 16.9.2024 järjestetyn Näkymättömät neurokirjon tytöt -webinaarin tallenteet.  Tallenteet ovat katseltavissa tällä sivustolla toukokuun 2025 loppuun saakka. Tallenteet on tarkoitettu henkilökohtaisen osaamisen kehittämiseen ja koulujen sekä muiden organisaatioiden toimintakulttuurin kehittämiseen. </a:t>
            </a:r>
          </a:p>
          <a:p>
            <a:r>
              <a:rPr lang="fi-FI" sz="2800" u="sng">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2"/>
              </a:rPr>
              <a:t>https://avikouluttaa.my.canva.site/neuroesteeton2024</a:t>
            </a:r>
            <a:endParaRPr lang="fi-FI" sz="2800" u="sng">
              <a:solidFill>
                <a:srgbClr val="467886"/>
              </a:solidFill>
              <a:effectLst/>
              <a:latin typeface="Calibri" panose="020F0502020204030204" pitchFamily="34" charset="0"/>
              <a:ea typeface="Calibri" panose="020F0502020204030204" pitchFamily="34" charset="0"/>
              <a:cs typeface="Calibri" panose="020F0502020204030204" pitchFamily="34" charset="0"/>
            </a:endParaRPr>
          </a:p>
          <a:p>
            <a:endParaRPr lang="fi-FI" sz="2400" u="sng">
              <a:solidFill>
                <a:srgbClr val="467886"/>
              </a:solidFill>
              <a:effectLst/>
              <a:latin typeface="Calibri" panose="020F0502020204030204" pitchFamily="34" charset="0"/>
              <a:ea typeface="Calibri" panose="020F0502020204030204" pitchFamily="34" charset="0"/>
              <a:cs typeface="Calibri" panose="020F0502020204030204" pitchFamily="34" charset="0"/>
            </a:endParaRPr>
          </a:p>
          <a:p>
            <a:r>
              <a:rPr lang="fi-FI" sz="3600" b="1">
                <a:latin typeface="Calibri" panose="020F0502020204030204" pitchFamily="34" charset="0"/>
                <a:ea typeface="Calibri" panose="020F0502020204030204" pitchFamily="34" charset="0"/>
                <a:cs typeface="Calibri" panose="020F0502020204030204" pitchFamily="34" charset="0"/>
              </a:rPr>
              <a:t>Työssäoppiminen sujuvaksi</a:t>
            </a:r>
            <a:endParaRPr lang="fi-FI" sz="3600" u="sng">
              <a:solidFill>
                <a:srgbClr val="467886"/>
              </a:solidFill>
              <a:latin typeface="Calibri" panose="020F0502020204030204" pitchFamily="34" charset="0"/>
              <a:ea typeface="Calibri" panose="020F0502020204030204" pitchFamily="34" charset="0"/>
              <a:cs typeface="Calibri" panose="020F0502020204030204" pitchFamily="34" charset="0"/>
            </a:endParaRPr>
          </a:p>
          <a:p>
            <a:r>
              <a:rPr lang="fi-FI" sz="2800" u="sng">
                <a:solidFill>
                  <a:srgbClr val="0563C1"/>
                </a:solidFill>
                <a:effectLst/>
                <a:latin typeface="Calibri" panose="020F0502020204030204" pitchFamily="34" charset="0"/>
                <a:ea typeface="Aptos" panose="020B0004020202020204" pitchFamily="34" charset="0"/>
                <a:hlinkClick r:id="rId3" tooltip="https://www.jotpa.fi/fi/tietoa-meista/hankkeet-ja-projektit/tyossa-oppiminen-sujuvaksi-materiaalipankki"/>
              </a:rPr>
              <a:t>Työssä oppiminen sujuvaksi -materiaalipankki | Jatkuvan oppimisen ja työllisyyden palvelukeskus</a:t>
            </a:r>
            <a:endParaRPr lang="fi-FI" sz="2800">
              <a:effectLst/>
              <a:latin typeface="Calibri" panose="020F0502020204030204" pitchFamily="34" charset="0"/>
              <a:ea typeface="Aptos" panose="020B0004020202020204" pitchFamily="34" charset="0"/>
            </a:endParaRPr>
          </a:p>
          <a:p>
            <a:endParaRPr lang="fi-FI" sz="240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Kuva 3">
            <a:extLst>
              <a:ext uri="{FF2B5EF4-FFF2-40B4-BE49-F238E27FC236}">
                <a16:creationId xmlns:a16="http://schemas.microsoft.com/office/drawing/2014/main" id="{9B0ACB88-990A-4FF0-FFB6-F79B8BB66167}"/>
              </a:ext>
            </a:extLst>
          </p:cNvPr>
          <p:cNvPicPr>
            <a:picLocks noChangeAspect="1"/>
          </p:cNvPicPr>
          <p:nvPr/>
        </p:nvPicPr>
        <p:blipFill>
          <a:blip r:embed="rId4"/>
          <a:stretch>
            <a:fillRect/>
          </a:stretch>
        </p:blipFill>
        <p:spPr>
          <a:xfrm>
            <a:off x="269860" y="258792"/>
            <a:ext cx="2542351" cy="1285621"/>
          </a:xfrm>
          <a:prstGeom prst="rect">
            <a:avLst/>
          </a:prstGeom>
        </p:spPr>
      </p:pic>
    </p:spTree>
    <p:extLst>
      <p:ext uri="{BB962C8B-B14F-4D97-AF65-F5344CB8AC3E}">
        <p14:creationId xmlns:p14="http://schemas.microsoft.com/office/powerpoint/2010/main" val="1034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EF440CE-A4F0-A942-A8D2-7878CBD30012}"/>
              </a:ext>
            </a:extLst>
          </p:cNvPr>
          <p:cNvSpPr txBox="1"/>
          <p:nvPr/>
        </p:nvSpPr>
        <p:spPr>
          <a:xfrm>
            <a:off x="388190" y="353684"/>
            <a:ext cx="11645314" cy="6186309"/>
          </a:xfrm>
          <a:prstGeom prst="rect">
            <a:avLst/>
          </a:prstGeom>
          <a:noFill/>
        </p:spPr>
        <p:txBody>
          <a:bodyPr wrap="square" lIns="91440" tIns="45720" rIns="91440" bIns="45720" anchor="t">
            <a:spAutoFit/>
          </a:bodyPr>
          <a:lstStyle/>
          <a:p>
            <a:r>
              <a:rPr lang="fi-FI" sz="3600">
                <a:solidFill>
                  <a:srgbClr val="92D050"/>
                </a:solidFill>
                <a:effectLst/>
                <a:latin typeface="Calibri"/>
                <a:ea typeface="Calibri" panose="020F0502020204030204" pitchFamily="34" charset="0"/>
                <a:cs typeface="Calibri"/>
              </a:rPr>
              <a:t>OPISKELIJAN ÄÄNELLÄ HANKE OPH</a:t>
            </a:r>
            <a:r>
              <a:rPr lang="fi-FI" sz="3600">
                <a:solidFill>
                  <a:srgbClr val="92D050"/>
                </a:solidFill>
                <a:latin typeface="Calibri"/>
                <a:ea typeface="Calibri" panose="020F0502020204030204" pitchFamily="34" charset="0"/>
                <a:cs typeface="Calibri"/>
              </a:rPr>
              <a:t>                              </a:t>
            </a:r>
            <a:endParaRPr lang="fi-FI" sz="3600">
              <a:solidFill>
                <a:srgbClr val="92D050"/>
              </a:solidFill>
              <a:effectLst/>
              <a:latin typeface="Calibri" panose="020F0502020204030204" pitchFamily="34" charset="0"/>
              <a:ea typeface="Calibri" panose="020F0502020204030204" pitchFamily="34" charset="0"/>
            </a:endParaRPr>
          </a:p>
          <a:p>
            <a:pPr algn="l"/>
            <a:r>
              <a:rPr lang="fi-FI" sz="2000">
                <a:effectLst/>
                <a:latin typeface="Calibri"/>
                <a:ea typeface="Calibri" panose="020F0502020204030204" pitchFamily="34" charset="0"/>
                <a:cs typeface="Calibri"/>
              </a:rPr>
              <a:t>Suomen Diakonia opisto koordinoi mukana 18 koulutuksen järjestäjää. </a:t>
            </a:r>
            <a:r>
              <a:rPr lang="fi-FI" sz="2000" b="1">
                <a:effectLst/>
                <a:latin typeface="Calibri"/>
                <a:ea typeface="Calibri" panose="020F0502020204030204" pitchFamily="34" charset="0"/>
                <a:cs typeface="Calibri"/>
              </a:rPr>
              <a:t>Tavoitteet</a:t>
            </a:r>
            <a:endParaRPr lang="fi-FI" sz="2000">
              <a:effectLst/>
              <a:latin typeface="Calibri"/>
              <a:ea typeface="Calibri" panose="020F0502020204030204" pitchFamily="34" charset="0"/>
              <a:cs typeface="Calibri"/>
            </a:endParaRPr>
          </a:p>
          <a:p>
            <a:pPr marL="342900" lvl="0" indent="-342900" algn="l">
              <a:buFont typeface="+mj-lt"/>
              <a:buAutoNum type="arabicPeriod"/>
            </a:pPr>
            <a:r>
              <a:rPr lang="fi-FI" sz="2000">
                <a:effectLst/>
                <a:latin typeface="Calibri"/>
                <a:ea typeface="Calibri" panose="020F0502020204030204" pitchFamily="34" charset="0"/>
                <a:cs typeface="Calibri"/>
              </a:rPr>
              <a:t>Hankkeen tavoitteena on vahvistaa oppilaitoksen </a:t>
            </a:r>
            <a:r>
              <a:rPr lang="fi-FI" sz="2000" b="1">
                <a:effectLst/>
                <a:latin typeface="Calibri"/>
                <a:ea typeface="Calibri" panose="020F0502020204030204" pitchFamily="34" charset="0"/>
                <a:cs typeface="Calibri"/>
              </a:rPr>
              <a:t>henkilöstön ymmärrystä yhteisöllisyyden ja osallisuuden sekä mielen hyvinvoinnin merkityksestä motivaatioon, oppimiseen ja hyvinvointiin</a:t>
            </a:r>
            <a:r>
              <a:rPr lang="fi-FI" sz="2000">
                <a:effectLst/>
                <a:latin typeface="Calibri"/>
                <a:ea typeface="Calibri" panose="020F0502020204030204" pitchFamily="34" charset="0"/>
                <a:cs typeface="Calibri"/>
              </a:rPr>
              <a:t>.</a:t>
            </a:r>
          </a:p>
          <a:p>
            <a:pPr marL="342900" lvl="0" indent="-342900" algn="l">
              <a:buFont typeface="+mj-lt"/>
              <a:buAutoNum type="arabicPeriod"/>
            </a:pPr>
            <a:r>
              <a:rPr lang="fi-FI" sz="2000">
                <a:effectLst/>
                <a:latin typeface="Calibri"/>
                <a:ea typeface="Calibri" panose="020F0502020204030204" pitchFamily="34" charset="0"/>
                <a:cs typeface="Calibri"/>
              </a:rPr>
              <a:t>Tavoitteena on korostaa </a:t>
            </a:r>
            <a:r>
              <a:rPr lang="fi-FI" sz="2000" b="1">
                <a:effectLst/>
                <a:latin typeface="Calibri"/>
                <a:ea typeface="Calibri" panose="020F0502020204030204" pitchFamily="34" charset="0"/>
                <a:cs typeface="Calibri"/>
              </a:rPr>
              <a:t>opettajien, ohjaajien ja opiskelijoiden vahvuuksia ja lisätä arvostuksen, innostuksen, luottamuksen ilmapiiriä ja sitä kautta hyvinvoinnin vahvistumista.</a:t>
            </a:r>
            <a:endParaRPr lang="fi-FI" sz="2000">
              <a:effectLst/>
              <a:latin typeface="Calibri"/>
              <a:ea typeface="Calibri" panose="020F0502020204030204" pitchFamily="34" charset="0"/>
              <a:cs typeface="Calibri"/>
            </a:endParaRPr>
          </a:p>
          <a:p>
            <a:pPr marL="342900" lvl="0" indent="-342900" algn="l">
              <a:buFont typeface="+mj-lt"/>
              <a:buAutoNum type="arabicPeriod"/>
            </a:pPr>
            <a:r>
              <a:rPr lang="fi-FI" sz="2000">
                <a:effectLst/>
                <a:latin typeface="Calibri"/>
                <a:ea typeface="Calibri" panose="020F0502020204030204" pitchFamily="34" charset="0"/>
                <a:cs typeface="Calibri"/>
              </a:rPr>
              <a:t>Tavoitteena on kehittää </a:t>
            </a:r>
            <a:r>
              <a:rPr lang="fi-FI" sz="2000" b="1">
                <a:effectLst/>
                <a:latin typeface="Calibri"/>
                <a:ea typeface="Calibri" panose="020F0502020204030204" pitchFamily="34" charset="0"/>
                <a:cs typeface="Calibri"/>
              </a:rPr>
              <a:t>opettajien pedagogisen ja konsultoivan työotteen toimintamalleja </a:t>
            </a:r>
            <a:endParaRPr lang="fi-FI" sz="2000">
              <a:effectLst/>
              <a:latin typeface="Calibri"/>
              <a:ea typeface="Calibri" panose="020F0502020204030204" pitchFamily="34" charset="0"/>
              <a:cs typeface="Calibri"/>
            </a:endParaRPr>
          </a:p>
          <a:p>
            <a:pPr marL="342900" lvl="0" indent="-342900" algn="l">
              <a:buFont typeface="+mj-lt"/>
              <a:buAutoNum type="arabicPeriod"/>
            </a:pPr>
            <a:r>
              <a:rPr lang="fi-FI" sz="2000">
                <a:effectLst/>
                <a:latin typeface="Calibri"/>
                <a:ea typeface="Calibri" panose="020F0502020204030204" pitchFamily="34" charset="0"/>
                <a:cs typeface="Calibri"/>
              </a:rPr>
              <a:t>Tavoitteena on myös </a:t>
            </a:r>
            <a:r>
              <a:rPr lang="fi-FI" sz="2000" b="1">
                <a:effectLst/>
                <a:latin typeface="Calibri"/>
                <a:ea typeface="Calibri" panose="020F0502020204030204" pitchFamily="34" charset="0"/>
                <a:cs typeface="Calibri"/>
              </a:rPr>
              <a:t>vahvistaa asuntolaohjaajien osaamista mm. mielen hyvinvoinnin tunnistamisessa</a:t>
            </a:r>
            <a:r>
              <a:rPr lang="fi-FI" sz="2000">
                <a:effectLst/>
                <a:latin typeface="Calibri"/>
                <a:ea typeface="Calibri" panose="020F0502020204030204" pitchFamily="34" charset="0"/>
                <a:cs typeface="Calibri"/>
              </a:rPr>
              <a:t> ja tukemisessa.</a:t>
            </a:r>
          </a:p>
          <a:p>
            <a:pPr marL="342900" lvl="0" indent="-342900" algn="l">
              <a:buFont typeface="+mj-lt"/>
              <a:buAutoNum type="arabicPeriod"/>
            </a:pPr>
            <a:r>
              <a:rPr lang="fi-FI" sz="2000">
                <a:effectLst/>
                <a:latin typeface="Calibri"/>
                <a:ea typeface="Calibri" panose="020F0502020204030204" pitchFamily="34" charset="0"/>
                <a:cs typeface="Calibri"/>
              </a:rPr>
              <a:t>Tavoitteena on </a:t>
            </a:r>
            <a:r>
              <a:rPr lang="fi-FI" sz="2000" b="1">
                <a:effectLst/>
                <a:latin typeface="Calibri"/>
                <a:ea typeface="Calibri" panose="020F0502020204030204" pitchFamily="34" charset="0"/>
                <a:cs typeface="Calibri"/>
              </a:rPr>
              <a:t>pilotoida ennaltaehkäiseviä toimia kiusaamisen ja häirinnän torjumiseksi</a:t>
            </a:r>
            <a:endParaRPr lang="fi-FI" sz="2000">
              <a:effectLst/>
              <a:latin typeface="Calibri"/>
              <a:ea typeface="Calibri" panose="020F0502020204030204" pitchFamily="34" charset="0"/>
              <a:cs typeface="Calibri"/>
            </a:endParaRPr>
          </a:p>
          <a:p>
            <a:pPr marL="342900" lvl="0" indent="-342900" algn="l">
              <a:buFont typeface="+mj-lt"/>
              <a:buAutoNum type="arabicPeriod"/>
            </a:pPr>
            <a:r>
              <a:rPr lang="fi-FI" sz="2000">
                <a:effectLst/>
                <a:latin typeface="Calibri"/>
                <a:ea typeface="Calibri" panose="020F0502020204030204" pitchFamily="34" charset="0"/>
                <a:cs typeface="Calibri"/>
              </a:rPr>
              <a:t>Tavoitteena </a:t>
            </a:r>
            <a:r>
              <a:rPr lang="fi-FI" sz="2000" b="1">
                <a:effectLst/>
                <a:latin typeface="Calibri"/>
                <a:ea typeface="Calibri" panose="020F0502020204030204" pitchFamily="34" charset="0"/>
                <a:cs typeface="Calibri"/>
              </a:rPr>
              <a:t>on tukea opiskelijoiden elämänhallintaa, hyvinvointia, vuorovaikutusta, osallisuutta ja ryhmään kiinnittymistä</a:t>
            </a:r>
            <a:r>
              <a:rPr lang="fi-FI" sz="2000">
                <a:effectLst/>
                <a:latin typeface="Calibri"/>
                <a:ea typeface="Calibri" panose="020F0502020204030204" pitchFamily="34" charset="0"/>
                <a:cs typeface="Calibri"/>
              </a:rPr>
              <a:t>.</a:t>
            </a:r>
          </a:p>
          <a:p>
            <a:pPr marL="342900" lvl="0" indent="-342900" algn="l">
              <a:buFont typeface="+mj-lt"/>
              <a:buAutoNum type="arabicPeriod"/>
            </a:pPr>
            <a:endParaRPr lang="fi-FI" sz="2000" b="1">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algn="l"/>
            <a:r>
              <a:rPr lang="fi-FI" sz="2000" b="1">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https://www.kpedu.fi/opiskelijan_%C3%A4%C3%A4nell%C3%A4</a:t>
            </a:r>
            <a:endParaRPr lang="fi-FI" sz="2000" b="1">
              <a:effectLst/>
              <a:latin typeface="Calibri"/>
              <a:ea typeface="Calibri" panose="020F0502020204030204" pitchFamily="34" charset="0"/>
              <a:cs typeface="Calibri"/>
            </a:endParaRPr>
          </a:p>
          <a:p>
            <a:pPr algn="l"/>
            <a:endParaRPr lang="fi-FI" sz="2000" b="1">
              <a:latin typeface="Calibri" panose="020F0502020204030204" pitchFamily="34" charset="0"/>
              <a:ea typeface="Calibri" panose="020F0502020204030204" pitchFamily="34" charset="0"/>
            </a:endParaRPr>
          </a:p>
          <a:p>
            <a:pPr algn="l"/>
            <a:endParaRPr lang="fi-FI" sz="2000" b="1">
              <a:effectLst/>
              <a:latin typeface="Calibri" panose="020F0502020204030204" pitchFamily="34" charset="0"/>
              <a:ea typeface="Calibri" panose="020F0502020204030204" pitchFamily="34" charset="0"/>
            </a:endParaRPr>
          </a:p>
          <a:p>
            <a:pPr algn="l"/>
            <a:br>
              <a:rPr lang="fi-FI" sz="2000" b="1">
                <a:effectLst/>
                <a:latin typeface="Calibri" panose="020F0502020204030204" pitchFamily="34" charset="0"/>
                <a:ea typeface="Calibri" panose="020F0502020204030204" pitchFamily="34" charset="0"/>
              </a:rPr>
            </a:br>
            <a:r>
              <a:rPr lang="fi-FI" sz="2000">
                <a:effectLst/>
                <a:latin typeface="Calibri"/>
                <a:ea typeface="Calibri" panose="020F0502020204030204" pitchFamily="34" charset="0"/>
                <a:cs typeface="Calibri"/>
              </a:rPr>
              <a:t>Projektityöntelijä </a:t>
            </a:r>
            <a:r>
              <a:rPr lang="fi-FI" sz="2000" err="1">
                <a:effectLst/>
                <a:latin typeface="Calibri"/>
                <a:ea typeface="Calibri" panose="020F0502020204030204" pitchFamily="34" charset="0"/>
                <a:cs typeface="Calibri"/>
              </a:rPr>
              <a:t>Maarika</a:t>
            </a:r>
            <a:r>
              <a:rPr lang="fi-FI" sz="2000">
                <a:effectLst/>
                <a:latin typeface="Calibri"/>
                <a:ea typeface="Calibri" panose="020F0502020204030204" pitchFamily="34" charset="0"/>
                <a:cs typeface="Calibri"/>
              </a:rPr>
              <a:t> Piispanen, </a:t>
            </a:r>
            <a:r>
              <a:rPr lang="fi-FI" sz="2000" u="sng">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maarika.piispanen@gmail.com</a:t>
            </a:r>
            <a:r>
              <a:rPr lang="fi-FI" sz="2000">
                <a:effectLst/>
                <a:latin typeface="Calibri"/>
                <a:ea typeface="Calibri" panose="020F0502020204030204" pitchFamily="34" charset="0"/>
                <a:cs typeface="Calibri"/>
              </a:rPr>
              <a:t>; </a:t>
            </a:r>
            <a:r>
              <a:rPr lang="fi-FI" sz="2000" u="sng">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maarika.piispanen@kpedu.fi</a:t>
            </a:r>
            <a:endParaRPr lang="fi-FI" sz="2000">
              <a:effectLst/>
              <a:latin typeface="Calibri"/>
              <a:ea typeface="Calibri" panose="020F0502020204030204" pitchFamily="34" charset="0"/>
              <a:cs typeface="Calibri"/>
            </a:endParaRPr>
          </a:p>
          <a:p>
            <a:pPr algn="l"/>
            <a:r>
              <a:rPr lang="fi-FI" sz="2000">
                <a:effectLst/>
                <a:latin typeface="Calibri"/>
                <a:ea typeface="Calibri" panose="020F0502020204030204" pitchFamily="34" charset="0"/>
                <a:cs typeface="Calibri"/>
              </a:rPr>
              <a:t>Hankekoordinaattori Anne Eteläaho, </a:t>
            </a:r>
            <a:r>
              <a:rPr lang="fi-FI" sz="2000">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anne.etelaaho@kpedu.fi</a:t>
            </a:r>
            <a:endParaRPr lang="fi-FI" sz="2000">
              <a:effectLst/>
              <a:latin typeface="Calibri"/>
              <a:ea typeface="Calibri" panose="020F0502020204030204" pitchFamily="34" charset="0"/>
              <a:cs typeface="Calibri"/>
            </a:endParaRPr>
          </a:p>
        </p:txBody>
      </p:sp>
      <p:pic>
        <p:nvPicPr>
          <p:cNvPr id="4" name="Kuva 3" descr="Kuva, joka sisältää kohteen teksti, Fontti, logo, Grafiikka&#10;&#10;Kuvaus luotu automaattisesti">
            <a:extLst>
              <a:ext uri="{FF2B5EF4-FFF2-40B4-BE49-F238E27FC236}">
                <a16:creationId xmlns:a16="http://schemas.microsoft.com/office/drawing/2014/main" id="{4A01B7FB-77CD-554C-E00C-735AAFECD123}"/>
              </a:ext>
            </a:extLst>
          </p:cNvPr>
          <p:cNvPicPr>
            <a:picLocks noChangeAspect="1"/>
          </p:cNvPicPr>
          <p:nvPr/>
        </p:nvPicPr>
        <p:blipFill>
          <a:blip r:embed="rId6"/>
          <a:stretch>
            <a:fillRect/>
          </a:stretch>
        </p:blipFill>
        <p:spPr>
          <a:xfrm>
            <a:off x="9514502" y="14376"/>
            <a:ext cx="1895370" cy="1026827"/>
          </a:xfrm>
          <a:prstGeom prst="rect">
            <a:avLst/>
          </a:prstGeom>
        </p:spPr>
      </p:pic>
    </p:spTree>
    <p:extLst>
      <p:ext uri="{BB962C8B-B14F-4D97-AF65-F5344CB8AC3E}">
        <p14:creationId xmlns:p14="http://schemas.microsoft.com/office/powerpoint/2010/main" val="309034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5CEC084-B92E-231B-F783-3D8FAEAC5F60}"/>
              </a:ext>
            </a:extLst>
          </p:cNvPr>
          <p:cNvSpPr>
            <a:spLocks noGrp="1"/>
          </p:cNvSpPr>
          <p:nvPr>
            <p:ph type="ctrTitle"/>
          </p:nvPr>
        </p:nvSpPr>
        <p:spPr>
          <a:xfrm>
            <a:off x="286149" y="226393"/>
            <a:ext cx="8510848" cy="775494"/>
          </a:xfrm>
        </p:spPr>
        <p:txBody>
          <a:bodyPr>
            <a:noAutofit/>
          </a:bodyPr>
          <a:lstStyle/>
          <a:p>
            <a:pPr algn="l"/>
            <a:br>
              <a:rPr lang="fi-FI" sz="3200" b="1" i="0">
                <a:effectLst/>
                <a:latin typeface="+mn-lt"/>
              </a:rPr>
            </a:br>
            <a:br>
              <a:rPr lang="fi-FI" sz="3200" b="1" i="0">
                <a:effectLst/>
                <a:latin typeface="+mn-lt"/>
              </a:rPr>
            </a:br>
            <a:br>
              <a:rPr lang="fi-FI" sz="3200" b="1" i="0">
                <a:effectLst/>
                <a:latin typeface="+mn-lt"/>
              </a:rPr>
            </a:br>
            <a:br>
              <a:rPr lang="fi-FI" sz="3600" b="1" i="0">
                <a:effectLst/>
                <a:latin typeface="+mn-lt"/>
              </a:rPr>
            </a:br>
            <a:r>
              <a:rPr lang="fi-FI" sz="3200" b="1">
                <a:latin typeface="+mn-lt"/>
                <a:cs typeface="Calibri"/>
              </a:rPr>
              <a:t>OPETTAJILLE JA OHJAAJILLE OPPIMISLABRAVIDEOT</a:t>
            </a:r>
            <a:endParaRPr lang="fi-FI" sz="3200" b="1" i="0">
              <a:effectLst/>
              <a:latin typeface="+mn-lt"/>
              <a:cs typeface="Calibri"/>
            </a:endParaRPr>
          </a:p>
        </p:txBody>
      </p:sp>
      <p:sp>
        <p:nvSpPr>
          <p:cNvPr id="3" name="Alaotsikko 2">
            <a:extLst>
              <a:ext uri="{FF2B5EF4-FFF2-40B4-BE49-F238E27FC236}">
                <a16:creationId xmlns:a16="http://schemas.microsoft.com/office/drawing/2014/main" id="{37B77BFC-35AC-37CD-064F-A7CCDE43C94B}"/>
              </a:ext>
            </a:extLst>
          </p:cNvPr>
          <p:cNvSpPr>
            <a:spLocks noGrp="1"/>
          </p:cNvSpPr>
          <p:nvPr>
            <p:ph type="subTitle" idx="1"/>
          </p:nvPr>
        </p:nvSpPr>
        <p:spPr>
          <a:xfrm>
            <a:off x="286825" y="903589"/>
            <a:ext cx="7926892" cy="5739060"/>
          </a:xfrm>
        </p:spPr>
        <p:txBody>
          <a:bodyPr vert="horz" lIns="91440" tIns="45720" rIns="91440" bIns="45720" rtlCol="0" anchor="t">
            <a:noAutofit/>
          </a:bodyPr>
          <a:lstStyle/>
          <a:p>
            <a:pPr algn="l"/>
            <a:r>
              <a:rPr lang="fi-FI" sz="1800">
                <a:solidFill>
                  <a:srgbClr val="333333"/>
                </a:solidFill>
                <a:ea typeface="+mn-lt"/>
                <a:cs typeface="+mn-lt"/>
              </a:rPr>
              <a:t>OSA I nuoren ikään ja kehitysvaiheeseen liittyviin toiminnanohjauksen haasteisiin aivotutkimuksen näkökulmista</a:t>
            </a:r>
            <a:endParaRPr lang="fi-FI" sz="1800">
              <a:solidFill>
                <a:srgbClr val="000000"/>
              </a:solidFill>
              <a:ea typeface="+mn-lt"/>
              <a:cs typeface="+mn-lt"/>
            </a:endParaRPr>
          </a:p>
          <a:p>
            <a:pPr algn="l"/>
            <a:r>
              <a:rPr lang="fi-FI" sz="1800">
                <a:hlinkClick r:id="rId2">
                  <a:extLst>
                    <a:ext uri="{A12FA001-AC4F-418D-AE19-62706E023703}">
                      <ahyp:hlinkClr xmlns:ahyp="http://schemas.microsoft.com/office/drawing/2018/hyperlinkcolor" val="tx"/>
                    </a:ext>
                  </a:extLst>
                </a:hlinkClick>
              </a:rPr>
              <a:t>https</a:t>
            </a:r>
            <a:r>
              <a:rPr lang="fi-FI" sz="1800" b="0" i="0" u="none" strike="noStrike">
                <a:effectLst/>
                <a:hlinkClick r:id="rId2">
                  <a:extLst>
                    <a:ext uri="{A12FA001-AC4F-418D-AE19-62706E023703}">
                      <ahyp:hlinkClr xmlns:ahyp="http://schemas.microsoft.com/office/drawing/2018/hyperlinkcolor" val="tx"/>
                    </a:ext>
                  </a:extLst>
                </a:hlinkClick>
              </a:rPr>
              <a:t>://kpedu.cloud.panopto.eu/Panopto/Pages/Viewer.aspx?id=3a259916-2d81-4ea1-85e0-afb100810e91</a:t>
            </a:r>
            <a:br>
              <a:rPr lang="fi-FI" sz="1800" b="0" i="0">
                <a:effectLst/>
              </a:rPr>
            </a:br>
            <a:r>
              <a:rPr lang="fi-FI" sz="1800" b="0" i="0">
                <a:effectLst/>
              </a:rPr>
              <a:t>OSA II nuoren kohtaaminen psykologi sen turvallisuuden näkökulmasta.</a:t>
            </a:r>
            <a:br>
              <a:rPr lang="fi-FI" sz="1800" b="0" i="0">
                <a:effectLst/>
              </a:rPr>
            </a:br>
            <a:endParaRPr lang="fi-FI" sz="1800"/>
          </a:p>
          <a:p>
            <a:pPr algn="l"/>
            <a:r>
              <a:rPr lang="fi-FI" sz="1800" b="0" i="0" u="none" strike="noStrike">
                <a:effectLst/>
                <a:hlinkClick r:id="rId3">
                  <a:extLst>
                    <a:ext uri="{A12FA001-AC4F-418D-AE19-62706E023703}">
                      <ahyp:hlinkClr xmlns:ahyp="http://schemas.microsoft.com/office/drawing/2018/hyperlinkcolor" val="tx"/>
                    </a:ext>
                  </a:extLst>
                </a:hlinkClick>
              </a:rPr>
              <a:t>https://kpedu.cloud.panopto.eu/Panopto/Pages/Viewer.aspx?id=7c10f5e4-21d4-47ad-a09e-afb1008e31e2</a:t>
            </a:r>
            <a:br>
              <a:rPr lang="fi-FI" sz="1800" b="0" i="0">
                <a:effectLst/>
              </a:rPr>
            </a:br>
            <a:r>
              <a:rPr lang="fi-FI" sz="1800" b="0" i="0">
                <a:effectLst/>
              </a:rPr>
              <a:t>OSA III Kuinka tukea opiskelijoita arjen tasolla konkreettisesti</a:t>
            </a:r>
            <a:br>
              <a:rPr lang="fi-FI" sz="1800" b="0" i="0">
                <a:effectLst/>
              </a:rPr>
            </a:br>
            <a:endParaRPr lang="fi-FI" sz="1800"/>
          </a:p>
          <a:p>
            <a:pPr algn="l"/>
            <a:r>
              <a:rPr lang="fi-FI" sz="1800" b="0" i="0" u="none" strike="noStrike">
                <a:effectLst/>
                <a:hlinkClick r:id="rId4">
                  <a:extLst>
                    <a:ext uri="{A12FA001-AC4F-418D-AE19-62706E023703}">
                      <ahyp:hlinkClr xmlns:ahyp="http://schemas.microsoft.com/office/drawing/2018/hyperlinkcolor" val="tx"/>
                    </a:ext>
                  </a:extLst>
                </a:hlinkClick>
              </a:rPr>
              <a:t>https://kpedu.cloud.panopto.eu/Panopto/Pages/Viewer.aspx?id=26818e43-ea55-473a-91d2-afb1009c03eb&amp;start=2</a:t>
            </a:r>
            <a:br>
              <a:rPr lang="fi-FI" sz="1800" b="0" i="0">
                <a:effectLst/>
              </a:rPr>
            </a:br>
            <a:endParaRPr lang="fi-FI" sz="1800">
              <a:hlinkClick r:id="rId4">
                <a:extLst>
                  <a:ext uri="{A12FA001-AC4F-418D-AE19-62706E023703}">
                    <ahyp:hlinkClr xmlns:ahyp="http://schemas.microsoft.com/office/drawing/2018/hyperlinkcolor" val="tx"/>
                  </a:ext>
                </a:extLst>
              </a:hlinkClick>
            </a:endParaRPr>
          </a:p>
          <a:p>
            <a:pPr algn="l"/>
            <a:r>
              <a:rPr lang="fi-FI" sz="1800" b="0" i="0">
                <a:effectLst/>
              </a:rPr>
              <a:t>OSA IV Oppimisen monikanavaisuus</a:t>
            </a:r>
            <a:br>
              <a:rPr lang="fi-FI" sz="1800" b="0" i="0">
                <a:effectLst/>
              </a:rPr>
            </a:br>
            <a:r>
              <a:rPr lang="fi-FI" sz="1800" b="0" i="0" u="none" strike="noStrike">
                <a:effectLst/>
                <a:hlinkClick r:id="rId5">
                  <a:extLst>
                    <a:ext uri="{A12FA001-AC4F-418D-AE19-62706E023703}">
                      <ahyp:hlinkClr xmlns:ahyp="http://schemas.microsoft.com/office/drawing/2018/hyperlinkcolor" val="tx"/>
                    </a:ext>
                  </a:extLst>
                </a:hlinkClick>
              </a:rPr>
              <a:t>https://kpedu.cloud.panopto.eu/Panopto/Pages/Viewer.aspx?id=3e734737-e413-450c-8ae3-afb100a04928&amp;start=3</a:t>
            </a:r>
            <a:br>
              <a:rPr lang="fi-FI" sz="1800" b="0" i="0" u="none" strike="noStrike">
                <a:effectLst/>
                <a:hlinkClick r:id="rId5"/>
              </a:rPr>
            </a:br>
            <a:br>
              <a:rPr lang="fi-FI" sz="1800" b="0" i="0" u="none" strike="noStrike">
                <a:effectLst/>
                <a:hlinkClick r:id="rId5"/>
              </a:rPr>
            </a:br>
            <a:r>
              <a:rPr lang="fi-FI" sz="1800" b="0" i="0" u="none" strike="noStrike">
                <a:effectLst/>
                <a:hlinkClick r:id="rId6" tooltip="Kpedu Oppimislabra -käsikirja">
                  <a:extLst>
                    <a:ext uri="{A12FA001-AC4F-418D-AE19-62706E023703}">
                      <ahyp:hlinkClr xmlns:ahyp="http://schemas.microsoft.com/office/drawing/2018/hyperlinkcolor" val="tx"/>
                    </a:ext>
                  </a:extLst>
                </a:hlinkClick>
              </a:rPr>
              <a:t>Kpedu Oppimislabra -käsikirja</a:t>
            </a:r>
            <a:r>
              <a:rPr lang="fi-FI" sz="1800" b="0" i="0">
                <a:effectLst/>
              </a:rPr>
              <a:t> (pdf)</a:t>
            </a:r>
            <a:br>
              <a:rPr lang="fi-FI" sz="1800" b="0" i="0" u="none" strike="noStrike">
                <a:effectLst/>
                <a:hlinkClick r:id="rId6"/>
              </a:rPr>
            </a:br>
            <a:br>
              <a:rPr lang="fi-FI" sz="1800" b="0" i="0" u="none" strike="noStrike">
                <a:effectLst/>
                <a:hlinkClick r:id="rId6"/>
              </a:rPr>
            </a:br>
            <a:r>
              <a:rPr lang="fi-FI" sz="1800"/>
              <a:t>Diat</a:t>
            </a:r>
            <a:r>
              <a:rPr lang="fi-FI" sz="1800" b="0" i="0">
                <a:effectLst/>
              </a:rPr>
              <a:t>:</a:t>
            </a:r>
            <a:r>
              <a:rPr lang="fi-FI" sz="1800"/>
              <a:t> </a:t>
            </a:r>
            <a:r>
              <a:rPr lang="fi-FI" sz="1800" b="0" i="0" u="none" strike="noStrike">
                <a:effectLst/>
                <a:hlinkClick r:id="rId7" tooltip="Kpedu Oppimislabra">
                  <a:extLst>
                    <a:ext uri="{A12FA001-AC4F-418D-AE19-62706E023703}">
                      <ahyp:hlinkClr xmlns:ahyp="http://schemas.microsoft.com/office/drawing/2018/hyperlinkcolor" val="tx"/>
                    </a:ext>
                  </a:extLst>
                </a:hlinkClick>
              </a:rPr>
              <a:t>Kpedu Oppimislabra</a:t>
            </a:r>
            <a:r>
              <a:rPr lang="fi-FI" sz="1800" b="0" i="0">
                <a:effectLst/>
              </a:rPr>
              <a:t> (pdf)</a:t>
            </a:r>
            <a:endParaRPr lang="fi-FI">
              <a:cs typeface="Calibri"/>
            </a:endParaRPr>
          </a:p>
        </p:txBody>
      </p:sp>
      <p:pic>
        <p:nvPicPr>
          <p:cNvPr id="6" name="Kuva 5">
            <a:extLst>
              <a:ext uri="{FF2B5EF4-FFF2-40B4-BE49-F238E27FC236}">
                <a16:creationId xmlns:a16="http://schemas.microsoft.com/office/drawing/2014/main" id="{DCE0CB27-2B9C-ABB8-4B23-AC4374351510}"/>
              </a:ext>
            </a:extLst>
          </p:cNvPr>
          <p:cNvPicPr>
            <a:picLocks noChangeAspect="1"/>
          </p:cNvPicPr>
          <p:nvPr/>
        </p:nvPicPr>
        <p:blipFill>
          <a:blip r:embed="rId8"/>
          <a:srcRect l="15468" r="14107" b="2"/>
          <a:stretch/>
        </p:blipFill>
        <p:spPr>
          <a:xfrm>
            <a:off x="7348130" y="10"/>
            <a:ext cx="484387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7435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863538-6BBE-A7A7-8071-ABFE33E04715}"/>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7C045B0-871E-ACAA-F2C0-1C39E9A19A2E}"/>
              </a:ext>
            </a:extLst>
          </p:cNvPr>
          <p:cNvSpPr>
            <a:spLocks noGrp="1"/>
          </p:cNvSpPr>
          <p:nvPr>
            <p:ph sz="half" idx="1"/>
          </p:nvPr>
        </p:nvSpPr>
        <p:spPr/>
        <p:txBody>
          <a:bodyPr>
            <a:normAutofit/>
          </a:bodyPr>
          <a:lstStyle/>
          <a:p>
            <a:endParaRPr lang="fi-FI"/>
          </a:p>
        </p:txBody>
      </p:sp>
      <p:sp>
        <p:nvSpPr>
          <p:cNvPr id="4" name="Sisällön paikkamerkki 3">
            <a:extLst>
              <a:ext uri="{FF2B5EF4-FFF2-40B4-BE49-F238E27FC236}">
                <a16:creationId xmlns:a16="http://schemas.microsoft.com/office/drawing/2014/main" id="{B9689E6B-7E1F-6C31-EA1E-F0B8924D0D32}"/>
              </a:ext>
            </a:extLst>
          </p:cNvPr>
          <p:cNvSpPr>
            <a:spLocks noGrp="1"/>
          </p:cNvSpPr>
          <p:nvPr>
            <p:ph sz="half" idx="2"/>
          </p:nvPr>
        </p:nvSpPr>
        <p:spPr>
          <a:xfrm>
            <a:off x="6019800" y="102334"/>
            <a:ext cx="6178061" cy="6672506"/>
          </a:xfrm>
        </p:spPr>
        <p:txBody>
          <a:bodyPr vert="horz" lIns="91440" tIns="45720" rIns="91440" bIns="45720" rtlCol="0" anchor="t">
            <a:normAutofit/>
          </a:bodyPr>
          <a:lstStyle/>
          <a:p>
            <a:r>
              <a:rPr lang="fi-FI" sz="1200">
                <a:solidFill>
                  <a:srgbClr val="333333"/>
                </a:solidFill>
                <a:ea typeface="+mn-lt"/>
                <a:cs typeface="+mn-lt"/>
              </a:rPr>
              <a:t>Viisi tapaa vähentää stressiä ja kuormitusta, osa 1/5</a:t>
            </a:r>
            <a:endParaRPr lang="fi-FI">
              <a:cs typeface="Calibri" panose="020F0502020204030204"/>
            </a:endParaRPr>
          </a:p>
          <a:p>
            <a:r>
              <a:rPr lang="fi-FI" sz="1200">
                <a:solidFill>
                  <a:srgbClr val="333333"/>
                </a:solidFill>
                <a:ea typeface="+mn-lt"/>
                <a:cs typeface="+mn-lt"/>
              </a:rPr>
              <a:t> </a:t>
            </a:r>
            <a:r>
              <a:rPr lang="fi-FI" sz="1200">
                <a:solidFill>
                  <a:srgbClr val="337AB7"/>
                </a:solidFill>
                <a:ea typeface="+mn-lt"/>
                <a:cs typeface="+mn-lt"/>
                <a:hlinkClick r:id="rId2"/>
              </a:rPr>
              <a:t>https://kpedu.cloud.panopto.eu/Panopto/Pages/Viewer.aspx?id=2a6c96c3-a8c2-46fc-89ae-b0bb009764b6</a:t>
            </a:r>
            <a:endParaRPr lang="fi-FI"/>
          </a:p>
          <a:p>
            <a:r>
              <a:rPr lang="fi-FI" sz="1200">
                <a:solidFill>
                  <a:srgbClr val="333333"/>
                </a:solidFill>
                <a:ea typeface="+mn-lt"/>
                <a:cs typeface="+mn-lt"/>
              </a:rPr>
              <a:t> Viisi tapaa vähentää stressiä ja kuormitusta, osa 2/5</a:t>
            </a:r>
            <a:endParaRPr lang="fi-FI"/>
          </a:p>
          <a:p>
            <a:r>
              <a:rPr lang="fi-FI" sz="1200">
                <a:solidFill>
                  <a:srgbClr val="333333"/>
                </a:solidFill>
                <a:ea typeface="+mn-lt"/>
                <a:cs typeface="+mn-lt"/>
              </a:rPr>
              <a:t> </a:t>
            </a:r>
            <a:r>
              <a:rPr lang="fi-FI" sz="1200">
                <a:solidFill>
                  <a:srgbClr val="337AB7"/>
                </a:solidFill>
                <a:ea typeface="+mn-lt"/>
                <a:cs typeface="+mn-lt"/>
                <a:hlinkClick r:id="rId3"/>
              </a:rPr>
              <a:t>https://kpedu.cloud.panopto.eu/Panopto/Pages/Viewer.aspx?id=7b137efe-393a-436d-aa41-b0c000808c49</a:t>
            </a:r>
            <a:endParaRPr lang="fi-FI"/>
          </a:p>
          <a:p>
            <a:r>
              <a:rPr lang="fi-FI" sz="1200">
                <a:solidFill>
                  <a:srgbClr val="333333"/>
                </a:solidFill>
                <a:ea typeface="+mn-lt"/>
                <a:cs typeface="+mn-lt"/>
              </a:rPr>
              <a:t> Viisi tapaa vähentää stressiä ja kuormitusta, osa 3/5</a:t>
            </a:r>
            <a:endParaRPr lang="fi-FI"/>
          </a:p>
          <a:p>
            <a:r>
              <a:rPr lang="fi-FI" sz="1200">
                <a:solidFill>
                  <a:srgbClr val="333333"/>
                </a:solidFill>
                <a:ea typeface="+mn-lt"/>
                <a:cs typeface="+mn-lt"/>
              </a:rPr>
              <a:t> </a:t>
            </a:r>
            <a:r>
              <a:rPr lang="fi-FI" sz="1200">
                <a:solidFill>
                  <a:srgbClr val="337AB7"/>
                </a:solidFill>
                <a:ea typeface="+mn-lt"/>
                <a:cs typeface="+mn-lt"/>
                <a:hlinkClick r:id="rId4"/>
              </a:rPr>
              <a:t>https://kpedu.cloud.panopto.eu/Panopto/Pages/Viewer.aspx?id=51b71a42-49cd-4222-8c85-b0c00089a4b2</a:t>
            </a:r>
            <a:endParaRPr lang="fi-FI"/>
          </a:p>
          <a:p>
            <a:r>
              <a:rPr lang="fi-FI" sz="1200">
                <a:solidFill>
                  <a:srgbClr val="333333"/>
                </a:solidFill>
                <a:ea typeface="+mn-lt"/>
                <a:cs typeface="+mn-lt"/>
              </a:rPr>
              <a:t> Viisi tapaa vähentää stressiä ja kuormitusta, osa 4/5</a:t>
            </a:r>
            <a:endParaRPr lang="fi-FI"/>
          </a:p>
          <a:p>
            <a:r>
              <a:rPr lang="fi-FI" sz="1200">
                <a:solidFill>
                  <a:srgbClr val="333333"/>
                </a:solidFill>
                <a:ea typeface="+mn-lt"/>
                <a:cs typeface="+mn-lt"/>
              </a:rPr>
              <a:t> </a:t>
            </a:r>
            <a:r>
              <a:rPr lang="fi-FI" sz="1200">
                <a:solidFill>
                  <a:srgbClr val="337AB7"/>
                </a:solidFill>
                <a:ea typeface="+mn-lt"/>
                <a:cs typeface="+mn-lt"/>
                <a:hlinkClick r:id="rId5"/>
              </a:rPr>
              <a:t>https://kpedu.cloud.panopto.eu/Panopto/Pages/Viewer.aspx?id=33e1b2c0-dee1-4449-9859-b0c000bd7f46</a:t>
            </a:r>
            <a:endParaRPr lang="fi-FI"/>
          </a:p>
          <a:p>
            <a:r>
              <a:rPr lang="fi-FI" sz="1200">
                <a:solidFill>
                  <a:srgbClr val="333333"/>
                </a:solidFill>
                <a:ea typeface="+mn-lt"/>
                <a:cs typeface="+mn-lt"/>
              </a:rPr>
              <a:t> Viisi tapaa vähentää stressiä ja kuormitusta, osa 5/5</a:t>
            </a:r>
            <a:endParaRPr lang="fi-FI"/>
          </a:p>
          <a:p>
            <a:r>
              <a:rPr lang="fi-FI" sz="1200">
                <a:solidFill>
                  <a:srgbClr val="333333"/>
                </a:solidFill>
                <a:ea typeface="+mn-lt"/>
                <a:cs typeface="+mn-lt"/>
              </a:rPr>
              <a:t> </a:t>
            </a:r>
            <a:r>
              <a:rPr lang="fi-FI" sz="1200">
                <a:solidFill>
                  <a:srgbClr val="337AB7"/>
                </a:solidFill>
                <a:ea typeface="+mn-lt"/>
                <a:cs typeface="+mn-lt"/>
                <a:hlinkClick r:id="rId6"/>
              </a:rPr>
              <a:t>https://kpedu.cloud.panopto.eu/Panopto/Pages/Viewer.aspx?id=81c23d95-d4ba-4777-a3d5-b0c000cd948e</a:t>
            </a:r>
            <a:endParaRPr lang="fi-FI"/>
          </a:p>
          <a:p>
            <a:r>
              <a:rPr lang="fi-FI" sz="1200">
                <a:solidFill>
                  <a:srgbClr val="333333"/>
                </a:solidFill>
                <a:ea typeface="+mn-lt"/>
                <a:cs typeface="+mn-lt"/>
              </a:rPr>
              <a:t> Käsikirja:</a:t>
            </a:r>
            <a:endParaRPr lang="fi-FI"/>
          </a:p>
          <a:p>
            <a:r>
              <a:rPr lang="fi-FI" sz="1200">
                <a:solidFill>
                  <a:srgbClr val="333333"/>
                </a:solidFill>
                <a:ea typeface="+mn-lt"/>
                <a:cs typeface="+mn-lt"/>
              </a:rPr>
              <a:t> </a:t>
            </a:r>
            <a:r>
              <a:rPr lang="fi-FI" sz="1200">
                <a:solidFill>
                  <a:srgbClr val="337AB7"/>
                </a:solidFill>
                <a:ea typeface="+mn-lt"/>
                <a:cs typeface="+mn-lt"/>
                <a:hlinkClick r:id="rId7"/>
              </a:rPr>
              <a:t>Viisi keskeistä tekijää -työkirja.pdf</a:t>
            </a:r>
            <a:endParaRPr lang="fi-FI"/>
          </a:p>
          <a:p>
            <a:r>
              <a:rPr lang="fi-FI" sz="1200">
                <a:solidFill>
                  <a:srgbClr val="333333"/>
                </a:solidFill>
                <a:ea typeface="+mn-lt"/>
                <a:cs typeface="+mn-lt"/>
              </a:rPr>
              <a:t> Ja diat erikseen, jos haluaa perehtyä niihin:</a:t>
            </a:r>
            <a:endParaRPr lang="fi-FI"/>
          </a:p>
          <a:p>
            <a:r>
              <a:rPr lang="fi-FI" sz="1200">
                <a:solidFill>
                  <a:srgbClr val="333333"/>
                </a:solidFill>
                <a:ea typeface="+mn-lt"/>
                <a:cs typeface="+mn-lt"/>
              </a:rPr>
              <a:t> </a:t>
            </a:r>
            <a:r>
              <a:rPr lang="fi-FI" sz="1200">
                <a:solidFill>
                  <a:srgbClr val="337AB7"/>
                </a:solidFill>
                <a:ea typeface="+mn-lt"/>
                <a:cs typeface="+mn-lt"/>
                <a:hlinkClick r:id="rId8"/>
              </a:rPr>
              <a:t>Kpedu Viisi keskeistä tekijää stressin vähentämiseen.pdf</a:t>
            </a:r>
            <a:endParaRPr lang="fi-FI"/>
          </a:p>
          <a:p>
            <a:endParaRPr lang="fi-FI">
              <a:cs typeface="Calibri"/>
            </a:endParaRPr>
          </a:p>
        </p:txBody>
      </p:sp>
      <p:pic>
        <p:nvPicPr>
          <p:cNvPr id="6" name="Kuva 5" descr="Kuva, joka sisältää kohteen teksti, luonnos, piirros, muste&#10;&#10;Kuvaus luotu automaattisesti">
            <a:extLst>
              <a:ext uri="{FF2B5EF4-FFF2-40B4-BE49-F238E27FC236}">
                <a16:creationId xmlns:a16="http://schemas.microsoft.com/office/drawing/2014/main" id="{742EE14B-28C5-F0BE-A441-B0F195F50DEF}"/>
              </a:ext>
            </a:extLst>
          </p:cNvPr>
          <p:cNvPicPr>
            <a:picLocks noChangeAspect="1"/>
          </p:cNvPicPr>
          <p:nvPr/>
        </p:nvPicPr>
        <p:blipFill>
          <a:blip r:embed="rId9"/>
          <a:stretch>
            <a:fillRect/>
          </a:stretch>
        </p:blipFill>
        <p:spPr>
          <a:xfrm>
            <a:off x="-1550" y="-2"/>
            <a:ext cx="6027211" cy="6963510"/>
          </a:xfrm>
          <a:prstGeom prst="rect">
            <a:avLst/>
          </a:prstGeom>
        </p:spPr>
      </p:pic>
    </p:spTree>
    <p:extLst>
      <p:ext uri="{BB962C8B-B14F-4D97-AF65-F5344CB8AC3E}">
        <p14:creationId xmlns:p14="http://schemas.microsoft.com/office/powerpoint/2010/main" val="1754347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luonnos, piirros, muste&#10;&#10;Kuvaus luotu automaattisesti">
            <a:extLst>
              <a:ext uri="{FF2B5EF4-FFF2-40B4-BE49-F238E27FC236}">
                <a16:creationId xmlns:a16="http://schemas.microsoft.com/office/drawing/2014/main" id="{FECF8FB4-CA48-5701-439B-E5848255AA60}"/>
              </a:ext>
            </a:extLst>
          </p:cNvPr>
          <p:cNvPicPr>
            <a:picLocks noChangeAspect="1"/>
          </p:cNvPicPr>
          <p:nvPr/>
        </p:nvPicPr>
        <p:blipFill>
          <a:blip r:embed="rId2"/>
          <a:stretch>
            <a:fillRect/>
          </a:stretch>
        </p:blipFill>
        <p:spPr>
          <a:xfrm>
            <a:off x="-1550" y="-2"/>
            <a:ext cx="6027211" cy="6963510"/>
          </a:xfrm>
          <a:prstGeom prst="rect">
            <a:avLst/>
          </a:prstGeom>
        </p:spPr>
      </p:pic>
      <p:sp>
        <p:nvSpPr>
          <p:cNvPr id="4" name="Tekstiruutu 3">
            <a:extLst>
              <a:ext uri="{FF2B5EF4-FFF2-40B4-BE49-F238E27FC236}">
                <a16:creationId xmlns:a16="http://schemas.microsoft.com/office/drawing/2014/main" id="{D38E1E5B-22B6-4B40-7A3F-ACBF0A5BFAD4}"/>
              </a:ext>
            </a:extLst>
          </p:cNvPr>
          <p:cNvSpPr txBox="1"/>
          <p:nvPr/>
        </p:nvSpPr>
        <p:spPr>
          <a:xfrm>
            <a:off x="6025661" y="0"/>
            <a:ext cx="6166338"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fi-FI" sz="2000">
                <a:solidFill>
                  <a:srgbClr val="333333"/>
                </a:solidFill>
                <a:cs typeface="Arial"/>
              </a:rPr>
              <a:t>Viisi tapaa vähentää stressiä ja kuormitusta, osa 1/5</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3"/>
              </a:rPr>
              <a:t>https://kpedu.cloud.panopto.eu/Panopto/Pages/Viewer.aspx?id=2a6c96c3-a8c2-46fc-89ae-b0bb009764b6</a:t>
            </a:r>
            <a:r>
              <a:rPr lang="fi-FI" sz="2000">
                <a:cs typeface="Arial"/>
              </a:rPr>
              <a:t>​</a:t>
            </a:r>
          </a:p>
          <a:p>
            <a:pPr marL="228600" indent="-228600">
              <a:buFont typeface=""/>
              <a:buChar char="•"/>
            </a:pPr>
            <a:r>
              <a:rPr lang="fi-FI" sz="2000">
                <a:solidFill>
                  <a:srgbClr val="333333"/>
                </a:solidFill>
                <a:cs typeface="Arial"/>
              </a:rPr>
              <a:t> Viisi tapaa vähentää stressiä ja kuormitusta, osa 2/5</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4"/>
              </a:rPr>
              <a:t>https://kpedu.cloud.panopto.eu/Panopto/Pages/Viewer.aspx?id=7b137efe-393a-436d-aa41-b0c000808c49</a:t>
            </a:r>
            <a:r>
              <a:rPr lang="fi-FI" sz="2000">
                <a:cs typeface="Arial"/>
              </a:rPr>
              <a:t>​</a:t>
            </a:r>
          </a:p>
          <a:p>
            <a:pPr marL="228600" indent="-228600">
              <a:buFont typeface=""/>
              <a:buChar char="•"/>
            </a:pPr>
            <a:r>
              <a:rPr lang="fi-FI" sz="2000">
                <a:solidFill>
                  <a:srgbClr val="333333"/>
                </a:solidFill>
                <a:cs typeface="Arial"/>
              </a:rPr>
              <a:t> Viisi tapaa vähentää stressiä ja kuormitusta, osa 3/5</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5"/>
              </a:rPr>
              <a:t>https://kpedu.cloud.panopto.eu/Panopto/Pages/Viewer.aspx?id=51b71a42-49cd-4222-8c85-b0c00089a4b2</a:t>
            </a:r>
            <a:r>
              <a:rPr lang="fi-FI" sz="2000">
                <a:cs typeface="Arial"/>
              </a:rPr>
              <a:t>​</a:t>
            </a:r>
          </a:p>
          <a:p>
            <a:pPr marL="228600" indent="-228600">
              <a:buFont typeface=""/>
              <a:buChar char="•"/>
            </a:pPr>
            <a:r>
              <a:rPr lang="fi-FI" sz="2000">
                <a:solidFill>
                  <a:srgbClr val="333333"/>
                </a:solidFill>
                <a:cs typeface="Arial"/>
              </a:rPr>
              <a:t> Viisi tapaa vähentää stressiä ja kuormitusta, osa 4/5</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6"/>
              </a:rPr>
              <a:t>https://kpedu.cloud.panopto.eu/Panopto/Pages/Viewer.aspx?id=33e1b2c0-dee1-4449-9859-b0c000bd7f46</a:t>
            </a:r>
            <a:r>
              <a:rPr lang="fi-FI" sz="2000">
                <a:cs typeface="Arial"/>
              </a:rPr>
              <a:t>​</a:t>
            </a:r>
          </a:p>
          <a:p>
            <a:pPr marL="228600" indent="-228600">
              <a:buFont typeface=""/>
              <a:buChar char="•"/>
            </a:pPr>
            <a:r>
              <a:rPr lang="fi-FI" sz="2000">
                <a:solidFill>
                  <a:srgbClr val="333333"/>
                </a:solidFill>
                <a:cs typeface="Arial"/>
              </a:rPr>
              <a:t> Viisi tapaa vähentää stressiä ja kuormitusta, osa 5/5</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7"/>
              </a:rPr>
              <a:t>https://kpedu.cloud.panopto.eu/Panopto/Pages/Viewer.aspx?id=81c23d95-d4ba-4777-a3d5-b0c000cd948e</a:t>
            </a:r>
            <a:r>
              <a:rPr lang="fi-FI" sz="2000">
                <a:cs typeface="Arial"/>
              </a:rPr>
              <a:t>​</a:t>
            </a:r>
          </a:p>
          <a:p>
            <a:pPr marL="228600" indent="-228600">
              <a:buFont typeface=""/>
              <a:buChar char="•"/>
            </a:pPr>
            <a:r>
              <a:rPr lang="fi-FI" sz="2000">
                <a:solidFill>
                  <a:srgbClr val="333333"/>
                </a:solidFill>
                <a:cs typeface="Arial"/>
              </a:rPr>
              <a:t> Käsikirja:</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8"/>
              </a:rPr>
              <a:t>Viisi keskeistä tekijää -työkirja.pdf</a:t>
            </a:r>
            <a:r>
              <a:rPr lang="fi-FI" sz="2000">
                <a:cs typeface="Arial"/>
              </a:rPr>
              <a:t>​</a:t>
            </a:r>
          </a:p>
          <a:p>
            <a:pPr marL="228600" indent="-228600">
              <a:buFont typeface=""/>
              <a:buChar char="•"/>
            </a:pPr>
            <a:r>
              <a:rPr lang="fi-FI" sz="2000">
                <a:solidFill>
                  <a:srgbClr val="333333"/>
                </a:solidFill>
                <a:cs typeface="Arial"/>
              </a:rPr>
              <a:t> Ja diat erikseen, jos haluaa perehtyä niihin:</a:t>
            </a:r>
            <a:r>
              <a:rPr lang="fi-FI" sz="2000">
                <a:cs typeface="Arial"/>
              </a:rPr>
              <a:t>​</a:t>
            </a:r>
          </a:p>
          <a:p>
            <a:pPr marL="228600" indent="-228600">
              <a:buFont typeface=""/>
              <a:buChar char="•"/>
            </a:pPr>
            <a:r>
              <a:rPr lang="fi-FI" sz="2000">
                <a:solidFill>
                  <a:srgbClr val="333333"/>
                </a:solidFill>
                <a:cs typeface="Arial"/>
              </a:rPr>
              <a:t> </a:t>
            </a:r>
            <a:r>
              <a:rPr lang="fi-FI" sz="2000" u="sng">
                <a:solidFill>
                  <a:srgbClr val="0563C1"/>
                </a:solidFill>
                <a:cs typeface="Arial"/>
                <a:hlinkClick r:id="rId9"/>
              </a:rPr>
              <a:t>Kpedu Viisi keskeistä tekijää stressin vähentämiseen.pdf</a:t>
            </a:r>
            <a:r>
              <a:rPr lang="fi-FI" sz="2000">
                <a:cs typeface="Arial"/>
              </a:rPr>
              <a:t>​</a:t>
            </a:r>
          </a:p>
          <a:p>
            <a:pPr marL="228600" indent="-228600">
              <a:buFont typeface=""/>
              <a:buChar char="•"/>
            </a:pPr>
            <a:r>
              <a:rPr lang="fi-FI" sz="2000">
                <a:cs typeface="Arial"/>
              </a:rPr>
              <a:t>​</a:t>
            </a:r>
          </a:p>
        </p:txBody>
      </p:sp>
    </p:spTree>
    <p:extLst>
      <p:ext uri="{BB962C8B-B14F-4D97-AF65-F5344CB8AC3E}">
        <p14:creationId xmlns:p14="http://schemas.microsoft.com/office/powerpoint/2010/main" val="206129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B6BBA90-645C-B376-A253-730243E35916}"/>
              </a:ext>
            </a:extLst>
          </p:cNvPr>
          <p:cNvSpPr txBox="1"/>
          <p:nvPr/>
        </p:nvSpPr>
        <p:spPr>
          <a:xfrm>
            <a:off x="0" y="457200"/>
            <a:ext cx="12192000" cy="5919569"/>
          </a:xfrm>
          <a:prstGeom prst="rect">
            <a:avLst/>
          </a:prstGeom>
          <a:noFill/>
        </p:spPr>
        <p:txBody>
          <a:bodyPr wrap="square" lIns="91440" tIns="45720" rIns="91440" bIns="45720" anchor="t">
            <a:spAutoFit/>
          </a:bodyPr>
          <a:lstStyle/>
          <a:p>
            <a:pPr>
              <a:spcBef>
                <a:spcPts val="750"/>
              </a:spcBef>
              <a:spcAft>
                <a:spcPts val="1500"/>
              </a:spcAft>
            </a:pPr>
            <a:r>
              <a:rPr lang="fi-FI" sz="4000" b="1">
                <a:solidFill>
                  <a:srgbClr val="333333"/>
                </a:solidFill>
              </a:rPr>
              <a:t>NEPSYNUOREN TUKI</a:t>
            </a:r>
            <a:endParaRPr lang="fi-FI" sz="4000" b="1" i="0">
              <a:solidFill>
                <a:srgbClr val="333333"/>
              </a:solidFill>
              <a:effectLst/>
              <a:cs typeface="Calibri"/>
            </a:endParaRPr>
          </a:p>
          <a:p>
            <a:pPr marL="457200" indent="-457200">
              <a:spcAft>
                <a:spcPts val="1125"/>
              </a:spcAft>
              <a:buFont typeface="Arial"/>
              <a:buChar char="•"/>
            </a:pPr>
            <a:r>
              <a:rPr lang="fi-FI" sz="2400" b="0" i="0" err="1">
                <a:solidFill>
                  <a:srgbClr val="333333"/>
                </a:solidFill>
                <a:effectLst/>
                <a:latin typeface="Humanist521TL-Roman"/>
              </a:rPr>
              <a:t>Nepsy</a:t>
            </a:r>
            <a:r>
              <a:rPr lang="fi-FI" sz="2400" b="0" i="0">
                <a:solidFill>
                  <a:srgbClr val="333333"/>
                </a:solidFill>
                <a:effectLst/>
                <a:latin typeface="Humanist521TL-Roman"/>
              </a:rPr>
              <a:t> -nuoren erityispiirteitä ja tukikeinoja -tallenne on pieni ja tiivis katsaus siitä, miten </a:t>
            </a:r>
            <a:r>
              <a:rPr lang="fi-FI" sz="2400" b="0" i="0" err="1">
                <a:solidFill>
                  <a:srgbClr val="333333"/>
                </a:solidFill>
                <a:effectLst/>
                <a:latin typeface="Humanist521TL-Roman"/>
              </a:rPr>
              <a:t>nepsy</a:t>
            </a:r>
            <a:r>
              <a:rPr lang="fi-FI" sz="2400" b="0" i="0">
                <a:solidFill>
                  <a:srgbClr val="333333"/>
                </a:solidFill>
                <a:effectLst/>
                <a:latin typeface="Humanist521TL-Roman"/>
              </a:rPr>
              <a:t> -haasteet ilmenevät, mistä ne johtuvat ja miten ne näkyvät arjessa. </a:t>
            </a:r>
            <a:endParaRPr lang="fi-FI" sz="2400">
              <a:solidFill>
                <a:srgbClr val="333333"/>
              </a:solidFill>
              <a:latin typeface="Humanist521TL-Roman"/>
            </a:endParaRPr>
          </a:p>
          <a:p>
            <a:pPr marL="457200" indent="-457200">
              <a:spcAft>
                <a:spcPts val="1125"/>
              </a:spcAft>
              <a:buFont typeface="Arial"/>
              <a:buChar char="•"/>
            </a:pPr>
            <a:r>
              <a:rPr lang="fi-FI" sz="2400" b="0" i="0">
                <a:solidFill>
                  <a:srgbClr val="333333"/>
                </a:solidFill>
                <a:effectLst/>
                <a:latin typeface="Humanist521TL-Roman"/>
              </a:rPr>
              <a:t>Tallenne muistuttaa myös pienistä tukikeinoista, jotka hyödyttävät jokaista opiskelijaa, oli sitten </a:t>
            </a:r>
            <a:r>
              <a:rPr lang="fi-FI" sz="2400" b="0" i="0" err="1">
                <a:solidFill>
                  <a:srgbClr val="333333"/>
                </a:solidFill>
                <a:effectLst/>
                <a:latin typeface="Humanist521TL-Roman"/>
              </a:rPr>
              <a:t>nepsy</a:t>
            </a:r>
            <a:r>
              <a:rPr lang="fi-FI" sz="2400" b="0" i="0">
                <a:solidFill>
                  <a:srgbClr val="333333"/>
                </a:solidFill>
                <a:effectLst/>
                <a:latin typeface="Humanist521TL-Roman"/>
              </a:rPr>
              <a:t> -haasteita tai ei. </a:t>
            </a:r>
            <a:endParaRPr lang="fi-FI" sz="2400">
              <a:cs typeface="Calibri"/>
            </a:endParaRPr>
          </a:p>
          <a:p>
            <a:pPr algn="l">
              <a:spcAft>
                <a:spcPts val="1125"/>
              </a:spcAft>
            </a:pPr>
            <a:r>
              <a:rPr lang="fi-FI" sz="2400" b="0" i="0">
                <a:solidFill>
                  <a:srgbClr val="333333"/>
                </a:solidFill>
                <a:effectLst/>
                <a:latin typeface="Humanist521TL-Roman"/>
              </a:rPr>
              <a:t>(Tallenteen voi katsoa nopeudella 1,5, jos haluaa puheesta rivakampaa 🙂) </a:t>
            </a:r>
          </a:p>
          <a:p>
            <a:pPr algn="l">
              <a:spcAft>
                <a:spcPts val="1125"/>
              </a:spcAft>
            </a:pPr>
            <a:endParaRPr lang="fi-FI" sz="2800" b="0" i="0">
              <a:solidFill>
                <a:srgbClr val="333333"/>
              </a:solidFill>
              <a:effectLst/>
              <a:latin typeface="Humanist521TL-Roman"/>
            </a:endParaRPr>
          </a:p>
          <a:p>
            <a:pPr algn="l">
              <a:spcAft>
                <a:spcPts val="1125"/>
              </a:spcAft>
            </a:pPr>
            <a:r>
              <a:rPr lang="fi-FI" sz="2400" b="0" i="0" u="none" strike="noStrike">
                <a:solidFill>
                  <a:srgbClr val="337AB7"/>
                </a:solidFill>
                <a:effectLst/>
                <a:latin typeface="Humanist521TL-Roman"/>
                <a:hlinkClick r:id="rId3"/>
              </a:rPr>
              <a:t>https://kpedu.cloud.panopto.eu/Panopto/Pages/Viewer.aspx?id=4b7d838e-4a8a-44ee-acc7-b1e6008042ee</a:t>
            </a:r>
            <a:endParaRPr lang="fi-FI" sz="2400" b="0" i="0">
              <a:solidFill>
                <a:srgbClr val="333333"/>
              </a:solidFill>
              <a:effectLst/>
              <a:latin typeface="Humanist521TL-Roman"/>
            </a:endParaRPr>
          </a:p>
          <a:p>
            <a:pPr algn="l">
              <a:spcAft>
                <a:spcPts val="1125"/>
              </a:spcAft>
            </a:pPr>
            <a:r>
              <a:rPr lang="fi-FI" sz="2400" b="0" i="0" u="none" strike="noStrike">
                <a:solidFill>
                  <a:srgbClr val="337AB7"/>
                </a:solidFill>
                <a:effectLst/>
                <a:latin typeface="Humanist521TL-Roman"/>
                <a:hlinkClick r:id="rId4" tooltip="Nepsynuoren erityispiirteitä ja tukikeinoja Maarika Piispanen"/>
              </a:rPr>
              <a:t>Nepsynuoren erityispiirteitä ja tukikeinoja Maarika Piispanen</a:t>
            </a:r>
            <a:r>
              <a:rPr lang="fi-FI" sz="2400" b="0" i="0">
                <a:solidFill>
                  <a:srgbClr val="333333"/>
                </a:solidFill>
                <a:effectLst/>
                <a:latin typeface="Humanist521TL-Roman"/>
              </a:rPr>
              <a:t> Diat</a:t>
            </a:r>
          </a:p>
          <a:p>
            <a:pPr algn="l">
              <a:spcAft>
                <a:spcPts val="1125"/>
              </a:spcAft>
            </a:pPr>
            <a:r>
              <a:rPr lang="fi-FI" sz="2400" b="0" i="0" u="none" strike="noStrike">
                <a:solidFill>
                  <a:srgbClr val="337AB7"/>
                </a:solidFill>
                <a:effectLst/>
                <a:latin typeface="Humanist521TL-Roman"/>
                <a:hlinkClick r:id="rId5" tooltip="Nepsy-juliste (9)"/>
              </a:rPr>
              <a:t>Nepsy-juliste (9)</a:t>
            </a:r>
            <a:endParaRPr lang="fi-FI" sz="2400" b="0" i="0" u="none" strike="noStrike">
              <a:solidFill>
                <a:srgbClr val="337AB7"/>
              </a:solidFill>
              <a:effectLst/>
              <a:latin typeface="Humanist521TL-Roman"/>
            </a:endParaRPr>
          </a:p>
          <a:p>
            <a:pPr algn="l">
              <a:spcAft>
                <a:spcPts val="1125"/>
              </a:spcAft>
            </a:pPr>
            <a:endParaRPr lang="fi-FI">
              <a:solidFill>
                <a:srgbClr val="333333"/>
              </a:solidFill>
              <a:latin typeface="Humanist521TL-Roman"/>
            </a:endParaRPr>
          </a:p>
        </p:txBody>
      </p:sp>
      <p:pic>
        <p:nvPicPr>
          <p:cNvPr id="3" name="Kuva 2" descr="Kuva, joka sisältää kohteen teksti, Fontti, logo, Grafiikka&#10;&#10;Kuvaus luotu automaattisesti">
            <a:extLst>
              <a:ext uri="{FF2B5EF4-FFF2-40B4-BE49-F238E27FC236}">
                <a16:creationId xmlns:a16="http://schemas.microsoft.com/office/drawing/2014/main" id="{8245FF97-23F8-EDBB-F46F-901DC93592BD}"/>
              </a:ext>
            </a:extLst>
          </p:cNvPr>
          <p:cNvPicPr>
            <a:picLocks noChangeAspect="1"/>
          </p:cNvPicPr>
          <p:nvPr/>
        </p:nvPicPr>
        <p:blipFill>
          <a:blip r:embed="rId6"/>
          <a:stretch>
            <a:fillRect/>
          </a:stretch>
        </p:blipFill>
        <p:spPr>
          <a:xfrm>
            <a:off x="10290879" y="-1"/>
            <a:ext cx="1895370" cy="1026827"/>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DDC68455-9491-1679-9B80-81DD356A49C0}"/>
              </a:ext>
            </a:extLst>
          </p:cNvPr>
          <p:cNvPicPr>
            <a:picLocks noChangeAspect="1"/>
          </p:cNvPicPr>
          <p:nvPr/>
        </p:nvPicPr>
        <p:blipFill>
          <a:blip r:embed="rId7"/>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103746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F562955-A23E-84B1-C102-2DF7690871A2}"/>
              </a:ext>
            </a:extLst>
          </p:cNvPr>
          <p:cNvPicPr>
            <a:picLocks noChangeAspect="1"/>
          </p:cNvPicPr>
          <p:nvPr/>
        </p:nvPicPr>
        <p:blipFill>
          <a:blip r:embed="rId2"/>
          <a:stretch>
            <a:fillRect/>
          </a:stretch>
        </p:blipFill>
        <p:spPr>
          <a:xfrm>
            <a:off x="0" y="0"/>
            <a:ext cx="12192000" cy="7081284"/>
          </a:xfrm>
          <a:prstGeom prst="rect">
            <a:avLst/>
          </a:prstGeom>
        </p:spPr>
      </p:pic>
    </p:spTree>
    <p:extLst>
      <p:ext uri="{BB962C8B-B14F-4D97-AF65-F5344CB8AC3E}">
        <p14:creationId xmlns:p14="http://schemas.microsoft.com/office/powerpoint/2010/main" val="144069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C115BE-78C7-FB3D-2593-3EA84277C0F8}"/>
              </a:ext>
            </a:extLst>
          </p:cNvPr>
          <p:cNvSpPr>
            <a:spLocks noGrp="1"/>
          </p:cNvSpPr>
          <p:nvPr>
            <p:ph type="title"/>
          </p:nvPr>
        </p:nvSpPr>
        <p:spPr/>
        <p:txBody>
          <a:bodyPr/>
          <a:lstStyle/>
          <a:p>
            <a:r>
              <a:rPr lang="fi-FI" sz="4400" err="1">
                <a:solidFill>
                  <a:schemeClr val="accent5">
                    <a:lumMod val="75000"/>
                  </a:schemeClr>
                </a:solidFill>
                <a:effectLst/>
                <a:latin typeface="Bebas Neue" panose="020B0000000000000000" pitchFamily="34" charset="0"/>
                <a:ea typeface="Calibri" panose="020F0502020204030204" pitchFamily="34" charset="0"/>
                <a:cs typeface="Times New Roman" panose="02020603050405020304" pitchFamily="18" charset="0"/>
              </a:rPr>
              <a:t>saTOA</a:t>
            </a:r>
            <a:r>
              <a:rPr lang="fi-FI" sz="4400">
                <a:solidFill>
                  <a:schemeClr val="accent5">
                    <a:lumMod val="75000"/>
                  </a:schemeClr>
                </a:solidFill>
                <a:effectLst/>
                <a:latin typeface="Bebas Neue" panose="020B0000000000000000" pitchFamily="34" charset="0"/>
                <a:ea typeface="Calibri" panose="020F0502020204030204" pitchFamily="34" charset="0"/>
                <a:cs typeface="Times New Roman" panose="02020603050405020304" pitchFamily="18" charset="0"/>
              </a:rPr>
              <a:t>-HANKE </a:t>
            </a:r>
            <a:br>
              <a:rPr lang="fi-FI" sz="4400">
                <a:solidFill>
                  <a:schemeClr val="accent5">
                    <a:lumMod val="75000"/>
                  </a:schemeClr>
                </a:solidFill>
                <a:effectLst/>
                <a:latin typeface="Bebas Neue" panose="020B0000000000000000" pitchFamily="34" charset="0"/>
                <a:ea typeface="Calibri" panose="020F0502020204030204" pitchFamily="34" charset="0"/>
                <a:cs typeface="Times New Roman" panose="02020603050405020304" pitchFamily="18" charset="0"/>
              </a:rPr>
            </a:br>
            <a:endParaRPr lang="fi-FI"/>
          </a:p>
        </p:txBody>
      </p:sp>
      <p:pic>
        <p:nvPicPr>
          <p:cNvPr id="4" name="Kuva 3">
            <a:extLst>
              <a:ext uri="{FF2B5EF4-FFF2-40B4-BE49-F238E27FC236}">
                <a16:creationId xmlns:a16="http://schemas.microsoft.com/office/drawing/2014/main" id="{DDB74786-D950-D894-BA53-8AAEDF139873}"/>
              </a:ext>
            </a:extLst>
          </p:cNvPr>
          <p:cNvPicPr>
            <a:picLocks noChangeAspect="1"/>
          </p:cNvPicPr>
          <p:nvPr/>
        </p:nvPicPr>
        <p:blipFill>
          <a:blip r:embed="rId3"/>
          <a:stretch>
            <a:fillRect/>
          </a:stretch>
        </p:blipFill>
        <p:spPr>
          <a:xfrm>
            <a:off x="5704926" y="100939"/>
            <a:ext cx="5134692" cy="1032917"/>
          </a:xfrm>
          <a:prstGeom prst="rect">
            <a:avLst/>
          </a:prstGeom>
        </p:spPr>
      </p:pic>
      <p:sp>
        <p:nvSpPr>
          <p:cNvPr id="6" name="Tekstiruutu 5">
            <a:extLst>
              <a:ext uri="{FF2B5EF4-FFF2-40B4-BE49-F238E27FC236}">
                <a16:creationId xmlns:a16="http://schemas.microsoft.com/office/drawing/2014/main" id="{CB92C71A-2FC4-C760-83FB-8AF5586BC542}"/>
              </a:ext>
            </a:extLst>
          </p:cNvPr>
          <p:cNvSpPr txBox="1"/>
          <p:nvPr/>
        </p:nvSpPr>
        <p:spPr>
          <a:xfrm rot="10800000" flipV="1">
            <a:off x="838192" y="1583573"/>
            <a:ext cx="10815091" cy="4824398"/>
          </a:xfrm>
          <a:prstGeom prst="rect">
            <a:avLst/>
          </a:prstGeom>
          <a:noFill/>
        </p:spPr>
        <p:txBody>
          <a:bodyPr wrap="square" lIns="91440" tIns="45720" rIns="91440" bIns="45720" anchor="t">
            <a:spAutoFit/>
          </a:bodyPr>
          <a:lstStyle/>
          <a:p>
            <a:pPr marL="342900" indent="-342900">
              <a:spcAft>
                <a:spcPts val="1125"/>
              </a:spcAft>
              <a:buFont typeface="Arial"/>
              <a:buChar char="•"/>
            </a:pPr>
            <a:r>
              <a:rPr lang="fi-FI" sz="2000" b="0">
                <a:effectLst/>
                <a:latin typeface="Calibri"/>
                <a:ea typeface="Calibri" panose="020F0502020204030204" pitchFamily="34" charset="0"/>
                <a:cs typeface="Calibri"/>
              </a:rPr>
              <a:t>TP1. Opintojen henkilökohtaistaminen </a:t>
            </a:r>
            <a:endParaRPr lang="fi-FI" sz="2000">
              <a:latin typeface="Calibri"/>
              <a:ea typeface="Calibri" panose="020F0502020204030204" pitchFamily="34" charset="0"/>
              <a:cs typeface="Calibri"/>
            </a:endParaRPr>
          </a:p>
          <a:p>
            <a:pPr marL="342900" indent="-342900">
              <a:spcAft>
                <a:spcPts val="1125"/>
              </a:spcAft>
              <a:buFont typeface="Arial"/>
              <a:buChar char="•"/>
            </a:pPr>
            <a:r>
              <a:rPr lang="fi-FI" sz="2000" b="0">
                <a:effectLst/>
                <a:latin typeface="Calibri"/>
                <a:ea typeface="Calibri" panose="020F0502020204030204" pitchFamily="34" charset="0"/>
                <a:cs typeface="Calibri"/>
              </a:rPr>
              <a:t>TP2 Opinto-ohjaus</a:t>
            </a:r>
            <a:endParaRPr lang="fi-FI" sz="2000">
              <a:cs typeface="Calibri"/>
            </a:endParaRPr>
          </a:p>
          <a:p>
            <a:pPr>
              <a:spcAft>
                <a:spcPts val="1125"/>
              </a:spcAft>
            </a:pPr>
            <a:r>
              <a:rPr lang="fi-FI" sz="2000" b="0">
                <a:effectLst/>
                <a:latin typeface="Calibri"/>
                <a:ea typeface="Calibri" panose="020F0502020204030204" pitchFamily="34" charset="0"/>
                <a:cs typeface="Calibri"/>
              </a:rPr>
              <a:t>(</a:t>
            </a:r>
            <a:r>
              <a:rPr lang="fi-FI" sz="2000" b="0" err="1">
                <a:effectLst/>
                <a:latin typeface="Calibri"/>
                <a:ea typeface="Calibri" panose="020F0502020204030204" pitchFamily="34" charset="0"/>
                <a:cs typeface="Calibri"/>
              </a:rPr>
              <a:t>HOKSin</a:t>
            </a:r>
            <a:r>
              <a:rPr lang="fi-FI" sz="2000" b="0">
                <a:effectLst/>
                <a:latin typeface="Calibri"/>
                <a:ea typeface="Calibri" panose="020F0502020204030204" pitchFamily="34" charset="0"/>
                <a:cs typeface="Calibri"/>
              </a:rPr>
              <a:t> päivitys, vastuuohjaajan työpöytää, ohjaussuunnitelmaa)</a:t>
            </a:r>
            <a:endParaRPr lang="fi-FI" sz="2000">
              <a:latin typeface="Calibri"/>
              <a:ea typeface="Calibri" panose="020F0502020204030204" pitchFamily="34" charset="0"/>
              <a:cs typeface="Calibri"/>
            </a:endParaRPr>
          </a:p>
          <a:p>
            <a:pPr marL="342900" indent="-342900">
              <a:buFont typeface="Arial"/>
              <a:buChar char="•"/>
            </a:pPr>
            <a:r>
              <a:rPr lang="fi-FI" sz="2000" b="0">
                <a:effectLst/>
                <a:latin typeface="Calibri"/>
                <a:ea typeface="Calibri" panose="020F0502020204030204" pitchFamily="34" charset="0"/>
                <a:cs typeface="Calibri"/>
              </a:rPr>
              <a:t>TP3. Oppimisen tuki, </a:t>
            </a:r>
            <a:r>
              <a:rPr lang="fi-FI" sz="2000">
                <a:latin typeface="Calibri"/>
                <a:ea typeface="Calibri" panose="020F0502020204030204" pitchFamily="34" charset="0"/>
                <a:cs typeface="Calibri"/>
              </a:rPr>
              <a:t>e</a:t>
            </a:r>
            <a:r>
              <a:rPr lang="fi-FI" sz="2000" b="0">
                <a:effectLst/>
                <a:latin typeface="Calibri"/>
                <a:ea typeface="Calibri" panose="020F0502020204030204" pitchFamily="34" charset="0"/>
                <a:cs typeface="Calibri"/>
              </a:rPr>
              <a:t>rityinen tuki / erityisopetus (nykytilanteen selvittäminen, </a:t>
            </a:r>
            <a:r>
              <a:rPr lang="fi-FI" sz="2000" b="0" err="1">
                <a:effectLst/>
                <a:latin typeface="Calibri"/>
                <a:ea typeface="Calibri" panose="020F0502020204030204" pitchFamily="34" charset="0"/>
                <a:cs typeface="Calibri"/>
              </a:rPr>
              <a:t>Yto-erva</a:t>
            </a:r>
            <a:r>
              <a:rPr lang="fi-FI" sz="2000" b="0">
                <a:effectLst/>
                <a:latin typeface="Calibri"/>
                <a:ea typeface="Calibri" panose="020F0502020204030204" pitchFamily="34" charset="0"/>
                <a:cs typeface="Calibri"/>
              </a:rPr>
              <a:t> palkattu Johanna Torppa, samanaikaisopetusta, tiedonsiirto </a:t>
            </a:r>
            <a:r>
              <a:rPr lang="fi-FI" sz="2000" b="0" err="1">
                <a:effectLst/>
                <a:latin typeface="Calibri"/>
                <a:ea typeface="Calibri" panose="020F0502020204030204" pitchFamily="34" charset="0"/>
                <a:cs typeface="Calibri"/>
              </a:rPr>
              <a:t>eo-yto</a:t>
            </a:r>
            <a:r>
              <a:rPr lang="fi-FI" sz="2000">
                <a:latin typeface="Calibri"/>
                <a:ea typeface="Calibri" panose="020F0502020204030204" pitchFamily="34" charset="0"/>
                <a:cs typeface="Calibri"/>
              </a:rPr>
              <a:t>, vertaisoppimista, selkokielisyyttä, konsultoiva työote)</a:t>
            </a:r>
            <a:endParaRPr lang="fi-FI" sz="2000">
              <a:effectLst/>
              <a:latin typeface="Calibri"/>
              <a:ea typeface="Calibri" panose="020F0502020204030204" pitchFamily="34" charset="0"/>
              <a:cs typeface="Calibri"/>
            </a:endParaRPr>
          </a:p>
          <a:p>
            <a:pPr marL="342900" indent="-342900">
              <a:buFont typeface="Arial"/>
              <a:buChar char="•"/>
            </a:pPr>
            <a:r>
              <a:rPr lang="fi-FI" sz="2000">
                <a:effectLst/>
                <a:latin typeface="Calibri"/>
                <a:ea typeface="Calibri" panose="020F0502020204030204" pitchFamily="34" charset="0"/>
                <a:cs typeface="Calibri"/>
              </a:rPr>
              <a:t>TP </a:t>
            </a:r>
            <a:r>
              <a:rPr lang="fi-FI" sz="2000">
                <a:latin typeface="Calibri"/>
                <a:ea typeface="Calibri" panose="020F0502020204030204" pitchFamily="34" charset="0"/>
                <a:cs typeface="Calibri"/>
              </a:rPr>
              <a:t>4 W</a:t>
            </a:r>
            <a:r>
              <a:rPr lang="fi-FI" sz="2000">
                <a:effectLst/>
                <a:latin typeface="Calibri"/>
                <a:ea typeface="Calibri" panose="020F0502020204030204" pitchFamily="34" charset="0"/>
                <a:cs typeface="Calibri"/>
              </a:rPr>
              <a:t> Opiskeluhuolto (muiden hankkeiden tulosten levittämistä)</a:t>
            </a:r>
            <a:endParaRPr lang="fi-FI" sz="2000">
              <a:latin typeface="Calibri"/>
              <a:ea typeface="Calibri" panose="020F0502020204030204" pitchFamily="34" charset="0"/>
              <a:cs typeface="Calibri"/>
            </a:endParaRPr>
          </a:p>
          <a:p>
            <a:pPr marL="342900" indent="-342900">
              <a:buFont typeface="Arial"/>
              <a:buChar char="•"/>
            </a:pPr>
            <a:r>
              <a:rPr lang="fi-FI" sz="2000" b="0">
                <a:effectLst/>
                <a:latin typeface="Calibri"/>
                <a:ea typeface="Calibri" panose="020F0502020204030204" pitchFamily="34" charset="0"/>
                <a:cs typeface="Calibri"/>
              </a:rPr>
              <a:t>TP5. Opiskelijan opiskeluvalmiuksia ja hyvinvointia tukevat toimet OPVA</a:t>
            </a:r>
            <a:r>
              <a:rPr lang="fi-FI" sz="2000">
                <a:latin typeface="Calibri"/>
                <a:ea typeface="Calibri" panose="020F0502020204030204" pitchFamily="34" charset="0"/>
                <a:cs typeface="Calibri"/>
              </a:rPr>
              <a:t> (materiaalia, tiedottamista, eri </a:t>
            </a:r>
            <a:r>
              <a:rPr lang="fi-FI" sz="2000" err="1">
                <a:latin typeface="Calibri"/>
                <a:ea typeface="Calibri" panose="020F0502020204030204" pitchFamily="34" charset="0"/>
                <a:cs typeface="Calibri"/>
              </a:rPr>
              <a:t>opvien</a:t>
            </a:r>
            <a:r>
              <a:rPr lang="fi-FI" sz="2000">
                <a:latin typeface="Calibri"/>
                <a:ea typeface="Calibri" panose="020F0502020204030204" pitchFamily="34" charset="0"/>
                <a:cs typeface="Calibri"/>
              </a:rPr>
              <a:t> kuvaus)</a:t>
            </a:r>
            <a:endParaRPr lang="fi-FI" sz="2000">
              <a:cs typeface="Calibri"/>
            </a:endParaRPr>
          </a:p>
          <a:p>
            <a:pPr marL="342900" indent="-342900">
              <a:buFont typeface="Arial"/>
              <a:buChar char="•"/>
            </a:pPr>
            <a:r>
              <a:rPr lang="fi-FI" sz="2000" b="0">
                <a:effectLst/>
                <a:latin typeface="Calibri"/>
                <a:ea typeface="Calibri" panose="020F0502020204030204" pitchFamily="34" charset="0"/>
                <a:cs typeface="Calibri"/>
              </a:rPr>
              <a:t>TP6. Koulutuksen järjestäjäkohtaisen tuen kokonaisvaltaisen arkkitehtuurin kuvaus (</a:t>
            </a:r>
            <a:r>
              <a:rPr lang="fi-FI" sz="2000" kern="100">
                <a:effectLst/>
                <a:latin typeface="Calibri"/>
                <a:ea typeface="Calibri" panose="020F0502020204030204" pitchFamily="34" charset="0"/>
                <a:cs typeface="Calibri"/>
              </a:rPr>
              <a:t>Resurssia suunnattua kokonaisarkkitehtuurin kuvauksen suunnitteluun. Valtakunnallisia kuvauksia kuten Karkki-hankkeen tuotoksia hyödynnetty tässä. Alustava kuvaushahmotelma tehty.)</a:t>
            </a:r>
          </a:p>
          <a:p>
            <a:endParaRPr lang="fi-FI" sz="2000" b="0">
              <a:effectLst/>
              <a:latin typeface="Calibri" panose="020F0502020204030204" pitchFamily="34" charset="0"/>
              <a:ea typeface="Calibri" panose="020F0502020204030204" pitchFamily="34" charset="0"/>
              <a:cs typeface="Calibri" panose="020F0502020204030204" pitchFamily="34" charset="0"/>
            </a:endParaRPr>
          </a:p>
          <a:p>
            <a:r>
              <a:rPr lang="fi-FI" sz="2000">
                <a:latin typeface="Calibri"/>
                <a:ea typeface="Calibri" panose="020F0502020204030204" pitchFamily="34" charset="0"/>
                <a:cs typeface="Calibri"/>
              </a:rPr>
              <a:t>1.12024-30.6.2025</a:t>
            </a:r>
            <a:r>
              <a:rPr lang="fi-FI" sz="2000" b="0">
                <a:effectLst/>
                <a:latin typeface="Calibri"/>
                <a:ea typeface="Calibri" panose="020F0502020204030204" pitchFamily="34" charset="0"/>
                <a:cs typeface="Calibri"/>
              </a:rPr>
              <a:t>  </a:t>
            </a:r>
            <a:endParaRPr lang="fi-FI" sz="200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76624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3">
            <a:extLst>
              <a:ext uri="{FF2B5EF4-FFF2-40B4-BE49-F238E27FC236}">
                <a16:creationId xmlns:a16="http://schemas.microsoft.com/office/drawing/2014/main" id="{96A401AC-DCED-1CFA-73BE-5BA5992601B0}"/>
              </a:ext>
            </a:extLst>
          </p:cNvPr>
          <p:cNvPicPr>
            <a:picLocks noChangeAspect="1"/>
          </p:cNvPicPr>
          <p:nvPr/>
        </p:nvPicPr>
        <p:blipFill>
          <a:blip r:embed="rId2"/>
          <a:stretch>
            <a:fillRect/>
          </a:stretch>
        </p:blipFill>
        <p:spPr>
          <a:xfrm>
            <a:off x="0" y="81280"/>
            <a:ext cx="12002803" cy="6573203"/>
          </a:xfrm>
          <a:prstGeom prst="rect">
            <a:avLst/>
          </a:prstGeom>
        </p:spPr>
      </p:pic>
    </p:spTree>
    <p:extLst>
      <p:ext uri="{BB962C8B-B14F-4D97-AF65-F5344CB8AC3E}">
        <p14:creationId xmlns:p14="http://schemas.microsoft.com/office/powerpoint/2010/main" val="680594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E93D8E-C9E0-F481-EC6F-9F6CD38A8F07}"/>
              </a:ext>
            </a:extLst>
          </p:cNvPr>
          <p:cNvSpPr>
            <a:spLocks noGrp="1"/>
          </p:cNvSpPr>
          <p:nvPr>
            <p:ph type="title"/>
          </p:nvPr>
        </p:nvSpPr>
        <p:spPr>
          <a:xfrm>
            <a:off x="876693" y="741391"/>
            <a:ext cx="10750625" cy="1616203"/>
          </a:xfrm>
        </p:spPr>
        <p:txBody>
          <a:bodyPr vert="horz" lIns="91440" tIns="45720" rIns="91440" bIns="45720" rtlCol="0" anchor="b">
            <a:normAutofit/>
          </a:bodyPr>
          <a:lstStyle/>
          <a:p>
            <a:r>
              <a:rPr lang="en-US" sz="3200" b="1" kern="1200">
                <a:latin typeface="+mj-lt"/>
                <a:ea typeface="+mj-ea"/>
                <a:cs typeface="+mj-cs"/>
              </a:rPr>
              <a:t>TESTATTU/</a:t>
            </a:r>
            <a:r>
              <a:rPr lang="en-US" sz="3200" b="1"/>
              <a:t> </a:t>
            </a:r>
            <a:r>
              <a:rPr lang="en-US" sz="3200" b="1" kern="1200">
                <a:latin typeface="+mj-lt"/>
                <a:ea typeface="+mj-ea"/>
                <a:cs typeface="+mj-cs"/>
              </a:rPr>
              <a:t>TESTATAAN MYÖS </a:t>
            </a:r>
            <a:r>
              <a:rPr lang="en-US" sz="3200" b="1" i="0">
                <a:effectLst/>
              </a:rPr>
              <a:t>A-EDU-PELI</a:t>
            </a:r>
            <a:br>
              <a:rPr lang="en-US" sz="3200" b="1" i="0">
                <a:effectLst/>
              </a:rPr>
            </a:br>
            <a:endParaRPr lang="en-US" sz="3200" b="1" kern="1200">
              <a:solidFill>
                <a:schemeClr val="tx1"/>
              </a:solidFill>
              <a:latin typeface="+mj-lt"/>
              <a:ea typeface="+mj-ea"/>
              <a:cs typeface="+mj-cs"/>
            </a:endParaRPr>
          </a:p>
        </p:txBody>
      </p:sp>
      <p:pic>
        <p:nvPicPr>
          <p:cNvPr id="5" name="Sisällön paikkamerkki 4" descr="Nainen pitää kannettava">
            <a:extLst>
              <a:ext uri="{FF2B5EF4-FFF2-40B4-BE49-F238E27FC236}">
                <a16:creationId xmlns:a16="http://schemas.microsoft.com/office/drawing/2014/main" id="{2218D16F-0CB1-C128-229B-F2F77FF905DB}"/>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374733" y="1257990"/>
            <a:ext cx="2940574" cy="2693524"/>
          </a:xfrm>
          <a:prstGeom prst="rect">
            <a:avLst/>
          </a:prstGeom>
        </p:spPr>
      </p:pic>
      <p:grpSp>
        <p:nvGrpSpPr>
          <p:cNvPr id="10" name="Group 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isällön paikkamerkki 2">
            <a:extLst>
              <a:ext uri="{FF2B5EF4-FFF2-40B4-BE49-F238E27FC236}">
                <a16:creationId xmlns:a16="http://schemas.microsoft.com/office/drawing/2014/main" id="{DF7A439F-C2BA-BE5E-4F68-E36B5C6263C1}"/>
              </a:ext>
            </a:extLst>
          </p:cNvPr>
          <p:cNvSpPr>
            <a:spLocks noGrp="1"/>
          </p:cNvSpPr>
          <p:nvPr>
            <p:ph sz="half" idx="1"/>
          </p:nvPr>
        </p:nvSpPr>
        <p:spPr>
          <a:xfrm>
            <a:off x="876692" y="2533476"/>
            <a:ext cx="7593540" cy="3537410"/>
          </a:xfrm>
        </p:spPr>
        <p:txBody>
          <a:bodyPr vert="horz" lIns="91440" tIns="45720" rIns="91440" bIns="45720" rtlCol="0" anchor="t">
            <a:normAutofit/>
          </a:bodyPr>
          <a:lstStyle/>
          <a:p>
            <a:pPr marL="342900" indent="-342900" fontAlgn="base"/>
            <a:r>
              <a:rPr lang="en-US" sz="2000" i="0">
                <a:effectLst/>
              </a:rPr>
              <a:t>A-EDU on </a:t>
            </a:r>
            <a:r>
              <a:rPr lang="en-US" sz="2000" i="0" err="1">
                <a:effectLst/>
              </a:rPr>
              <a:t>tietokonepeli</a:t>
            </a:r>
            <a:r>
              <a:rPr lang="en-US" sz="2000" i="0">
                <a:effectLst/>
              </a:rPr>
              <a:t>, </a:t>
            </a:r>
            <a:r>
              <a:rPr lang="en-US" sz="2000" i="0" err="1">
                <a:effectLst/>
              </a:rPr>
              <a:t>joka</a:t>
            </a:r>
            <a:r>
              <a:rPr lang="en-US" sz="2000" i="0">
                <a:effectLst/>
              </a:rPr>
              <a:t> </a:t>
            </a:r>
            <a:r>
              <a:rPr lang="en-US" sz="2000" i="0" err="1">
                <a:effectLst/>
              </a:rPr>
              <a:t>kartoittaa</a:t>
            </a:r>
            <a:r>
              <a:rPr lang="en-US" sz="2000" i="0">
                <a:effectLst/>
              </a:rPr>
              <a:t> </a:t>
            </a:r>
            <a:r>
              <a:rPr lang="en-US" sz="2000" i="0" err="1">
                <a:effectLst/>
              </a:rPr>
              <a:t>objektiivisesti</a:t>
            </a:r>
            <a:r>
              <a:rPr lang="en-US" sz="2000" i="0">
                <a:effectLst/>
              </a:rPr>
              <a:t> </a:t>
            </a:r>
            <a:r>
              <a:rPr lang="en-US" sz="2000" i="0" err="1">
                <a:effectLst/>
              </a:rPr>
              <a:t>opiskelijoiden</a:t>
            </a:r>
            <a:r>
              <a:rPr lang="en-US" sz="2000" i="0">
                <a:effectLst/>
              </a:rPr>
              <a:t> </a:t>
            </a:r>
            <a:r>
              <a:rPr lang="en-US" sz="2000" i="0" err="1">
                <a:effectLst/>
              </a:rPr>
              <a:t>toiminnanohjaustaitoja</a:t>
            </a:r>
            <a:r>
              <a:rPr lang="en-US" sz="2000" i="0">
                <a:effectLst/>
              </a:rPr>
              <a:t>. </a:t>
            </a:r>
            <a:endParaRPr lang="fi-FI"/>
          </a:p>
          <a:p>
            <a:pPr marL="342900" indent="-342900" fontAlgn="base"/>
            <a:r>
              <a:rPr lang="en-US" sz="2000" i="0" err="1">
                <a:effectLst/>
              </a:rPr>
              <a:t>Yliopistotutkimukseen</a:t>
            </a:r>
            <a:r>
              <a:rPr lang="en-US" sz="2000" i="0">
                <a:effectLst/>
              </a:rPr>
              <a:t> </a:t>
            </a:r>
            <a:r>
              <a:rPr lang="en-US" sz="2000" i="0" err="1">
                <a:effectLst/>
              </a:rPr>
              <a:t>pohjautuva</a:t>
            </a:r>
            <a:r>
              <a:rPr lang="en-US" sz="2000" i="0">
                <a:effectLst/>
              </a:rPr>
              <a:t> </a:t>
            </a:r>
            <a:r>
              <a:rPr lang="en-US" sz="2000" i="0" err="1">
                <a:effectLst/>
              </a:rPr>
              <a:t>peli</a:t>
            </a:r>
            <a:r>
              <a:rPr lang="en-US" sz="2000" i="0">
                <a:effectLst/>
              </a:rPr>
              <a:t> </a:t>
            </a:r>
            <a:r>
              <a:rPr lang="en-US" sz="2000" i="0" err="1">
                <a:effectLst/>
              </a:rPr>
              <a:t>simuloi</a:t>
            </a:r>
            <a:r>
              <a:rPr lang="en-US" sz="2000" i="0">
                <a:effectLst/>
              </a:rPr>
              <a:t> </a:t>
            </a:r>
            <a:r>
              <a:rPr lang="en-US" sz="2000" i="0" err="1">
                <a:effectLst/>
              </a:rPr>
              <a:t>erilaisia</a:t>
            </a:r>
            <a:r>
              <a:rPr lang="en-US" sz="2000" i="0">
                <a:effectLst/>
              </a:rPr>
              <a:t> </a:t>
            </a:r>
            <a:r>
              <a:rPr lang="en-US" sz="2000" i="0" err="1">
                <a:effectLst/>
              </a:rPr>
              <a:t>arkipäivän</a:t>
            </a:r>
            <a:r>
              <a:rPr lang="en-US" sz="2000" i="0">
                <a:effectLst/>
              </a:rPr>
              <a:t> </a:t>
            </a:r>
            <a:r>
              <a:rPr lang="en-US" sz="2000" i="0" err="1">
                <a:effectLst/>
              </a:rPr>
              <a:t>tilanteita</a:t>
            </a:r>
            <a:r>
              <a:rPr lang="en-US" sz="2000" i="0">
                <a:effectLst/>
              </a:rPr>
              <a:t>.</a:t>
            </a:r>
            <a:endParaRPr lang="en-US" sz="2000" i="0">
              <a:effectLst/>
              <a:cs typeface="Calibri"/>
            </a:endParaRPr>
          </a:p>
          <a:p>
            <a:pPr marL="342900" indent="-342900" fontAlgn="base"/>
            <a:r>
              <a:rPr lang="en-US" sz="2000" i="0" err="1">
                <a:effectLst/>
              </a:rPr>
              <a:t>Opiskelija</a:t>
            </a:r>
            <a:r>
              <a:rPr lang="en-US" sz="2000" i="0">
                <a:effectLst/>
              </a:rPr>
              <a:t> </a:t>
            </a:r>
            <a:r>
              <a:rPr lang="en-US" sz="2000" i="0" err="1">
                <a:effectLst/>
              </a:rPr>
              <a:t>toimii</a:t>
            </a:r>
            <a:r>
              <a:rPr lang="en-US" sz="2000" i="0">
                <a:effectLst/>
              </a:rPr>
              <a:t> </a:t>
            </a:r>
            <a:r>
              <a:rPr lang="en-US" sz="2000" i="0" err="1">
                <a:effectLst/>
              </a:rPr>
              <a:t>pelissä</a:t>
            </a:r>
            <a:r>
              <a:rPr lang="en-US" sz="2000" i="0">
                <a:effectLst/>
              </a:rPr>
              <a:t> </a:t>
            </a:r>
            <a:r>
              <a:rPr lang="en-US" sz="2000" i="0" err="1">
                <a:effectLst/>
              </a:rPr>
              <a:t>kodinomaisessa</a:t>
            </a:r>
            <a:r>
              <a:rPr lang="en-US" sz="2000" i="0">
                <a:effectLst/>
              </a:rPr>
              <a:t> </a:t>
            </a:r>
            <a:r>
              <a:rPr lang="en-US" sz="2000" i="0" err="1">
                <a:effectLst/>
              </a:rPr>
              <a:t>ympäristössä</a:t>
            </a:r>
            <a:r>
              <a:rPr lang="en-US" sz="2000" i="0">
                <a:effectLst/>
              </a:rPr>
              <a:t>, </a:t>
            </a:r>
            <a:r>
              <a:rPr lang="en-US" sz="2000" i="0" err="1">
                <a:effectLst/>
              </a:rPr>
              <a:t>jossa</a:t>
            </a:r>
            <a:r>
              <a:rPr lang="en-US" sz="2000" i="0">
                <a:effectLst/>
              </a:rPr>
              <a:t> </a:t>
            </a:r>
            <a:r>
              <a:rPr lang="en-US" sz="2000" i="0" err="1">
                <a:effectLst/>
              </a:rPr>
              <a:t>hänelle</a:t>
            </a:r>
            <a:r>
              <a:rPr lang="en-US" sz="2000" i="0">
                <a:effectLst/>
              </a:rPr>
              <a:t> </a:t>
            </a:r>
            <a:r>
              <a:rPr lang="en-US" sz="2000" i="0" err="1">
                <a:effectLst/>
              </a:rPr>
              <a:t>annetaan</a:t>
            </a:r>
            <a:r>
              <a:rPr lang="en-US" sz="2000" i="0">
                <a:effectLst/>
              </a:rPr>
              <a:t> </a:t>
            </a:r>
            <a:r>
              <a:rPr lang="en-US" sz="2000" i="0" err="1">
                <a:effectLst/>
              </a:rPr>
              <a:t>suullisesti</a:t>
            </a:r>
            <a:r>
              <a:rPr lang="en-US" sz="2000" i="0">
                <a:effectLst/>
              </a:rPr>
              <a:t> </a:t>
            </a:r>
            <a:r>
              <a:rPr lang="en-US" sz="2000" i="0" err="1">
                <a:effectLst/>
              </a:rPr>
              <a:t>erilaisia</a:t>
            </a:r>
            <a:r>
              <a:rPr lang="en-US" sz="2000" i="0">
                <a:effectLst/>
              </a:rPr>
              <a:t> </a:t>
            </a:r>
            <a:r>
              <a:rPr lang="en-US" sz="2000" i="0" err="1">
                <a:effectLst/>
              </a:rPr>
              <a:t>tehtäviä</a:t>
            </a:r>
            <a:r>
              <a:rPr lang="en-US" sz="2000" i="0">
                <a:effectLst/>
              </a:rPr>
              <a:t>. </a:t>
            </a:r>
            <a:r>
              <a:rPr lang="en-US" sz="2000" i="0" err="1">
                <a:effectLst/>
              </a:rPr>
              <a:t>Opiskelijan</a:t>
            </a:r>
            <a:r>
              <a:rPr lang="en-US" sz="2000" i="0">
                <a:effectLst/>
              </a:rPr>
              <a:t> </a:t>
            </a:r>
            <a:r>
              <a:rPr lang="en-US" sz="2000" i="0" err="1">
                <a:effectLst/>
              </a:rPr>
              <a:t>tulee</a:t>
            </a:r>
            <a:r>
              <a:rPr lang="en-US" sz="2000" i="0">
                <a:effectLst/>
              </a:rPr>
              <a:t> </a:t>
            </a:r>
            <a:r>
              <a:rPr lang="en-US" sz="2000" i="0" err="1">
                <a:effectLst/>
              </a:rPr>
              <a:t>painaa</a:t>
            </a:r>
            <a:r>
              <a:rPr lang="en-US" sz="2000" i="0">
                <a:effectLst/>
              </a:rPr>
              <a:t> </a:t>
            </a:r>
            <a:r>
              <a:rPr lang="en-US" sz="2000" i="0" err="1">
                <a:effectLst/>
              </a:rPr>
              <a:t>tehtävät</a:t>
            </a:r>
            <a:r>
              <a:rPr lang="en-US" sz="2000" i="0">
                <a:effectLst/>
              </a:rPr>
              <a:t> </a:t>
            </a:r>
            <a:r>
              <a:rPr lang="en-US" sz="2000" i="0" err="1">
                <a:effectLst/>
              </a:rPr>
              <a:t>mieleensä</a:t>
            </a:r>
            <a:r>
              <a:rPr lang="en-US" sz="2000" i="0">
                <a:effectLst/>
              </a:rPr>
              <a:t> ja </a:t>
            </a:r>
            <a:r>
              <a:rPr lang="en-US" sz="2000" i="0" err="1">
                <a:effectLst/>
              </a:rPr>
              <a:t>toteuttaa</a:t>
            </a:r>
            <a:r>
              <a:rPr lang="en-US" sz="2000" i="0">
                <a:effectLst/>
              </a:rPr>
              <a:t> ne </a:t>
            </a:r>
            <a:r>
              <a:rPr lang="en-US" sz="2000" i="0" err="1">
                <a:effectLst/>
              </a:rPr>
              <a:t>parhaansa</a:t>
            </a:r>
            <a:r>
              <a:rPr lang="en-US" sz="2000" i="0">
                <a:effectLst/>
              </a:rPr>
              <a:t> </a:t>
            </a:r>
            <a:r>
              <a:rPr lang="en-US" sz="2000" i="0" err="1">
                <a:effectLst/>
              </a:rPr>
              <a:t>mukaan</a:t>
            </a:r>
            <a:r>
              <a:rPr lang="en-US" sz="2000" i="0">
                <a:effectLst/>
              </a:rPr>
              <a:t>. </a:t>
            </a:r>
            <a:endParaRPr lang="en-US" sz="2000"/>
          </a:p>
          <a:p>
            <a:pPr marL="342900" indent="-342900"/>
            <a:r>
              <a:rPr lang="en-US" sz="2000" i="0" err="1">
                <a:effectLst/>
              </a:rPr>
              <a:t>Tehtävien</a:t>
            </a:r>
            <a:r>
              <a:rPr lang="en-US" sz="2000" i="0">
                <a:effectLst/>
              </a:rPr>
              <a:t> </a:t>
            </a:r>
            <a:r>
              <a:rPr lang="en-US" sz="2000" i="0" err="1">
                <a:effectLst/>
              </a:rPr>
              <a:t>suorittaminen</a:t>
            </a:r>
            <a:r>
              <a:rPr lang="en-US" sz="2000" i="0">
                <a:effectLst/>
              </a:rPr>
              <a:t> </a:t>
            </a:r>
            <a:r>
              <a:rPr lang="en-US" sz="2000" i="0" err="1">
                <a:effectLst/>
              </a:rPr>
              <a:t>edellyttää</a:t>
            </a:r>
            <a:r>
              <a:rPr lang="en-US" sz="2000" i="0">
                <a:effectLst/>
              </a:rPr>
              <a:t> </a:t>
            </a:r>
            <a:r>
              <a:rPr lang="en-US" sz="2000" i="0" err="1">
                <a:effectLst/>
              </a:rPr>
              <a:t>opiskelijalta</a:t>
            </a:r>
            <a:r>
              <a:rPr lang="en-US" sz="2000" i="0">
                <a:effectLst/>
              </a:rPr>
              <a:t> </a:t>
            </a:r>
            <a:r>
              <a:rPr lang="en-US" sz="2000" i="0" err="1">
                <a:effectLst/>
              </a:rPr>
              <a:t>tarkkaavaisuutta</a:t>
            </a:r>
            <a:r>
              <a:rPr lang="en-US" sz="2000" i="0">
                <a:effectLst/>
              </a:rPr>
              <a:t> ja </a:t>
            </a:r>
            <a:r>
              <a:rPr lang="en-US" sz="2000" i="0" err="1">
                <a:effectLst/>
              </a:rPr>
              <a:t>suunnitelmallisuutta</a:t>
            </a:r>
            <a:r>
              <a:rPr lang="en-US" sz="2000" i="0">
                <a:effectLst/>
              </a:rPr>
              <a:t>.</a:t>
            </a:r>
            <a:endParaRPr lang="en-US" sz="2000">
              <a:cs typeface="Calibri"/>
            </a:endParaRPr>
          </a:p>
          <a:p>
            <a:pPr marL="342900" indent="-342900"/>
            <a:r>
              <a:rPr lang="en-US" sz="2000" err="1"/>
              <a:t>Testattu</a:t>
            </a:r>
            <a:r>
              <a:rPr lang="en-US" sz="2000"/>
              <a:t> </a:t>
            </a:r>
            <a:r>
              <a:rPr lang="en-US" sz="2000" err="1"/>
              <a:t>seitsemällä</a:t>
            </a:r>
            <a:r>
              <a:rPr lang="en-US" sz="2000"/>
              <a:t> </a:t>
            </a:r>
            <a:r>
              <a:rPr lang="en-US" sz="2000" err="1"/>
              <a:t>opiskelijaryhmällä</a:t>
            </a:r>
            <a:r>
              <a:rPr lang="en-US" sz="2000"/>
              <a:t>.</a:t>
            </a:r>
            <a:endParaRPr lang="en-US" sz="2000" i="0">
              <a:effectLst/>
              <a:cs typeface="Calibri"/>
            </a:endParaRPr>
          </a:p>
        </p:txBody>
      </p:sp>
      <p:pic>
        <p:nvPicPr>
          <p:cNvPr id="6" name="Kuva 5" descr="Kuva, joka sisältää kohteen teksti, Fontti, logo, Grafiikka&#10;&#10;Kuvaus luotu automaattisesti">
            <a:extLst>
              <a:ext uri="{FF2B5EF4-FFF2-40B4-BE49-F238E27FC236}">
                <a16:creationId xmlns:a16="http://schemas.microsoft.com/office/drawing/2014/main" id="{8ABBAB40-9690-ECAD-7B03-E3DA8F6F1370}"/>
              </a:ext>
            </a:extLst>
          </p:cNvPr>
          <p:cNvPicPr>
            <a:picLocks noChangeAspect="1"/>
          </p:cNvPicPr>
          <p:nvPr/>
        </p:nvPicPr>
        <p:blipFill>
          <a:blip r:embed="rId4"/>
          <a:stretch>
            <a:fillRect/>
          </a:stretch>
        </p:blipFill>
        <p:spPr>
          <a:xfrm>
            <a:off x="10175860" y="-1"/>
            <a:ext cx="1895370" cy="1026827"/>
          </a:xfrm>
          <a:prstGeom prst="rect">
            <a:avLst/>
          </a:prstGeom>
        </p:spPr>
      </p:pic>
      <p:pic>
        <p:nvPicPr>
          <p:cNvPr id="8" name="Kuva 7" descr="Kuva, joka sisältää kohteen aqua, muotoilu&#10;&#10;Kuvaus luotu automaattisesti">
            <a:extLst>
              <a:ext uri="{FF2B5EF4-FFF2-40B4-BE49-F238E27FC236}">
                <a16:creationId xmlns:a16="http://schemas.microsoft.com/office/drawing/2014/main" id="{4769FBDE-6FC9-39CD-8D13-49F1AFA14E1D}"/>
              </a:ext>
            </a:extLst>
          </p:cNvPr>
          <p:cNvPicPr>
            <a:picLocks noChangeAspect="1"/>
          </p:cNvPicPr>
          <p:nvPr/>
        </p:nvPicPr>
        <p:blipFill>
          <a:blip r:embed="rId5"/>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409512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EF717B0-D464-C8A3-CA45-FAB5F2B68431}"/>
              </a:ext>
            </a:extLst>
          </p:cNvPr>
          <p:cNvPicPr>
            <a:picLocks noChangeAspect="1"/>
          </p:cNvPicPr>
          <p:nvPr/>
        </p:nvPicPr>
        <p:blipFill>
          <a:blip r:embed="rId2"/>
          <a:stretch>
            <a:fillRect/>
          </a:stretch>
        </p:blipFill>
        <p:spPr>
          <a:xfrm>
            <a:off x="235099" y="304700"/>
            <a:ext cx="11952645" cy="6550769"/>
          </a:xfrm>
          <a:prstGeom prst="rect">
            <a:avLst/>
          </a:prstGeom>
        </p:spPr>
      </p:pic>
    </p:spTree>
    <p:extLst>
      <p:ext uri="{BB962C8B-B14F-4D97-AF65-F5344CB8AC3E}">
        <p14:creationId xmlns:p14="http://schemas.microsoft.com/office/powerpoint/2010/main" val="146931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9FC0B63-62D5-B88F-6C13-6FFB34BFE4E6}"/>
              </a:ext>
            </a:extLst>
          </p:cNvPr>
          <p:cNvPicPr>
            <a:picLocks noChangeAspect="1"/>
          </p:cNvPicPr>
          <p:nvPr/>
        </p:nvPicPr>
        <p:blipFill>
          <a:blip r:embed="rId2"/>
          <a:stretch>
            <a:fillRect/>
          </a:stretch>
        </p:blipFill>
        <p:spPr>
          <a:xfrm>
            <a:off x="-77001" y="47153"/>
            <a:ext cx="11988826" cy="6763694"/>
          </a:xfrm>
          <a:prstGeom prst="rect">
            <a:avLst/>
          </a:prstGeom>
        </p:spPr>
      </p:pic>
    </p:spTree>
    <p:extLst>
      <p:ext uri="{BB962C8B-B14F-4D97-AF65-F5344CB8AC3E}">
        <p14:creationId xmlns:p14="http://schemas.microsoft.com/office/powerpoint/2010/main" val="127282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D00F504-54BF-8FBB-84F5-372F65D8DC7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440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71E093-E348-CC74-BA69-579957D2B8C6}"/>
              </a:ext>
            </a:extLst>
          </p:cNvPr>
          <p:cNvSpPr>
            <a:spLocks noGrp="1"/>
          </p:cNvSpPr>
          <p:nvPr>
            <p:ph type="title"/>
          </p:nvPr>
        </p:nvSpPr>
        <p:spPr/>
        <p:txBody>
          <a:bodyPr>
            <a:normAutofit fontScale="90000"/>
          </a:bodyPr>
          <a:lstStyle/>
          <a:p>
            <a:r>
              <a:rPr lang="fi-FI" b="1"/>
              <a:t>MARKET WITH PUROSE OHJELMAN PILOTOINTI:</a:t>
            </a:r>
            <a:br>
              <a:rPr lang="fi-FI" b="1"/>
            </a:br>
            <a:endParaRPr lang="fi-FI"/>
          </a:p>
        </p:txBody>
      </p:sp>
      <p:pic>
        <p:nvPicPr>
          <p:cNvPr id="4" name="Sisällön paikkamerkki 3">
            <a:extLst>
              <a:ext uri="{FF2B5EF4-FFF2-40B4-BE49-F238E27FC236}">
                <a16:creationId xmlns:a16="http://schemas.microsoft.com/office/drawing/2014/main" id="{DC48669D-DB49-CFB0-7E5A-F63C5EA7F9B6}"/>
              </a:ext>
            </a:extLst>
          </p:cNvPr>
          <p:cNvPicPr>
            <a:picLocks noGrp="1" noChangeAspect="1"/>
          </p:cNvPicPr>
          <p:nvPr>
            <p:ph idx="1"/>
          </p:nvPr>
        </p:nvPicPr>
        <p:blipFill>
          <a:blip r:embed="rId2"/>
          <a:stretch>
            <a:fillRect/>
          </a:stretch>
        </p:blipFill>
        <p:spPr>
          <a:xfrm>
            <a:off x="838200" y="1027906"/>
            <a:ext cx="9674492" cy="4351338"/>
          </a:xfrm>
          <a:prstGeom prst="rect">
            <a:avLst/>
          </a:prstGeom>
        </p:spPr>
      </p:pic>
      <p:sp>
        <p:nvSpPr>
          <p:cNvPr id="6" name="Tekstiruutu 5">
            <a:extLst>
              <a:ext uri="{FF2B5EF4-FFF2-40B4-BE49-F238E27FC236}">
                <a16:creationId xmlns:a16="http://schemas.microsoft.com/office/drawing/2014/main" id="{3D05141A-12A9-4688-0BB5-A9C8AAB46B04}"/>
              </a:ext>
            </a:extLst>
          </p:cNvPr>
          <p:cNvSpPr txBox="1"/>
          <p:nvPr/>
        </p:nvSpPr>
        <p:spPr>
          <a:xfrm rot="10800000" flipV="1">
            <a:off x="1695166" y="5857359"/>
            <a:ext cx="7511780" cy="369332"/>
          </a:xfrm>
          <a:prstGeom prst="rect">
            <a:avLst/>
          </a:prstGeom>
          <a:noFill/>
        </p:spPr>
        <p:txBody>
          <a:bodyPr wrap="square">
            <a:spAutoFit/>
          </a:bodyPr>
          <a:lstStyle/>
          <a:p>
            <a:r>
              <a:rPr lang="fi-FI"/>
              <a:t>https://www.markedwithpurpose.com/fi/programs/marked-program-method</a:t>
            </a:r>
          </a:p>
        </p:txBody>
      </p:sp>
    </p:spTree>
    <p:extLst>
      <p:ext uri="{BB962C8B-B14F-4D97-AF65-F5344CB8AC3E}">
        <p14:creationId xmlns:p14="http://schemas.microsoft.com/office/powerpoint/2010/main" val="247140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kstiruutu 2">
            <a:extLst>
              <a:ext uri="{FF2B5EF4-FFF2-40B4-BE49-F238E27FC236}">
                <a16:creationId xmlns:a16="http://schemas.microsoft.com/office/drawing/2014/main" id="{35A1AA86-9E15-7ED9-6C80-5CA8DE8B995C}"/>
              </a:ext>
            </a:extLst>
          </p:cNvPr>
          <p:cNvSpPr txBox="1"/>
          <p:nvPr/>
        </p:nvSpPr>
        <p:spPr>
          <a:xfrm>
            <a:off x="105878" y="0"/>
            <a:ext cx="4736287" cy="6240078"/>
          </a:xfrm>
          <a:prstGeom prst="rect">
            <a:avLst/>
          </a:prstGeom>
        </p:spPr>
        <p:txBody>
          <a:bodyPr vert="horz" lIns="91440" tIns="45720" rIns="91440" bIns="45720" rtlCol="0" anchor="ctr">
            <a:normAutofit fontScale="92500" lnSpcReduction="20000"/>
          </a:bodyPr>
          <a:lstStyle/>
          <a:p>
            <a:pPr>
              <a:lnSpc>
                <a:spcPct val="90000"/>
              </a:lnSpc>
              <a:spcAft>
                <a:spcPts val="600"/>
              </a:spcAft>
            </a:pPr>
            <a:r>
              <a:rPr lang="en-US" sz="1400" b="1">
                <a:effectLst/>
              </a:rPr>
              <a:t>”</a:t>
            </a:r>
            <a:r>
              <a:rPr lang="en-US" sz="1900" b="1" err="1">
                <a:effectLst/>
              </a:rPr>
              <a:t>Satsaa</a:t>
            </a:r>
            <a:r>
              <a:rPr lang="en-US" sz="1900" b="1">
                <a:effectLst/>
              </a:rPr>
              <a:t> </a:t>
            </a:r>
            <a:r>
              <a:rPr lang="en-US" sz="1900" b="1" err="1">
                <a:effectLst/>
              </a:rPr>
              <a:t>vuorovaikutukseen</a:t>
            </a:r>
            <a:r>
              <a:rPr lang="en-US" sz="1900" b="1">
                <a:effectLst/>
              </a:rPr>
              <a:t>, </a:t>
            </a:r>
            <a:r>
              <a:rPr lang="en-US" sz="1900" b="1" err="1">
                <a:effectLst/>
              </a:rPr>
              <a:t>selkeytä</a:t>
            </a:r>
            <a:r>
              <a:rPr lang="en-US" sz="1900" b="1">
                <a:effectLst/>
              </a:rPr>
              <a:t> </a:t>
            </a:r>
            <a:r>
              <a:rPr lang="en-US" sz="1900" b="1" err="1">
                <a:effectLst/>
              </a:rPr>
              <a:t>toimintaa</a:t>
            </a:r>
            <a:r>
              <a:rPr lang="en-US" sz="1900" b="1">
                <a:effectLst/>
              </a:rPr>
              <a:t>”</a:t>
            </a:r>
          </a:p>
          <a:p>
            <a:pPr>
              <a:lnSpc>
                <a:spcPct val="90000"/>
              </a:lnSpc>
              <a:spcAft>
                <a:spcPts val="600"/>
              </a:spcAft>
            </a:pPr>
            <a:r>
              <a:rPr lang="en-US" sz="1900"/>
              <a:t> </a:t>
            </a:r>
            <a:r>
              <a:rPr lang="en-US" sz="1900">
                <a:effectLst/>
              </a:rPr>
              <a:t>KESKUSTELUTEEMAT</a:t>
            </a:r>
            <a:r>
              <a:rPr lang="en-US" sz="1900"/>
              <a:t> </a:t>
            </a:r>
            <a:endParaRPr lang="en-US" sz="1900">
              <a:effectLst/>
            </a:endParaRPr>
          </a:p>
          <a:p>
            <a:pPr>
              <a:lnSpc>
                <a:spcPct val="90000"/>
              </a:lnSpc>
              <a:spcAft>
                <a:spcPts val="600"/>
              </a:spcAft>
            </a:pPr>
            <a:r>
              <a:rPr lang="en-US" sz="1900">
                <a:effectLst/>
              </a:rPr>
              <a:t>1</a:t>
            </a:r>
            <a:r>
              <a:rPr lang="en-US" sz="1900" b="1">
                <a:effectLst/>
              </a:rPr>
              <a:t>. </a:t>
            </a:r>
            <a:r>
              <a:rPr lang="en-US" sz="1900" b="1" err="1">
                <a:effectLst/>
              </a:rPr>
              <a:t>Poissaolot</a:t>
            </a:r>
            <a:r>
              <a:rPr lang="en-US" sz="1900" b="1">
                <a:effectLst/>
              </a:rPr>
              <a:t> (</a:t>
            </a:r>
            <a:r>
              <a:rPr lang="en-US" sz="1900" b="1" err="1">
                <a:effectLst/>
              </a:rPr>
              <a:t>voitte</a:t>
            </a:r>
            <a:r>
              <a:rPr lang="en-US" sz="1900" b="1">
                <a:effectLst/>
              </a:rPr>
              <a:t> </a:t>
            </a:r>
            <a:r>
              <a:rPr lang="en-US" sz="1900" b="1" err="1">
                <a:effectLst/>
              </a:rPr>
              <a:t>yhdessä</a:t>
            </a:r>
            <a:r>
              <a:rPr lang="en-US" sz="1900" b="1">
                <a:effectLst/>
              </a:rPr>
              <a:t> </a:t>
            </a:r>
            <a:r>
              <a:rPr lang="en-US" sz="1900" b="1" err="1">
                <a:effectLst/>
              </a:rPr>
              <a:t>katsoa</a:t>
            </a:r>
            <a:r>
              <a:rPr lang="en-US" sz="1900" b="1">
                <a:effectLst/>
              </a:rPr>
              <a:t> </a:t>
            </a:r>
            <a:r>
              <a:rPr lang="en-US" sz="1900" b="1" err="1">
                <a:effectLst/>
              </a:rPr>
              <a:t>Wilman</a:t>
            </a:r>
            <a:r>
              <a:rPr lang="en-US" sz="1900" b="1">
                <a:effectLst/>
              </a:rPr>
              <a:t> </a:t>
            </a:r>
            <a:r>
              <a:rPr lang="en-US" sz="1900" b="1" err="1">
                <a:effectLst/>
              </a:rPr>
              <a:t>poissaoloja</a:t>
            </a:r>
            <a:r>
              <a:rPr lang="en-US" sz="1900" b="1">
                <a:effectLst/>
              </a:rPr>
              <a:t>)</a:t>
            </a:r>
            <a:r>
              <a:rPr lang="en-US" sz="1900" b="1"/>
              <a:t> </a:t>
            </a:r>
            <a:endParaRPr lang="en-US" sz="1900" b="1">
              <a:effectLst/>
            </a:endParaRPr>
          </a:p>
          <a:p>
            <a:pPr>
              <a:lnSpc>
                <a:spcPct val="90000"/>
              </a:lnSpc>
              <a:spcAft>
                <a:spcPts val="600"/>
              </a:spcAft>
            </a:pPr>
            <a:r>
              <a:rPr lang="en-US" sz="1900">
                <a:effectLst/>
              </a:rPr>
              <a:t>▪ </a:t>
            </a:r>
            <a:r>
              <a:rPr lang="en-US" sz="1900" err="1">
                <a:effectLst/>
              </a:rPr>
              <a:t>Olemme</a:t>
            </a:r>
            <a:r>
              <a:rPr lang="en-US" sz="1900">
                <a:effectLst/>
              </a:rPr>
              <a:t> </a:t>
            </a:r>
            <a:r>
              <a:rPr lang="en-US" sz="1900" err="1">
                <a:effectLst/>
              </a:rPr>
              <a:t>huolissamme</a:t>
            </a:r>
            <a:r>
              <a:rPr lang="en-US" sz="1900">
                <a:effectLst/>
              </a:rPr>
              <a:t> </a:t>
            </a:r>
            <a:r>
              <a:rPr lang="en-US" sz="1900" err="1">
                <a:effectLst/>
              </a:rPr>
              <a:t>sinun</a:t>
            </a:r>
            <a:r>
              <a:rPr lang="en-US" sz="1900">
                <a:effectLst/>
              </a:rPr>
              <a:t> </a:t>
            </a:r>
            <a:r>
              <a:rPr lang="en-US" sz="1900" err="1">
                <a:effectLst/>
              </a:rPr>
              <a:t>opintojen</a:t>
            </a:r>
            <a:r>
              <a:rPr lang="en-US" sz="1900">
                <a:effectLst/>
              </a:rPr>
              <a:t> </a:t>
            </a:r>
            <a:r>
              <a:rPr lang="en-US" sz="1900" err="1">
                <a:effectLst/>
              </a:rPr>
              <a:t>etenemisestä</a:t>
            </a:r>
            <a:r>
              <a:rPr lang="en-US" sz="1900">
                <a:effectLst/>
              </a:rPr>
              <a:t>, </a:t>
            </a:r>
            <a:r>
              <a:rPr lang="en-US" sz="1900" err="1">
                <a:effectLst/>
              </a:rPr>
              <a:t>joka</a:t>
            </a:r>
            <a:r>
              <a:rPr lang="en-US" sz="1900">
                <a:effectLst/>
              </a:rPr>
              <a:t> </a:t>
            </a:r>
            <a:r>
              <a:rPr lang="en-US" sz="1900" err="1">
                <a:effectLst/>
              </a:rPr>
              <a:t>johtuu</a:t>
            </a:r>
            <a:r>
              <a:rPr lang="en-US" sz="1900">
                <a:effectLst/>
              </a:rPr>
              <a:t> </a:t>
            </a:r>
            <a:r>
              <a:rPr lang="en-US" sz="1900" err="1">
                <a:effectLst/>
              </a:rPr>
              <a:t>poissaoloistasi</a:t>
            </a:r>
            <a:r>
              <a:rPr lang="en-US" sz="1900">
                <a:effectLst/>
              </a:rPr>
              <a:t>; </a:t>
            </a:r>
            <a:r>
              <a:rPr lang="en-US" sz="1900" err="1">
                <a:effectLst/>
              </a:rPr>
              <a:t>kerrotko</a:t>
            </a:r>
            <a:r>
              <a:rPr lang="en-US" sz="1900">
                <a:effectLst/>
              </a:rPr>
              <a:t> </a:t>
            </a:r>
            <a:r>
              <a:rPr lang="en-US" sz="1900" err="1">
                <a:effectLst/>
              </a:rPr>
              <a:t>mistä</a:t>
            </a:r>
            <a:r>
              <a:rPr lang="en-US" sz="1900">
                <a:effectLst/>
              </a:rPr>
              <a:t> ne </a:t>
            </a:r>
            <a:r>
              <a:rPr lang="en-US" sz="1900" err="1">
                <a:effectLst/>
              </a:rPr>
              <a:t>voivat</a:t>
            </a:r>
            <a:r>
              <a:rPr lang="en-US" sz="1900">
                <a:effectLst/>
              </a:rPr>
              <a:t> </a:t>
            </a:r>
            <a:r>
              <a:rPr lang="en-US" sz="1900" err="1">
                <a:effectLst/>
              </a:rPr>
              <a:t>johtua</a:t>
            </a:r>
            <a:r>
              <a:rPr lang="en-US" sz="1900">
                <a:effectLst/>
              </a:rPr>
              <a:t>?</a:t>
            </a:r>
          </a:p>
          <a:p>
            <a:pPr>
              <a:lnSpc>
                <a:spcPct val="90000"/>
              </a:lnSpc>
              <a:spcAft>
                <a:spcPts val="600"/>
              </a:spcAft>
            </a:pPr>
            <a:r>
              <a:rPr lang="en-US" sz="1900"/>
              <a:t> </a:t>
            </a:r>
            <a:r>
              <a:rPr lang="en-US" sz="1900">
                <a:effectLst/>
              </a:rPr>
              <a:t>▪ </a:t>
            </a:r>
            <a:r>
              <a:rPr lang="en-US" sz="1900" err="1">
                <a:effectLst/>
              </a:rPr>
              <a:t>Tarvittaessa</a:t>
            </a:r>
            <a:r>
              <a:rPr lang="en-US" sz="1900">
                <a:effectLst/>
              </a:rPr>
              <a:t> </a:t>
            </a:r>
            <a:r>
              <a:rPr lang="en-US" sz="1900" err="1">
                <a:effectLst/>
              </a:rPr>
              <a:t>voidaan</a:t>
            </a:r>
            <a:r>
              <a:rPr lang="en-US" sz="1900">
                <a:effectLst/>
              </a:rPr>
              <a:t> </a:t>
            </a:r>
            <a:r>
              <a:rPr lang="en-US" sz="1900" err="1">
                <a:effectLst/>
              </a:rPr>
              <a:t>tarkentaa</a:t>
            </a:r>
            <a:r>
              <a:rPr lang="en-US" sz="1900">
                <a:effectLst/>
              </a:rPr>
              <a:t>, </a:t>
            </a:r>
            <a:r>
              <a:rPr lang="en-US" sz="1900" err="1">
                <a:effectLst/>
              </a:rPr>
              <a:t>milloin</a:t>
            </a:r>
            <a:r>
              <a:rPr lang="en-US" sz="1900">
                <a:effectLst/>
              </a:rPr>
              <a:t> </a:t>
            </a:r>
            <a:r>
              <a:rPr lang="en-US" sz="1900" err="1">
                <a:effectLst/>
              </a:rPr>
              <a:t>poissaoloja</a:t>
            </a:r>
            <a:r>
              <a:rPr lang="en-US" sz="1900">
                <a:effectLst/>
              </a:rPr>
              <a:t> </a:t>
            </a:r>
            <a:r>
              <a:rPr lang="en-US" sz="1900" err="1">
                <a:effectLst/>
              </a:rPr>
              <a:t>tulee</a:t>
            </a:r>
            <a:r>
              <a:rPr lang="en-US" sz="1900">
                <a:effectLst/>
              </a:rPr>
              <a:t>, </a:t>
            </a:r>
            <a:r>
              <a:rPr lang="en-US" sz="1900" err="1">
                <a:effectLst/>
              </a:rPr>
              <a:t>tuleeko</a:t>
            </a:r>
            <a:r>
              <a:rPr lang="en-US" sz="1900">
                <a:effectLst/>
              </a:rPr>
              <a:t> </a:t>
            </a:r>
            <a:r>
              <a:rPr lang="en-US" sz="1900" err="1">
                <a:effectLst/>
              </a:rPr>
              <a:t>niitä</a:t>
            </a:r>
            <a:r>
              <a:rPr lang="en-US" sz="1900">
                <a:effectLst/>
              </a:rPr>
              <a:t> </a:t>
            </a:r>
            <a:r>
              <a:rPr lang="en-US" sz="1900" err="1">
                <a:effectLst/>
              </a:rPr>
              <a:t>tiettynä</a:t>
            </a:r>
            <a:r>
              <a:rPr lang="en-US" sz="1900">
                <a:effectLst/>
              </a:rPr>
              <a:t> </a:t>
            </a:r>
            <a:r>
              <a:rPr lang="en-US" sz="1900" err="1">
                <a:effectLst/>
              </a:rPr>
              <a:t>päivinä</a:t>
            </a:r>
            <a:r>
              <a:rPr lang="en-US" sz="1900">
                <a:effectLst/>
              </a:rPr>
              <a:t>, tai </a:t>
            </a:r>
            <a:r>
              <a:rPr lang="en-US" sz="1900" err="1">
                <a:effectLst/>
              </a:rPr>
              <a:t>tietyiltä</a:t>
            </a:r>
            <a:r>
              <a:rPr lang="en-US" sz="1900">
                <a:effectLst/>
              </a:rPr>
              <a:t> </a:t>
            </a:r>
            <a:r>
              <a:rPr lang="en-US" sz="1900" err="1">
                <a:effectLst/>
              </a:rPr>
              <a:t>tunneilta</a:t>
            </a:r>
            <a:r>
              <a:rPr lang="en-US" sz="1900">
                <a:effectLst/>
              </a:rPr>
              <a:t>, tai </a:t>
            </a:r>
            <a:r>
              <a:rPr lang="en-US" sz="1900" err="1">
                <a:effectLst/>
              </a:rPr>
              <a:t>aamusta</a:t>
            </a:r>
            <a:r>
              <a:rPr lang="en-US" sz="1900">
                <a:effectLst/>
              </a:rPr>
              <a:t> tai </a:t>
            </a:r>
            <a:r>
              <a:rPr lang="en-US" sz="1900" err="1">
                <a:effectLst/>
              </a:rPr>
              <a:t>loppupäivästä</a:t>
            </a:r>
            <a:r>
              <a:rPr lang="en-US" sz="1900">
                <a:effectLst/>
              </a:rPr>
              <a:t>?</a:t>
            </a:r>
          </a:p>
          <a:p>
            <a:pPr>
              <a:lnSpc>
                <a:spcPct val="90000"/>
              </a:lnSpc>
              <a:spcAft>
                <a:spcPts val="600"/>
              </a:spcAft>
            </a:pPr>
            <a:endParaRPr lang="en-US" sz="1900">
              <a:effectLst/>
            </a:endParaRPr>
          </a:p>
          <a:p>
            <a:pPr>
              <a:lnSpc>
                <a:spcPct val="90000"/>
              </a:lnSpc>
              <a:spcAft>
                <a:spcPts val="600"/>
              </a:spcAft>
            </a:pPr>
            <a:r>
              <a:rPr lang="en-US" sz="1900"/>
              <a:t> </a:t>
            </a:r>
            <a:r>
              <a:rPr lang="en-US" sz="1900">
                <a:effectLst/>
              </a:rPr>
              <a:t>2. </a:t>
            </a:r>
            <a:r>
              <a:rPr lang="en-US" sz="1900" b="1" err="1">
                <a:effectLst/>
              </a:rPr>
              <a:t>Motivaatio</a:t>
            </a:r>
            <a:endParaRPr lang="en-US" sz="1900" b="1">
              <a:effectLst/>
            </a:endParaRPr>
          </a:p>
          <a:p>
            <a:pPr>
              <a:lnSpc>
                <a:spcPct val="90000"/>
              </a:lnSpc>
              <a:spcAft>
                <a:spcPts val="600"/>
              </a:spcAft>
            </a:pPr>
            <a:r>
              <a:rPr lang="en-US" sz="1900"/>
              <a:t> </a:t>
            </a:r>
            <a:r>
              <a:rPr lang="en-US" sz="1900">
                <a:effectLst/>
              </a:rPr>
              <a:t>▪ </a:t>
            </a:r>
            <a:r>
              <a:rPr lang="en-US" sz="1900" err="1">
                <a:effectLst/>
              </a:rPr>
              <a:t>Koetko</a:t>
            </a:r>
            <a:r>
              <a:rPr lang="en-US" sz="1900">
                <a:effectLst/>
              </a:rPr>
              <a:t>, </a:t>
            </a:r>
            <a:r>
              <a:rPr lang="en-US" sz="1900" err="1">
                <a:effectLst/>
              </a:rPr>
              <a:t>että</a:t>
            </a:r>
            <a:r>
              <a:rPr lang="en-US" sz="1900">
                <a:effectLst/>
              </a:rPr>
              <a:t> ala on </a:t>
            </a:r>
            <a:r>
              <a:rPr lang="en-US" sz="1900" err="1">
                <a:effectLst/>
              </a:rPr>
              <a:t>oikea</a:t>
            </a:r>
            <a:r>
              <a:rPr lang="en-US" sz="1900">
                <a:effectLst/>
              </a:rPr>
              <a:t>?</a:t>
            </a:r>
            <a:r>
              <a:rPr lang="en-US" sz="1900"/>
              <a:t> </a:t>
            </a:r>
            <a:endParaRPr lang="en-US" sz="1900">
              <a:effectLst/>
            </a:endParaRPr>
          </a:p>
          <a:p>
            <a:pPr>
              <a:lnSpc>
                <a:spcPct val="90000"/>
              </a:lnSpc>
              <a:spcAft>
                <a:spcPts val="600"/>
              </a:spcAft>
            </a:pPr>
            <a:r>
              <a:rPr lang="en-US" sz="1900">
                <a:effectLst/>
              </a:rPr>
              <a:t>▪ </a:t>
            </a:r>
            <a:r>
              <a:rPr lang="en-US" sz="1900" err="1">
                <a:effectLst/>
              </a:rPr>
              <a:t>Miten</a:t>
            </a:r>
            <a:r>
              <a:rPr lang="en-US" sz="1900">
                <a:effectLst/>
              </a:rPr>
              <a:t> </a:t>
            </a:r>
            <a:r>
              <a:rPr lang="en-US" sz="1900" err="1">
                <a:effectLst/>
              </a:rPr>
              <a:t>voidaan</a:t>
            </a:r>
            <a:r>
              <a:rPr lang="en-US" sz="1900">
                <a:effectLst/>
              </a:rPr>
              <a:t> </a:t>
            </a:r>
            <a:r>
              <a:rPr lang="en-US" sz="1900" err="1">
                <a:effectLst/>
              </a:rPr>
              <a:t>tukea</a:t>
            </a:r>
            <a:r>
              <a:rPr lang="en-US" sz="1900">
                <a:effectLst/>
              </a:rPr>
              <a:t>, </a:t>
            </a:r>
            <a:r>
              <a:rPr lang="en-US" sz="1900" err="1">
                <a:effectLst/>
              </a:rPr>
              <a:t>että</a:t>
            </a:r>
            <a:r>
              <a:rPr lang="en-US" sz="1900">
                <a:effectLst/>
              </a:rPr>
              <a:t> </a:t>
            </a:r>
            <a:r>
              <a:rPr lang="en-US" sz="1900" err="1">
                <a:effectLst/>
              </a:rPr>
              <a:t>motivaatio</a:t>
            </a:r>
            <a:r>
              <a:rPr lang="en-US" sz="1900">
                <a:effectLst/>
              </a:rPr>
              <a:t> </a:t>
            </a:r>
            <a:r>
              <a:rPr lang="en-US" sz="1900" err="1">
                <a:effectLst/>
              </a:rPr>
              <a:t>lisääntyy</a:t>
            </a:r>
            <a:r>
              <a:rPr lang="en-US" sz="1900">
                <a:effectLst/>
              </a:rPr>
              <a:t> </a:t>
            </a:r>
            <a:r>
              <a:rPr lang="en-US" sz="1900" err="1">
                <a:effectLst/>
              </a:rPr>
              <a:t>omalla</a:t>
            </a:r>
            <a:r>
              <a:rPr lang="en-US" sz="1900">
                <a:effectLst/>
              </a:rPr>
              <a:t> </a:t>
            </a:r>
            <a:r>
              <a:rPr lang="en-US" sz="1900" err="1">
                <a:effectLst/>
              </a:rPr>
              <a:t>alalla</a:t>
            </a:r>
            <a:r>
              <a:rPr lang="en-US" sz="1900">
                <a:effectLst/>
              </a:rPr>
              <a:t>?</a:t>
            </a:r>
          </a:p>
          <a:p>
            <a:pPr>
              <a:lnSpc>
                <a:spcPct val="90000"/>
              </a:lnSpc>
              <a:spcAft>
                <a:spcPts val="600"/>
              </a:spcAft>
            </a:pPr>
            <a:r>
              <a:rPr lang="en-US" sz="1900"/>
              <a:t> </a:t>
            </a:r>
            <a:r>
              <a:rPr lang="en-US" sz="1900">
                <a:effectLst/>
              </a:rPr>
              <a:t>▪ </a:t>
            </a:r>
            <a:r>
              <a:rPr lang="en-US" sz="1900" err="1">
                <a:effectLst/>
              </a:rPr>
              <a:t>Haluaisitko</a:t>
            </a:r>
            <a:r>
              <a:rPr lang="en-US" sz="1900">
                <a:effectLst/>
              </a:rPr>
              <a:t> </a:t>
            </a:r>
            <a:r>
              <a:rPr lang="en-US" sz="1900" err="1">
                <a:effectLst/>
              </a:rPr>
              <a:t>opiskella</a:t>
            </a:r>
            <a:r>
              <a:rPr lang="en-US" sz="1900">
                <a:effectLst/>
              </a:rPr>
              <a:t> </a:t>
            </a:r>
            <a:r>
              <a:rPr lang="en-US" sz="1900" err="1">
                <a:effectLst/>
              </a:rPr>
              <a:t>jotain</a:t>
            </a:r>
            <a:r>
              <a:rPr lang="en-US" sz="1900">
                <a:effectLst/>
              </a:rPr>
              <a:t> </a:t>
            </a:r>
            <a:r>
              <a:rPr lang="en-US" sz="1900" err="1">
                <a:effectLst/>
              </a:rPr>
              <a:t>muuta</a:t>
            </a:r>
            <a:r>
              <a:rPr lang="en-US" sz="1900">
                <a:effectLst/>
              </a:rPr>
              <a:t> </a:t>
            </a:r>
            <a:r>
              <a:rPr lang="en-US" sz="1900" err="1">
                <a:effectLst/>
              </a:rPr>
              <a:t>alaa</a:t>
            </a:r>
            <a:r>
              <a:rPr lang="en-US" sz="1900">
                <a:effectLst/>
              </a:rPr>
              <a:t>?</a:t>
            </a:r>
          </a:p>
          <a:p>
            <a:pPr>
              <a:lnSpc>
                <a:spcPct val="90000"/>
              </a:lnSpc>
              <a:spcAft>
                <a:spcPts val="600"/>
              </a:spcAft>
            </a:pPr>
            <a:endParaRPr lang="en-US" sz="1900">
              <a:effectLst/>
            </a:endParaRPr>
          </a:p>
          <a:p>
            <a:pPr>
              <a:lnSpc>
                <a:spcPct val="90000"/>
              </a:lnSpc>
              <a:spcAft>
                <a:spcPts val="600"/>
              </a:spcAft>
            </a:pPr>
            <a:r>
              <a:rPr lang="en-US" sz="1900"/>
              <a:t> </a:t>
            </a:r>
            <a:r>
              <a:rPr lang="en-US" sz="1900">
                <a:effectLst/>
              </a:rPr>
              <a:t>3. </a:t>
            </a:r>
            <a:r>
              <a:rPr lang="en-US" sz="1900" b="1" err="1">
                <a:effectLst/>
              </a:rPr>
              <a:t>Opiskelu</a:t>
            </a:r>
            <a:r>
              <a:rPr lang="en-US" sz="1900" b="1"/>
              <a:t> </a:t>
            </a:r>
            <a:endParaRPr lang="en-US" sz="1900" b="1">
              <a:effectLst/>
            </a:endParaRPr>
          </a:p>
          <a:p>
            <a:pPr>
              <a:lnSpc>
                <a:spcPct val="90000"/>
              </a:lnSpc>
              <a:spcAft>
                <a:spcPts val="600"/>
              </a:spcAft>
            </a:pPr>
            <a:r>
              <a:rPr lang="en-US" sz="1900">
                <a:effectLst/>
              </a:rPr>
              <a:t>▪ </a:t>
            </a:r>
            <a:r>
              <a:rPr lang="en-US" sz="1900" err="1">
                <a:effectLst/>
              </a:rPr>
              <a:t>Miten</a:t>
            </a:r>
            <a:r>
              <a:rPr lang="en-US" sz="1900">
                <a:effectLst/>
              </a:rPr>
              <a:t> </a:t>
            </a:r>
            <a:r>
              <a:rPr lang="en-US" sz="1900" err="1">
                <a:effectLst/>
              </a:rPr>
              <a:t>opinnot</a:t>
            </a:r>
            <a:r>
              <a:rPr lang="en-US" sz="1900">
                <a:effectLst/>
              </a:rPr>
              <a:t> </a:t>
            </a:r>
            <a:r>
              <a:rPr lang="en-US" sz="1900" err="1">
                <a:effectLst/>
              </a:rPr>
              <a:t>omasta</a:t>
            </a:r>
            <a:r>
              <a:rPr lang="en-US" sz="1900">
                <a:effectLst/>
              </a:rPr>
              <a:t> </a:t>
            </a:r>
            <a:r>
              <a:rPr lang="en-US" sz="1900" err="1">
                <a:effectLst/>
              </a:rPr>
              <a:t>mielestäsi</a:t>
            </a:r>
            <a:r>
              <a:rPr lang="en-US" sz="1900">
                <a:effectLst/>
              </a:rPr>
              <a:t> </a:t>
            </a:r>
            <a:r>
              <a:rPr lang="en-US" sz="1900" err="1">
                <a:effectLst/>
              </a:rPr>
              <a:t>menee</a:t>
            </a:r>
            <a:r>
              <a:rPr lang="en-US" sz="1900">
                <a:effectLst/>
              </a:rPr>
              <a:t>?</a:t>
            </a:r>
            <a:r>
              <a:rPr lang="en-US" sz="1900"/>
              <a:t> </a:t>
            </a:r>
            <a:endParaRPr lang="en-US" sz="1900">
              <a:effectLst/>
            </a:endParaRPr>
          </a:p>
          <a:p>
            <a:pPr>
              <a:lnSpc>
                <a:spcPct val="90000"/>
              </a:lnSpc>
              <a:spcAft>
                <a:spcPts val="600"/>
              </a:spcAft>
            </a:pPr>
            <a:r>
              <a:rPr lang="en-US" sz="1900">
                <a:effectLst/>
              </a:rPr>
              <a:t>▪ </a:t>
            </a:r>
            <a:r>
              <a:rPr lang="en-US" sz="1900" err="1">
                <a:effectLst/>
              </a:rPr>
              <a:t>Eteneekö</a:t>
            </a:r>
            <a:r>
              <a:rPr lang="en-US" sz="1900">
                <a:effectLst/>
              </a:rPr>
              <a:t> </a:t>
            </a:r>
            <a:r>
              <a:rPr lang="en-US" sz="1900" err="1">
                <a:effectLst/>
              </a:rPr>
              <a:t>opinnot</a:t>
            </a:r>
            <a:r>
              <a:rPr lang="en-US" sz="1900">
                <a:effectLst/>
              </a:rPr>
              <a:t> </a:t>
            </a:r>
            <a:r>
              <a:rPr lang="en-US" sz="1900" err="1">
                <a:effectLst/>
              </a:rPr>
              <a:t>suunnitellusti</a:t>
            </a:r>
            <a:r>
              <a:rPr lang="en-US" sz="1900">
                <a:effectLst/>
              </a:rPr>
              <a:t>?</a:t>
            </a:r>
            <a:r>
              <a:rPr lang="en-US" sz="1900"/>
              <a:t> </a:t>
            </a:r>
            <a:endParaRPr lang="en-US" sz="1900">
              <a:effectLst/>
            </a:endParaRPr>
          </a:p>
          <a:p>
            <a:pPr>
              <a:lnSpc>
                <a:spcPct val="90000"/>
              </a:lnSpc>
              <a:spcAft>
                <a:spcPts val="600"/>
              </a:spcAft>
            </a:pPr>
            <a:r>
              <a:rPr lang="en-US" sz="1900">
                <a:effectLst/>
              </a:rPr>
              <a:t>▪ </a:t>
            </a:r>
            <a:r>
              <a:rPr lang="en-US" sz="1900" err="1">
                <a:effectLst/>
              </a:rPr>
              <a:t>Oletko</a:t>
            </a:r>
            <a:r>
              <a:rPr lang="en-US" sz="1900">
                <a:effectLst/>
              </a:rPr>
              <a:t> </a:t>
            </a:r>
            <a:r>
              <a:rPr lang="en-US" sz="1900" err="1">
                <a:effectLst/>
              </a:rPr>
              <a:t>saanut</a:t>
            </a:r>
            <a:r>
              <a:rPr lang="en-US" sz="1900">
                <a:effectLst/>
              </a:rPr>
              <a:t> </a:t>
            </a:r>
            <a:r>
              <a:rPr lang="en-US" sz="1900" err="1">
                <a:effectLst/>
              </a:rPr>
              <a:t>tehtyä</a:t>
            </a:r>
            <a:r>
              <a:rPr lang="en-US" sz="1900">
                <a:effectLst/>
              </a:rPr>
              <a:t> </a:t>
            </a:r>
            <a:r>
              <a:rPr lang="en-US" sz="1900" err="1">
                <a:effectLst/>
              </a:rPr>
              <a:t>näyttöjä</a:t>
            </a:r>
            <a:r>
              <a:rPr lang="en-US" sz="1900">
                <a:effectLst/>
              </a:rPr>
              <a:t>?</a:t>
            </a:r>
          </a:p>
          <a:p>
            <a:pPr>
              <a:lnSpc>
                <a:spcPct val="90000"/>
              </a:lnSpc>
              <a:spcAft>
                <a:spcPts val="600"/>
              </a:spcAft>
            </a:pPr>
            <a:r>
              <a:rPr lang="en-US" sz="1900"/>
              <a:t> </a:t>
            </a:r>
            <a:r>
              <a:rPr lang="en-US" sz="1900">
                <a:effectLst/>
              </a:rPr>
              <a:t>▪ </a:t>
            </a:r>
            <a:r>
              <a:rPr lang="en-US" sz="1900" err="1">
                <a:effectLst/>
              </a:rPr>
              <a:t>Ovatko</a:t>
            </a:r>
            <a:r>
              <a:rPr lang="en-US" sz="1900">
                <a:effectLst/>
              </a:rPr>
              <a:t> </a:t>
            </a:r>
            <a:r>
              <a:rPr lang="en-US" sz="1900" err="1">
                <a:effectLst/>
              </a:rPr>
              <a:t>valitsemasi</a:t>
            </a:r>
            <a:r>
              <a:rPr lang="en-US" sz="1900">
                <a:effectLst/>
              </a:rPr>
              <a:t> </a:t>
            </a:r>
            <a:r>
              <a:rPr lang="en-US" sz="1900" err="1">
                <a:effectLst/>
              </a:rPr>
              <a:t>valinnaiset</a:t>
            </a:r>
            <a:r>
              <a:rPr lang="en-US" sz="1900">
                <a:effectLst/>
              </a:rPr>
              <a:t> </a:t>
            </a:r>
            <a:r>
              <a:rPr lang="en-US" sz="1900" err="1">
                <a:effectLst/>
              </a:rPr>
              <a:t>edenneet</a:t>
            </a:r>
            <a:r>
              <a:rPr lang="en-US" sz="1900">
                <a:effectLst/>
              </a:rPr>
              <a:t> </a:t>
            </a:r>
            <a:r>
              <a:rPr lang="en-US" sz="1900" err="1">
                <a:effectLst/>
              </a:rPr>
              <a:t>hyvin</a:t>
            </a:r>
            <a:r>
              <a:rPr lang="en-US" sz="1900">
                <a:effectLst/>
              </a:rPr>
              <a:t>?</a:t>
            </a:r>
            <a:r>
              <a:rPr lang="en-US" sz="1900"/>
              <a:t> </a:t>
            </a:r>
            <a:endParaRPr lang="en-US" sz="1900">
              <a:effectLst/>
            </a:endParaRPr>
          </a:p>
        </p:txBody>
      </p:sp>
      <p:sp>
        <p:nvSpPr>
          <p:cNvPr id="15" name="Rectangle 14">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iruutu 4">
            <a:extLst>
              <a:ext uri="{FF2B5EF4-FFF2-40B4-BE49-F238E27FC236}">
                <a16:creationId xmlns:a16="http://schemas.microsoft.com/office/drawing/2014/main" id="{052FEFE8-2205-5F9E-9CE8-D69D352F4FFE}"/>
              </a:ext>
            </a:extLst>
          </p:cNvPr>
          <p:cNvSpPr txBox="1"/>
          <p:nvPr/>
        </p:nvSpPr>
        <p:spPr>
          <a:xfrm>
            <a:off x="5813660" y="1"/>
            <a:ext cx="5582652" cy="6463308"/>
          </a:xfrm>
          <a:prstGeom prst="rect">
            <a:avLst/>
          </a:prstGeom>
          <a:noFill/>
        </p:spPr>
        <p:txBody>
          <a:bodyPr wrap="square">
            <a:spAutoFit/>
          </a:bodyPr>
          <a:lstStyle/>
          <a:p>
            <a:r>
              <a:rPr lang="fi-FI" sz="1800">
                <a:solidFill>
                  <a:srgbClr val="000000"/>
                </a:solidFill>
                <a:effectLst/>
                <a:ea typeface="Aptos" panose="020B0004020202020204" pitchFamily="34" charset="0"/>
                <a:cs typeface="Times New Roman" panose="02020603050405020304" pitchFamily="18" charset="0"/>
              </a:rPr>
              <a:t>4. </a:t>
            </a:r>
            <a:r>
              <a:rPr lang="fi-FI" sz="1800" b="1">
                <a:solidFill>
                  <a:srgbClr val="000000"/>
                </a:solidFill>
                <a:effectLst/>
                <a:ea typeface="Aptos" panose="020B0004020202020204" pitchFamily="34" charset="0"/>
                <a:cs typeface="Times New Roman" panose="02020603050405020304" pitchFamily="18" charset="0"/>
              </a:rPr>
              <a:t>Oppimisvaikeudet ja tukitoimet </a:t>
            </a:r>
            <a:endParaRPr lang="fi-FI" sz="1800" b="1">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-Tarvitko tukea opintoihin, onko ollut oppimisvaikeuksia aiemmin? </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 Onko joku oppiaine vaikea? </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-Oletko saanut riittävästi tukea opintoihisi tai millaista tukea koet tarvitsevasi lisää? (erityisopettaja, kuraattori, terveydenhoitaja, etsivä nuorisotyöntekijä </a:t>
            </a:r>
            <a:r>
              <a:rPr lang="fi-FI" sz="1800" err="1">
                <a:solidFill>
                  <a:srgbClr val="000000"/>
                </a:solidFill>
                <a:effectLst/>
                <a:ea typeface="Aptos" panose="020B0004020202020204" pitchFamily="34" charset="0"/>
                <a:cs typeface="Times New Roman" panose="02020603050405020304" pitchFamily="18" charset="0"/>
              </a:rPr>
              <a:t>psyykkari</a:t>
            </a:r>
            <a:r>
              <a:rPr lang="fi-FI" sz="1800">
                <a:solidFill>
                  <a:srgbClr val="000000"/>
                </a:solidFill>
                <a:effectLst/>
                <a:ea typeface="Aptos" panose="020B0004020202020204" pitchFamily="34" charset="0"/>
                <a:cs typeface="Times New Roman" panose="02020603050405020304" pitchFamily="18" charset="0"/>
              </a:rPr>
              <a:t>, </a:t>
            </a:r>
            <a:r>
              <a:rPr lang="fi-FI" sz="1800" err="1">
                <a:solidFill>
                  <a:srgbClr val="000000"/>
                </a:solidFill>
                <a:effectLst/>
                <a:ea typeface="Aptos" panose="020B0004020202020204" pitchFamily="34" charset="0"/>
                <a:cs typeface="Times New Roman" panose="02020603050405020304" pitchFamily="18" charset="0"/>
              </a:rPr>
              <a:t>opintoohjaaja</a:t>
            </a:r>
            <a:r>
              <a:rPr lang="fi-FI" sz="1800">
                <a:solidFill>
                  <a:srgbClr val="000000"/>
                </a:solidFill>
                <a:effectLst/>
                <a:ea typeface="Aptos" panose="020B0004020202020204" pitchFamily="34" charset="0"/>
                <a:cs typeface="Times New Roman" panose="02020603050405020304" pitchFamily="18" charset="0"/>
              </a:rPr>
              <a:t>, Hope-paja, Voimavarapaja) Vastuuohjaaja muista, että meillä on useita henkilöitä tukemassa opiskelijoita. Haluaako opiskelija, että otatte yhdessä yhteyttä opiskeluhuollon toimijoihin? Pyydä opiskelijalta lupaa ottaa yhteyttä opiskelijan kanssa opiskeluhuollon toimijoihin.</a:t>
            </a:r>
          </a:p>
          <a:p>
            <a:endParaRPr lang="fi-FI" sz="1800" b="1">
              <a:effectLst/>
              <a:ea typeface="Aptos" panose="020B0004020202020204" pitchFamily="34" charset="0"/>
              <a:cs typeface="Times New Roman" panose="02020603050405020304" pitchFamily="18" charset="0"/>
            </a:endParaRPr>
          </a:p>
          <a:p>
            <a:r>
              <a:rPr lang="fi-FI" sz="1800" b="1">
                <a:solidFill>
                  <a:srgbClr val="000000"/>
                </a:solidFill>
                <a:effectLst/>
                <a:ea typeface="Aptos" panose="020B0004020202020204" pitchFamily="34" charset="0"/>
                <a:cs typeface="Times New Roman" panose="02020603050405020304" pitchFamily="18" charset="0"/>
              </a:rPr>
              <a:t> 5. Kaverit / ihmissuhteet </a:t>
            </a:r>
            <a:endParaRPr lang="fi-FI" sz="1800" b="1">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Onko sinulla oppilaitoksessa tai vapaa-aikana kavereita? </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Onko sinulla haasteita toisten opiskelijoiden kanssa? </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Oletko sinä kokenut tulleesi kiusatuksi? </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Onko sinulla haasteita oppilaitoksen henkilöstön kanssa? </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Onko sinulla joku ihmissuhde, joka kuormittaa?</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 Onko sinulla kotona haasteita?</a:t>
            </a:r>
            <a:endParaRPr lang="fi-FI" sz="1800">
              <a:effectLst/>
              <a:ea typeface="Aptos" panose="020B0004020202020204" pitchFamily="34" charset="0"/>
              <a:cs typeface="Times New Roman" panose="02020603050405020304" pitchFamily="18" charset="0"/>
            </a:endParaRPr>
          </a:p>
          <a:p>
            <a:r>
              <a:rPr lang="fi-FI" sz="1800">
                <a:solidFill>
                  <a:srgbClr val="000000"/>
                </a:solidFill>
                <a:effectLst/>
                <a:ea typeface="Aptos" panose="020B0004020202020204" pitchFamily="34" charset="0"/>
                <a:cs typeface="Times New Roman" panose="02020603050405020304" pitchFamily="18" charset="0"/>
              </a:rPr>
              <a:t> Haluatko kertoa mitkä asiat sujuvat kotona, mitkä ei? </a:t>
            </a:r>
            <a:endParaRPr lang="fi-FI" sz="180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7526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kstiruutu 2">
            <a:extLst>
              <a:ext uri="{FF2B5EF4-FFF2-40B4-BE49-F238E27FC236}">
                <a16:creationId xmlns:a16="http://schemas.microsoft.com/office/drawing/2014/main" id="{4FEB5DE3-6FF4-C926-2901-35BB584AC16B}"/>
              </a:ext>
            </a:extLst>
          </p:cNvPr>
          <p:cNvSpPr txBox="1"/>
          <p:nvPr/>
        </p:nvSpPr>
        <p:spPr>
          <a:xfrm>
            <a:off x="211757" y="233680"/>
            <a:ext cx="9942896" cy="6624319"/>
          </a:xfrm>
          <a:prstGeom prst="rect">
            <a:avLst/>
          </a:prstGeom>
        </p:spPr>
        <p:txBody>
          <a:bodyPr vert="horz" lIns="91440" tIns="45720" rIns="91440" bIns="45720" rtlCol="0" anchor="t">
            <a:normAutofit/>
          </a:bodyPr>
          <a:lstStyle/>
          <a:p>
            <a:pPr>
              <a:lnSpc>
                <a:spcPct val="90000"/>
              </a:lnSpc>
              <a:spcAft>
                <a:spcPts val="600"/>
              </a:spcAft>
            </a:pPr>
            <a:r>
              <a:rPr lang="en-US" sz="1400" b="1"/>
              <a:t>6. </a:t>
            </a:r>
            <a:r>
              <a:rPr lang="en-US" sz="1400" b="1" err="1"/>
              <a:t>Päivärytmi</a:t>
            </a:r>
            <a:r>
              <a:rPr lang="en-US" sz="1400" b="1"/>
              <a:t> </a:t>
            </a:r>
            <a:endParaRPr lang="en-US" sz="1400" b="1">
              <a:effectLst/>
            </a:endParaRPr>
          </a:p>
          <a:p>
            <a:pPr>
              <a:lnSpc>
                <a:spcPct val="90000"/>
              </a:lnSpc>
              <a:spcAft>
                <a:spcPts val="600"/>
              </a:spcAft>
            </a:pPr>
            <a:r>
              <a:rPr lang="en-US" sz="1400">
                <a:effectLst/>
              </a:rPr>
              <a:t>▪ Onko </a:t>
            </a:r>
            <a:r>
              <a:rPr lang="en-US" sz="1400" err="1">
                <a:effectLst/>
              </a:rPr>
              <a:t>sinulla</a:t>
            </a:r>
            <a:r>
              <a:rPr lang="en-US" sz="1400">
                <a:effectLst/>
              </a:rPr>
              <a:t> </a:t>
            </a:r>
            <a:r>
              <a:rPr lang="en-US" sz="1400" err="1">
                <a:effectLst/>
              </a:rPr>
              <a:t>mielekästä</a:t>
            </a:r>
            <a:r>
              <a:rPr lang="en-US" sz="1400">
                <a:effectLst/>
              </a:rPr>
              <a:t> </a:t>
            </a:r>
            <a:r>
              <a:rPr lang="en-US" sz="1400" err="1">
                <a:effectLst/>
              </a:rPr>
              <a:t>tekemistä</a:t>
            </a:r>
            <a:r>
              <a:rPr lang="en-US" sz="1400">
                <a:effectLst/>
              </a:rPr>
              <a:t> </a:t>
            </a:r>
            <a:r>
              <a:rPr lang="en-US" sz="1400" err="1">
                <a:effectLst/>
              </a:rPr>
              <a:t>vapaa-aikana</a:t>
            </a:r>
            <a:r>
              <a:rPr lang="en-US" sz="1400">
                <a:effectLst/>
              </a:rPr>
              <a:t>?</a:t>
            </a:r>
          </a:p>
          <a:p>
            <a:pPr>
              <a:lnSpc>
                <a:spcPct val="90000"/>
              </a:lnSpc>
              <a:spcAft>
                <a:spcPts val="600"/>
              </a:spcAft>
            </a:pPr>
            <a:r>
              <a:rPr lang="en-US" sz="1400"/>
              <a:t> </a:t>
            </a:r>
            <a:r>
              <a:rPr lang="en-US" sz="1400">
                <a:effectLst/>
              </a:rPr>
              <a:t>▪ </a:t>
            </a:r>
            <a:r>
              <a:rPr lang="en-US" sz="1400" err="1">
                <a:effectLst/>
              </a:rPr>
              <a:t>Nukutko</a:t>
            </a:r>
            <a:r>
              <a:rPr lang="en-US" sz="1400">
                <a:effectLst/>
              </a:rPr>
              <a:t> </a:t>
            </a:r>
            <a:r>
              <a:rPr lang="en-US" sz="1400" err="1">
                <a:effectLst/>
              </a:rPr>
              <a:t>riittävästi</a:t>
            </a:r>
            <a:r>
              <a:rPr lang="en-US" sz="1400">
                <a:effectLst/>
              </a:rPr>
              <a:t>?</a:t>
            </a:r>
            <a:r>
              <a:rPr lang="en-US" sz="1400"/>
              <a:t> </a:t>
            </a:r>
            <a:endParaRPr lang="en-US" sz="1400">
              <a:effectLst/>
            </a:endParaRPr>
          </a:p>
          <a:p>
            <a:pPr>
              <a:lnSpc>
                <a:spcPct val="90000"/>
              </a:lnSpc>
              <a:spcAft>
                <a:spcPts val="600"/>
              </a:spcAft>
            </a:pPr>
            <a:r>
              <a:rPr lang="en-US" sz="1400" err="1">
                <a:effectLst/>
              </a:rPr>
              <a:t>Milloin</a:t>
            </a:r>
            <a:r>
              <a:rPr lang="en-US" sz="1400">
                <a:effectLst/>
              </a:rPr>
              <a:t> </a:t>
            </a:r>
            <a:r>
              <a:rPr lang="en-US" sz="1400" err="1">
                <a:effectLst/>
              </a:rPr>
              <a:t>menet</a:t>
            </a:r>
            <a:r>
              <a:rPr lang="en-US" sz="1400">
                <a:effectLst/>
              </a:rPr>
              <a:t> </a:t>
            </a:r>
            <a:r>
              <a:rPr lang="en-US" sz="1400" err="1">
                <a:effectLst/>
              </a:rPr>
              <a:t>nukkumaan</a:t>
            </a:r>
            <a:r>
              <a:rPr lang="en-US" sz="1400">
                <a:effectLst/>
              </a:rPr>
              <a:t>, </a:t>
            </a:r>
            <a:r>
              <a:rPr lang="en-US" sz="1400" err="1">
                <a:effectLst/>
              </a:rPr>
              <a:t>milloin</a:t>
            </a:r>
            <a:r>
              <a:rPr lang="en-US" sz="1400">
                <a:effectLst/>
              </a:rPr>
              <a:t> </a:t>
            </a:r>
            <a:r>
              <a:rPr lang="en-US" sz="1400" err="1">
                <a:effectLst/>
              </a:rPr>
              <a:t>nouset</a:t>
            </a:r>
            <a:r>
              <a:rPr lang="en-US" sz="1400">
                <a:effectLst/>
              </a:rPr>
              <a:t> </a:t>
            </a:r>
            <a:r>
              <a:rPr lang="en-US" sz="1400" err="1">
                <a:effectLst/>
              </a:rPr>
              <a:t>ylös</a:t>
            </a:r>
            <a:r>
              <a:rPr lang="en-US" sz="1400">
                <a:effectLst/>
              </a:rPr>
              <a:t>?</a:t>
            </a:r>
          </a:p>
          <a:p>
            <a:pPr>
              <a:lnSpc>
                <a:spcPct val="90000"/>
              </a:lnSpc>
              <a:spcAft>
                <a:spcPts val="600"/>
              </a:spcAft>
            </a:pPr>
            <a:r>
              <a:rPr lang="en-US" sz="1400"/>
              <a:t> </a:t>
            </a:r>
            <a:r>
              <a:rPr lang="en-US" sz="1400" err="1">
                <a:effectLst/>
              </a:rPr>
              <a:t>Heräätkö</a:t>
            </a:r>
            <a:r>
              <a:rPr lang="en-US" sz="1400">
                <a:effectLst/>
              </a:rPr>
              <a:t> </a:t>
            </a:r>
            <a:r>
              <a:rPr lang="en-US" sz="1400" err="1">
                <a:effectLst/>
              </a:rPr>
              <a:t>aamuisin</a:t>
            </a:r>
            <a:r>
              <a:rPr lang="en-US" sz="1400">
                <a:effectLst/>
              </a:rPr>
              <a:t> </a:t>
            </a:r>
            <a:r>
              <a:rPr lang="en-US" sz="1400" err="1">
                <a:effectLst/>
              </a:rPr>
              <a:t>ajoissa</a:t>
            </a:r>
            <a:r>
              <a:rPr lang="en-US" sz="1400">
                <a:effectLst/>
              </a:rPr>
              <a:t>?</a:t>
            </a:r>
            <a:r>
              <a:rPr lang="en-US" sz="1400"/>
              <a:t> </a:t>
            </a:r>
            <a:endParaRPr lang="en-US" sz="1400">
              <a:effectLst/>
            </a:endParaRPr>
          </a:p>
          <a:p>
            <a:pPr>
              <a:lnSpc>
                <a:spcPct val="90000"/>
              </a:lnSpc>
              <a:spcAft>
                <a:spcPts val="600"/>
              </a:spcAft>
            </a:pPr>
            <a:r>
              <a:rPr lang="en-US" sz="1400"/>
              <a:t>7. </a:t>
            </a:r>
            <a:r>
              <a:rPr lang="en-US" sz="1400">
                <a:effectLst/>
              </a:rPr>
              <a:t>▪ </a:t>
            </a:r>
            <a:r>
              <a:rPr lang="en-US" sz="1400" err="1">
                <a:effectLst/>
              </a:rPr>
              <a:t>Syötkö</a:t>
            </a:r>
            <a:r>
              <a:rPr lang="en-US" sz="1400">
                <a:effectLst/>
              </a:rPr>
              <a:t> </a:t>
            </a:r>
            <a:r>
              <a:rPr lang="en-US" sz="1400" err="1">
                <a:effectLst/>
              </a:rPr>
              <a:t>tarpeeksi</a:t>
            </a:r>
            <a:r>
              <a:rPr lang="en-US" sz="1400">
                <a:effectLst/>
              </a:rPr>
              <a:t> ja </a:t>
            </a:r>
            <a:r>
              <a:rPr lang="en-US" sz="1400" err="1">
                <a:effectLst/>
              </a:rPr>
              <a:t>säännöllisesti</a:t>
            </a:r>
            <a:r>
              <a:rPr lang="en-US" sz="1400">
                <a:effectLst/>
              </a:rPr>
              <a:t>?</a:t>
            </a:r>
            <a:endParaRPr lang="en-US" sz="1400">
              <a:effectLst/>
              <a:cs typeface="Calibri"/>
            </a:endParaRPr>
          </a:p>
          <a:p>
            <a:pPr>
              <a:lnSpc>
                <a:spcPct val="90000"/>
              </a:lnSpc>
              <a:spcAft>
                <a:spcPts val="600"/>
              </a:spcAft>
            </a:pPr>
            <a:r>
              <a:rPr lang="en-US" sz="1400"/>
              <a:t> </a:t>
            </a:r>
            <a:r>
              <a:rPr lang="en-US" sz="1400">
                <a:effectLst/>
              </a:rPr>
              <a:t>▪ Onko </a:t>
            </a:r>
            <a:r>
              <a:rPr lang="en-US" sz="1400" err="1">
                <a:effectLst/>
              </a:rPr>
              <a:t>sinulla</a:t>
            </a:r>
            <a:r>
              <a:rPr lang="en-US" sz="1400">
                <a:effectLst/>
              </a:rPr>
              <a:t> </a:t>
            </a:r>
            <a:r>
              <a:rPr lang="en-US" sz="1400" err="1">
                <a:effectLst/>
              </a:rPr>
              <a:t>asumiseen</a:t>
            </a:r>
            <a:r>
              <a:rPr lang="en-US" sz="1400">
                <a:effectLst/>
              </a:rPr>
              <a:t> </a:t>
            </a:r>
            <a:r>
              <a:rPr lang="en-US" sz="1400" err="1">
                <a:effectLst/>
              </a:rPr>
              <a:t>liittyvä</a:t>
            </a:r>
            <a:r>
              <a:rPr lang="en-US" sz="1400">
                <a:effectLst/>
              </a:rPr>
              <a:t> </a:t>
            </a:r>
            <a:r>
              <a:rPr lang="en-US" sz="1400" err="1">
                <a:effectLst/>
              </a:rPr>
              <a:t>pulmia</a:t>
            </a:r>
            <a:r>
              <a:rPr lang="en-US" sz="1400">
                <a:effectLst/>
              </a:rPr>
              <a:t>?</a:t>
            </a:r>
          </a:p>
          <a:p>
            <a:pPr>
              <a:lnSpc>
                <a:spcPct val="90000"/>
              </a:lnSpc>
              <a:spcAft>
                <a:spcPts val="600"/>
              </a:spcAft>
            </a:pPr>
            <a:r>
              <a:rPr lang="en-US" sz="1400"/>
              <a:t> </a:t>
            </a:r>
            <a:r>
              <a:rPr lang="en-US" sz="1400">
                <a:effectLst/>
              </a:rPr>
              <a:t>▪ Miten </a:t>
            </a:r>
            <a:r>
              <a:rPr lang="en-US" sz="1400" err="1">
                <a:effectLst/>
              </a:rPr>
              <a:t>koulumatkat</a:t>
            </a:r>
            <a:r>
              <a:rPr lang="en-US" sz="1400">
                <a:effectLst/>
              </a:rPr>
              <a:t> </a:t>
            </a:r>
            <a:r>
              <a:rPr lang="en-US" sz="1400" err="1">
                <a:effectLst/>
              </a:rPr>
              <a:t>sujuvat</a:t>
            </a:r>
            <a:r>
              <a:rPr lang="en-US" sz="1400">
                <a:effectLst/>
              </a:rPr>
              <a:t>, </a:t>
            </a:r>
            <a:r>
              <a:rPr lang="en-US" sz="1400" err="1">
                <a:effectLst/>
              </a:rPr>
              <a:t>miten</a:t>
            </a:r>
            <a:r>
              <a:rPr lang="en-US" sz="1400">
                <a:effectLst/>
              </a:rPr>
              <a:t> </a:t>
            </a:r>
            <a:r>
              <a:rPr lang="en-US" sz="1400" err="1">
                <a:effectLst/>
              </a:rPr>
              <a:t>kuljet</a:t>
            </a:r>
            <a:r>
              <a:rPr lang="en-US" sz="1400">
                <a:effectLst/>
              </a:rPr>
              <a:t> </a:t>
            </a:r>
            <a:r>
              <a:rPr lang="en-US" sz="1400" err="1">
                <a:effectLst/>
              </a:rPr>
              <a:t>matkat</a:t>
            </a:r>
            <a:r>
              <a:rPr lang="en-US" sz="1400">
                <a:effectLst/>
              </a:rPr>
              <a:t>?</a:t>
            </a:r>
            <a:endParaRPr lang="en-US" sz="1400">
              <a:effectLst/>
              <a:cs typeface="Calibri"/>
            </a:endParaRPr>
          </a:p>
          <a:p>
            <a:pPr>
              <a:lnSpc>
                <a:spcPct val="90000"/>
              </a:lnSpc>
              <a:spcAft>
                <a:spcPts val="600"/>
              </a:spcAft>
            </a:pPr>
            <a:endParaRPr lang="en-US" sz="1400">
              <a:effectLst/>
            </a:endParaRPr>
          </a:p>
          <a:p>
            <a:pPr>
              <a:lnSpc>
                <a:spcPct val="90000"/>
              </a:lnSpc>
              <a:spcAft>
                <a:spcPts val="600"/>
              </a:spcAft>
            </a:pPr>
            <a:r>
              <a:rPr lang="en-US" sz="1400">
                <a:effectLst/>
              </a:rPr>
              <a:t>8.</a:t>
            </a:r>
            <a:r>
              <a:rPr lang="en-US" sz="1400" b="1">
                <a:effectLst/>
              </a:rPr>
              <a:t>Toimeentulo</a:t>
            </a:r>
            <a:r>
              <a:rPr lang="en-US" sz="1400" b="1"/>
              <a:t> </a:t>
            </a:r>
            <a:endParaRPr lang="en-US" sz="1400" b="1">
              <a:effectLst/>
            </a:endParaRPr>
          </a:p>
          <a:p>
            <a:pPr>
              <a:lnSpc>
                <a:spcPct val="90000"/>
              </a:lnSpc>
              <a:spcAft>
                <a:spcPts val="600"/>
              </a:spcAft>
            </a:pPr>
            <a:r>
              <a:rPr lang="en-US" sz="1400">
                <a:effectLst/>
              </a:rPr>
              <a:t>▪ Onko </a:t>
            </a:r>
            <a:r>
              <a:rPr lang="en-US" sz="1400" err="1">
                <a:effectLst/>
              </a:rPr>
              <a:t>opintososiaaliset</a:t>
            </a:r>
            <a:r>
              <a:rPr lang="en-US" sz="1400">
                <a:effectLst/>
              </a:rPr>
              <a:t> </a:t>
            </a:r>
            <a:r>
              <a:rPr lang="en-US" sz="1400" err="1">
                <a:effectLst/>
              </a:rPr>
              <a:t>etuudet</a:t>
            </a:r>
            <a:r>
              <a:rPr lang="en-US" sz="1400">
                <a:effectLst/>
              </a:rPr>
              <a:t> </a:t>
            </a:r>
            <a:r>
              <a:rPr lang="en-US" sz="1400" err="1">
                <a:effectLst/>
              </a:rPr>
              <a:t>kunnossa</a:t>
            </a:r>
            <a:r>
              <a:rPr lang="en-US" sz="1400">
                <a:effectLst/>
              </a:rPr>
              <a:t>?</a:t>
            </a:r>
            <a:r>
              <a:rPr lang="en-US" sz="1400"/>
              <a:t> </a:t>
            </a:r>
            <a:endParaRPr lang="en-US" sz="1400">
              <a:effectLst/>
            </a:endParaRPr>
          </a:p>
          <a:p>
            <a:pPr>
              <a:lnSpc>
                <a:spcPct val="90000"/>
              </a:lnSpc>
              <a:spcAft>
                <a:spcPts val="600"/>
              </a:spcAft>
            </a:pPr>
            <a:endParaRPr lang="en-US" sz="1400" b="1">
              <a:effectLst/>
            </a:endParaRPr>
          </a:p>
          <a:p>
            <a:pPr>
              <a:lnSpc>
                <a:spcPct val="90000"/>
              </a:lnSpc>
              <a:spcAft>
                <a:spcPts val="600"/>
              </a:spcAft>
            </a:pPr>
            <a:r>
              <a:rPr lang="en-US" sz="1400" b="1">
                <a:effectLst/>
              </a:rPr>
              <a:t>9.Terveys / </a:t>
            </a:r>
            <a:r>
              <a:rPr lang="en-US" sz="1400" b="1" err="1">
                <a:effectLst/>
              </a:rPr>
              <a:t>opiskelukuntoisuus</a:t>
            </a:r>
            <a:r>
              <a:rPr lang="en-US" sz="1400" b="1"/>
              <a:t> </a:t>
            </a:r>
            <a:endParaRPr lang="en-US" sz="1400" b="1">
              <a:effectLst/>
            </a:endParaRPr>
          </a:p>
          <a:p>
            <a:pPr>
              <a:lnSpc>
                <a:spcPct val="90000"/>
              </a:lnSpc>
              <a:spcAft>
                <a:spcPts val="600"/>
              </a:spcAft>
            </a:pPr>
            <a:r>
              <a:rPr lang="en-US" sz="1400">
                <a:effectLst/>
              </a:rPr>
              <a:t>▪ Onko </a:t>
            </a:r>
            <a:r>
              <a:rPr lang="en-US" sz="1400" err="1">
                <a:effectLst/>
              </a:rPr>
              <a:t>mielialaan</a:t>
            </a:r>
            <a:r>
              <a:rPr lang="en-US" sz="1400">
                <a:effectLst/>
              </a:rPr>
              <a:t> tai </a:t>
            </a:r>
            <a:r>
              <a:rPr lang="en-US" sz="1400" err="1">
                <a:effectLst/>
              </a:rPr>
              <a:t>terveyteen</a:t>
            </a:r>
            <a:r>
              <a:rPr lang="en-US" sz="1400">
                <a:effectLst/>
              </a:rPr>
              <a:t> </a:t>
            </a:r>
            <a:r>
              <a:rPr lang="en-US" sz="1400" err="1">
                <a:effectLst/>
              </a:rPr>
              <a:t>liittyviä</a:t>
            </a:r>
            <a:r>
              <a:rPr lang="en-US" sz="1400">
                <a:effectLst/>
              </a:rPr>
              <a:t> </a:t>
            </a:r>
            <a:r>
              <a:rPr lang="en-US" sz="1400" err="1">
                <a:effectLst/>
              </a:rPr>
              <a:t>pulmia</a:t>
            </a:r>
            <a:r>
              <a:rPr lang="en-US" sz="1400">
                <a:effectLst/>
              </a:rPr>
              <a:t> (</a:t>
            </a:r>
            <a:r>
              <a:rPr lang="en-US" sz="1400" err="1">
                <a:effectLst/>
              </a:rPr>
              <a:t>jännittääkö</a:t>
            </a:r>
            <a:r>
              <a:rPr lang="en-US" sz="1400">
                <a:effectLst/>
              </a:rPr>
              <a:t> </a:t>
            </a:r>
            <a:r>
              <a:rPr lang="en-US" sz="1400" err="1">
                <a:effectLst/>
              </a:rPr>
              <a:t>ahdistaako</a:t>
            </a:r>
            <a:r>
              <a:rPr lang="en-US" sz="1400">
                <a:effectLst/>
              </a:rPr>
              <a:t> </a:t>
            </a:r>
            <a:r>
              <a:rPr lang="en-US" sz="1400" err="1">
                <a:effectLst/>
              </a:rPr>
              <a:t>jne</a:t>
            </a:r>
            <a:r>
              <a:rPr lang="en-US" sz="1400">
                <a:effectLst/>
              </a:rPr>
              <a:t>.)</a:t>
            </a:r>
          </a:p>
          <a:p>
            <a:pPr>
              <a:lnSpc>
                <a:spcPct val="90000"/>
              </a:lnSpc>
              <a:spcAft>
                <a:spcPts val="600"/>
              </a:spcAft>
            </a:pPr>
            <a:r>
              <a:rPr lang="en-US" sz="1400">
                <a:effectLst/>
              </a:rPr>
              <a:t>▪ </a:t>
            </a:r>
            <a:r>
              <a:rPr lang="en-US" sz="1400" err="1">
                <a:effectLst/>
              </a:rPr>
              <a:t>Käytätkö</a:t>
            </a:r>
            <a:r>
              <a:rPr lang="en-US" sz="1400">
                <a:effectLst/>
              </a:rPr>
              <a:t> </a:t>
            </a:r>
            <a:r>
              <a:rPr lang="en-US" sz="1400" err="1">
                <a:effectLst/>
              </a:rPr>
              <a:t>päihteitä</a:t>
            </a:r>
            <a:r>
              <a:rPr lang="en-US" sz="1400">
                <a:effectLst/>
              </a:rPr>
              <a:t>?</a:t>
            </a:r>
          </a:p>
          <a:p>
            <a:pPr>
              <a:lnSpc>
                <a:spcPct val="90000"/>
              </a:lnSpc>
              <a:spcAft>
                <a:spcPts val="600"/>
              </a:spcAft>
            </a:pPr>
            <a:r>
              <a:rPr lang="en-US" sz="1400"/>
              <a:t> </a:t>
            </a:r>
            <a:r>
              <a:rPr lang="en-US" sz="1400">
                <a:effectLst/>
              </a:rPr>
              <a:t>▪ </a:t>
            </a:r>
            <a:r>
              <a:rPr lang="en-US" sz="1400" err="1">
                <a:effectLst/>
              </a:rPr>
              <a:t>Saatko</a:t>
            </a:r>
            <a:r>
              <a:rPr lang="en-US" sz="1400">
                <a:effectLst/>
              </a:rPr>
              <a:t> </a:t>
            </a:r>
            <a:r>
              <a:rPr lang="en-US" sz="1400" err="1">
                <a:effectLst/>
              </a:rPr>
              <a:t>tukipalveluita</a:t>
            </a:r>
            <a:r>
              <a:rPr lang="en-US" sz="1400">
                <a:effectLst/>
              </a:rPr>
              <a:t> </a:t>
            </a:r>
            <a:r>
              <a:rPr lang="en-US" sz="1400" err="1">
                <a:effectLst/>
              </a:rPr>
              <a:t>oppilaitoksen</a:t>
            </a:r>
            <a:r>
              <a:rPr lang="en-US" sz="1400">
                <a:effectLst/>
              </a:rPr>
              <a:t> </a:t>
            </a:r>
            <a:r>
              <a:rPr lang="en-US" sz="1400" err="1">
                <a:effectLst/>
              </a:rPr>
              <a:t>ulkopuolelta</a:t>
            </a:r>
            <a:r>
              <a:rPr lang="en-US" sz="1400">
                <a:effectLst/>
              </a:rPr>
              <a:t>. Jos </a:t>
            </a:r>
            <a:r>
              <a:rPr lang="en-US" sz="1400" err="1">
                <a:effectLst/>
              </a:rPr>
              <a:t>saat</a:t>
            </a:r>
            <a:r>
              <a:rPr lang="en-US" sz="1400">
                <a:effectLst/>
              </a:rPr>
              <a:t>, </a:t>
            </a:r>
            <a:r>
              <a:rPr lang="en-US" sz="1400" err="1">
                <a:effectLst/>
              </a:rPr>
              <a:t>toimiiko</a:t>
            </a:r>
            <a:r>
              <a:rPr lang="en-US" sz="1400">
                <a:effectLst/>
              </a:rPr>
              <a:t> </a:t>
            </a:r>
            <a:r>
              <a:rPr lang="en-US" sz="1400" err="1">
                <a:effectLst/>
              </a:rPr>
              <a:t>palvelut</a:t>
            </a:r>
            <a:r>
              <a:rPr lang="en-US" sz="1400">
                <a:effectLst/>
              </a:rPr>
              <a:t>?</a:t>
            </a:r>
            <a:r>
              <a:rPr lang="en-US" sz="1400"/>
              <a:t> </a:t>
            </a:r>
            <a:endParaRPr lang="en-US" sz="1400">
              <a:effectLst/>
            </a:endParaRPr>
          </a:p>
          <a:p>
            <a:pPr>
              <a:lnSpc>
                <a:spcPct val="90000"/>
              </a:lnSpc>
              <a:spcAft>
                <a:spcPts val="600"/>
              </a:spcAft>
            </a:pPr>
            <a:r>
              <a:rPr lang="en-US" sz="1400">
                <a:effectLst/>
              </a:rPr>
              <a:t>▪ </a:t>
            </a:r>
            <a:r>
              <a:rPr lang="en-US" sz="1400" err="1">
                <a:effectLst/>
              </a:rPr>
              <a:t>Vastuuohjaaja</a:t>
            </a:r>
            <a:r>
              <a:rPr lang="en-US" sz="1400">
                <a:effectLst/>
              </a:rPr>
              <a:t> </a:t>
            </a:r>
            <a:r>
              <a:rPr lang="en-US" sz="1400" err="1">
                <a:effectLst/>
              </a:rPr>
              <a:t>muista</a:t>
            </a:r>
            <a:r>
              <a:rPr lang="en-US" sz="1400">
                <a:effectLst/>
              </a:rPr>
              <a:t>, </a:t>
            </a:r>
            <a:r>
              <a:rPr lang="en-US" sz="1400" err="1">
                <a:effectLst/>
              </a:rPr>
              <a:t>että</a:t>
            </a:r>
            <a:r>
              <a:rPr lang="en-US" sz="1400">
                <a:effectLst/>
              </a:rPr>
              <a:t> </a:t>
            </a:r>
            <a:r>
              <a:rPr lang="en-US" sz="1400" err="1">
                <a:effectLst/>
              </a:rPr>
              <a:t>meillä</a:t>
            </a:r>
            <a:r>
              <a:rPr lang="en-US" sz="1400">
                <a:effectLst/>
              </a:rPr>
              <a:t> on </a:t>
            </a:r>
            <a:r>
              <a:rPr lang="en-US" sz="1400" err="1">
                <a:effectLst/>
              </a:rPr>
              <a:t>useita</a:t>
            </a:r>
            <a:r>
              <a:rPr lang="en-US" sz="1400">
                <a:effectLst/>
              </a:rPr>
              <a:t> </a:t>
            </a:r>
            <a:r>
              <a:rPr lang="en-US" sz="1400" err="1">
                <a:effectLst/>
              </a:rPr>
              <a:t>henkilöitä</a:t>
            </a:r>
            <a:r>
              <a:rPr lang="en-US" sz="1400">
                <a:effectLst/>
              </a:rPr>
              <a:t> </a:t>
            </a:r>
            <a:r>
              <a:rPr lang="en-US" sz="1400" err="1">
                <a:effectLst/>
              </a:rPr>
              <a:t>tukemassa</a:t>
            </a:r>
            <a:r>
              <a:rPr lang="en-US" sz="1400">
                <a:effectLst/>
              </a:rPr>
              <a:t> </a:t>
            </a:r>
            <a:r>
              <a:rPr lang="en-US" sz="1400" err="1">
                <a:effectLst/>
              </a:rPr>
              <a:t>opiskelijoita</a:t>
            </a:r>
            <a:r>
              <a:rPr lang="en-US" sz="1400">
                <a:effectLst/>
              </a:rPr>
              <a:t>.</a:t>
            </a:r>
            <a:r>
              <a:rPr lang="en-US" sz="1400"/>
              <a:t> </a:t>
            </a:r>
            <a:endParaRPr lang="en-US" sz="1400">
              <a:effectLst/>
            </a:endParaRPr>
          </a:p>
          <a:p>
            <a:pPr>
              <a:lnSpc>
                <a:spcPct val="90000"/>
              </a:lnSpc>
              <a:spcAft>
                <a:spcPts val="600"/>
              </a:spcAft>
            </a:pPr>
            <a:endParaRPr lang="en-US" sz="1400"/>
          </a:p>
          <a:p>
            <a:pPr>
              <a:lnSpc>
                <a:spcPct val="90000"/>
              </a:lnSpc>
              <a:spcAft>
                <a:spcPts val="600"/>
              </a:spcAft>
            </a:pPr>
            <a:r>
              <a:rPr lang="en-US" sz="1400">
                <a:effectLst/>
              </a:rPr>
              <a:t>10.</a:t>
            </a:r>
            <a:r>
              <a:rPr lang="en-US" sz="1400" b="1">
                <a:effectLst/>
              </a:rPr>
              <a:t>Mitä </a:t>
            </a:r>
            <a:r>
              <a:rPr lang="en-US" sz="1400" b="1" err="1">
                <a:effectLst/>
              </a:rPr>
              <a:t>toivoisit</a:t>
            </a:r>
            <a:r>
              <a:rPr lang="en-US" sz="1400" b="1">
                <a:effectLst/>
              </a:rPr>
              <a:t> </a:t>
            </a:r>
            <a:r>
              <a:rPr lang="en-US" sz="1400" b="1" err="1">
                <a:effectLst/>
              </a:rPr>
              <a:t>vielä</a:t>
            </a:r>
            <a:r>
              <a:rPr lang="en-US" sz="1400" b="1">
                <a:effectLst/>
              </a:rPr>
              <a:t> </a:t>
            </a:r>
            <a:r>
              <a:rPr lang="en-US" sz="1400" b="1" err="1">
                <a:effectLst/>
              </a:rPr>
              <a:t>otettavan</a:t>
            </a:r>
            <a:r>
              <a:rPr lang="en-US" sz="1400" b="1">
                <a:effectLst/>
              </a:rPr>
              <a:t> </a:t>
            </a:r>
            <a:r>
              <a:rPr lang="en-US" sz="1400" b="1" err="1">
                <a:effectLst/>
              </a:rPr>
              <a:t>huomioon</a:t>
            </a:r>
            <a:r>
              <a:rPr lang="en-US" sz="1400" b="1">
                <a:effectLst/>
              </a:rPr>
              <a:t>/</a:t>
            </a:r>
            <a:r>
              <a:rPr lang="en-US" sz="1400" b="1" err="1">
                <a:effectLst/>
              </a:rPr>
              <a:t>mitä</a:t>
            </a:r>
            <a:r>
              <a:rPr lang="en-US" sz="1400" b="1">
                <a:effectLst/>
              </a:rPr>
              <a:t> </a:t>
            </a:r>
            <a:r>
              <a:rPr lang="en-US" sz="1400" b="1" err="1">
                <a:effectLst/>
              </a:rPr>
              <a:t>muuta</a:t>
            </a:r>
            <a:r>
              <a:rPr lang="en-US" sz="1400" b="1">
                <a:effectLst/>
              </a:rPr>
              <a:t>?</a:t>
            </a:r>
          </a:p>
          <a:p>
            <a:pPr>
              <a:lnSpc>
                <a:spcPct val="90000"/>
              </a:lnSpc>
              <a:spcAft>
                <a:spcPts val="600"/>
              </a:spcAft>
            </a:pPr>
            <a:r>
              <a:rPr lang="en-US" sz="1400"/>
              <a:t> </a:t>
            </a:r>
            <a:r>
              <a:rPr lang="en-US" sz="1400">
                <a:effectLst/>
              </a:rPr>
              <a:t>• </a:t>
            </a:r>
            <a:r>
              <a:rPr lang="en-US" sz="1400" err="1">
                <a:effectLst/>
              </a:rPr>
              <a:t>Minkä</a:t>
            </a:r>
            <a:r>
              <a:rPr lang="en-US" sz="1400">
                <a:effectLst/>
              </a:rPr>
              <a:t> </a:t>
            </a:r>
            <a:r>
              <a:rPr lang="en-US" sz="1400" err="1">
                <a:effectLst/>
              </a:rPr>
              <a:t>asian</a:t>
            </a:r>
            <a:r>
              <a:rPr lang="en-US" sz="1400">
                <a:effectLst/>
              </a:rPr>
              <a:t> </a:t>
            </a:r>
            <a:r>
              <a:rPr lang="en-US" sz="1400" err="1">
                <a:effectLst/>
              </a:rPr>
              <a:t>toivoisit</a:t>
            </a:r>
            <a:r>
              <a:rPr lang="en-US" sz="1400">
                <a:effectLst/>
              </a:rPr>
              <a:t> </a:t>
            </a:r>
            <a:r>
              <a:rPr lang="en-US" sz="1400" err="1">
                <a:effectLst/>
              </a:rPr>
              <a:t>muuttuvan</a:t>
            </a:r>
            <a:r>
              <a:rPr lang="en-US" sz="1400">
                <a:effectLst/>
              </a:rPr>
              <a:t>, </a:t>
            </a:r>
            <a:r>
              <a:rPr lang="en-US" sz="1400" err="1">
                <a:effectLst/>
              </a:rPr>
              <a:t>että</a:t>
            </a:r>
            <a:r>
              <a:rPr lang="en-US" sz="1400">
                <a:effectLst/>
              </a:rPr>
              <a:t> </a:t>
            </a:r>
            <a:r>
              <a:rPr lang="en-US" sz="1400" err="1">
                <a:effectLst/>
              </a:rPr>
              <a:t>opiskelusi</a:t>
            </a:r>
            <a:r>
              <a:rPr lang="en-US" sz="1400">
                <a:effectLst/>
              </a:rPr>
              <a:t> </a:t>
            </a:r>
            <a:r>
              <a:rPr lang="en-US" sz="1400" err="1">
                <a:effectLst/>
              </a:rPr>
              <a:t>onnistuisivat</a:t>
            </a:r>
            <a:r>
              <a:rPr lang="en-US" sz="1400">
                <a:effectLst/>
              </a:rPr>
              <a:t>?</a:t>
            </a:r>
            <a:r>
              <a:rPr lang="en-US" sz="1400"/>
              <a:t> </a:t>
            </a:r>
            <a:endParaRPr lang="en-US" sz="1400">
              <a:effectLst/>
            </a:endParaRPr>
          </a:p>
          <a:p>
            <a:pPr>
              <a:lnSpc>
                <a:spcPct val="90000"/>
              </a:lnSpc>
              <a:spcAft>
                <a:spcPts val="600"/>
              </a:spcAft>
            </a:pPr>
            <a:r>
              <a:rPr lang="en-US" sz="1400">
                <a:effectLst/>
              </a:rPr>
              <a:t>• </a:t>
            </a:r>
            <a:r>
              <a:rPr lang="en-US" sz="1400" err="1">
                <a:effectLst/>
              </a:rPr>
              <a:t>Mitä</a:t>
            </a:r>
            <a:r>
              <a:rPr lang="en-US" sz="1400">
                <a:effectLst/>
              </a:rPr>
              <a:t> </a:t>
            </a:r>
            <a:r>
              <a:rPr lang="en-US" sz="1400" err="1">
                <a:effectLst/>
              </a:rPr>
              <a:t>sinä</a:t>
            </a:r>
            <a:r>
              <a:rPr lang="en-US" sz="1400">
                <a:effectLst/>
              </a:rPr>
              <a:t> </a:t>
            </a:r>
            <a:r>
              <a:rPr lang="en-US" sz="1400" err="1">
                <a:effectLst/>
              </a:rPr>
              <a:t>itse</a:t>
            </a:r>
            <a:r>
              <a:rPr lang="en-US" sz="1400">
                <a:effectLst/>
              </a:rPr>
              <a:t> </a:t>
            </a:r>
            <a:r>
              <a:rPr lang="en-US" sz="1400" err="1">
                <a:effectLst/>
              </a:rPr>
              <a:t>voisit</a:t>
            </a:r>
            <a:r>
              <a:rPr lang="en-US" sz="1400">
                <a:effectLst/>
              </a:rPr>
              <a:t> </a:t>
            </a:r>
            <a:r>
              <a:rPr lang="en-US" sz="1400" err="1">
                <a:effectLst/>
              </a:rPr>
              <a:t>tehdä</a:t>
            </a:r>
            <a:r>
              <a:rPr lang="en-US" sz="1400">
                <a:effectLst/>
              </a:rPr>
              <a:t>, </a:t>
            </a:r>
            <a:r>
              <a:rPr lang="en-US" sz="1400" err="1">
                <a:effectLst/>
              </a:rPr>
              <a:t>että</a:t>
            </a:r>
            <a:r>
              <a:rPr lang="en-US" sz="1400">
                <a:effectLst/>
              </a:rPr>
              <a:t> </a:t>
            </a:r>
            <a:r>
              <a:rPr lang="en-US" sz="1400" err="1">
                <a:effectLst/>
              </a:rPr>
              <a:t>asiat</a:t>
            </a:r>
            <a:r>
              <a:rPr lang="en-US" sz="1400">
                <a:effectLst/>
              </a:rPr>
              <a:t> </a:t>
            </a:r>
            <a:r>
              <a:rPr lang="en-US" sz="1400" err="1">
                <a:effectLst/>
              </a:rPr>
              <a:t>muuttuisivat</a:t>
            </a:r>
            <a:r>
              <a:rPr lang="en-US" sz="1400">
                <a:effectLst/>
              </a:rPr>
              <a:t> </a:t>
            </a:r>
            <a:r>
              <a:rPr lang="en-US" sz="1400" err="1">
                <a:effectLst/>
              </a:rPr>
              <a:t>parempaan</a:t>
            </a:r>
            <a:r>
              <a:rPr lang="en-US" sz="1400">
                <a:effectLst/>
              </a:rPr>
              <a:t> </a:t>
            </a:r>
            <a:r>
              <a:rPr lang="en-US" sz="1400" err="1">
                <a:effectLst/>
              </a:rPr>
              <a:t>suuntaan</a:t>
            </a:r>
            <a:r>
              <a:rPr lang="en-US" sz="1400">
                <a:effectLst/>
              </a:rPr>
              <a:t>?</a:t>
            </a:r>
          </a:p>
          <a:p>
            <a:pPr>
              <a:lnSpc>
                <a:spcPct val="90000"/>
              </a:lnSpc>
              <a:spcAft>
                <a:spcPts val="600"/>
              </a:spcAft>
            </a:pPr>
            <a:r>
              <a:rPr lang="en-US" sz="1400"/>
              <a:t> </a:t>
            </a:r>
            <a:r>
              <a:rPr lang="en-US" sz="1400">
                <a:effectLst/>
              </a:rPr>
              <a:t>• </a:t>
            </a:r>
            <a:r>
              <a:rPr lang="en-US" sz="1400" err="1">
                <a:effectLst/>
              </a:rPr>
              <a:t>Mikäli</a:t>
            </a:r>
            <a:r>
              <a:rPr lang="en-US" sz="1400">
                <a:effectLst/>
              </a:rPr>
              <a:t> </a:t>
            </a:r>
            <a:r>
              <a:rPr lang="en-US" sz="1400" err="1">
                <a:effectLst/>
              </a:rPr>
              <a:t>opiskelija</a:t>
            </a:r>
            <a:r>
              <a:rPr lang="en-US" sz="1400">
                <a:effectLst/>
              </a:rPr>
              <a:t> </a:t>
            </a:r>
            <a:r>
              <a:rPr lang="en-US" sz="1400" err="1">
                <a:effectLst/>
              </a:rPr>
              <a:t>kokee</a:t>
            </a:r>
            <a:r>
              <a:rPr lang="en-US" sz="1400">
                <a:effectLst/>
              </a:rPr>
              <a:t> </a:t>
            </a:r>
            <a:r>
              <a:rPr lang="en-US" sz="1400" err="1">
                <a:effectLst/>
              </a:rPr>
              <a:t>tarvitsevansa</a:t>
            </a:r>
            <a:r>
              <a:rPr lang="en-US" sz="1400">
                <a:effectLst/>
              </a:rPr>
              <a:t> </a:t>
            </a:r>
            <a:r>
              <a:rPr lang="en-US" sz="1400" err="1">
                <a:effectLst/>
              </a:rPr>
              <a:t>lisää</a:t>
            </a:r>
            <a:r>
              <a:rPr lang="en-US" sz="1400">
                <a:effectLst/>
              </a:rPr>
              <a:t> </a:t>
            </a:r>
            <a:r>
              <a:rPr lang="en-US" sz="1400" err="1">
                <a:effectLst/>
              </a:rPr>
              <a:t>tukea</a:t>
            </a:r>
            <a:r>
              <a:rPr lang="en-US" sz="1400">
                <a:effectLst/>
              </a:rPr>
              <a:t>, </a:t>
            </a:r>
            <a:r>
              <a:rPr lang="en-US" sz="1400" err="1">
                <a:effectLst/>
              </a:rPr>
              <a:t>pyydä</a:t>
            </a:r>
            <a:r>
              <a:rPr lang="en-US" sz="1400">
                <a:effectLst/>
              </a:rPr>
              <a:t> </a:t>
            </a:r>
            <a:r>
              <a:rPr lang="en-US" sz="1400" err="1">
                <a:effectLst/>
              </a:rPr>
              <a:t>lupa</a:t>
            </a:r>
            <a:r>
              <a:rPr lang="en-US" sz="1400">
                <a:effectLst/>
              </a:rPr>
              <a:t> </a:t>
            </a:r>
            <a:r>
              <a:rPr lang="en-US" sz="1400" err="1">
                <a:effectLst/>
              </a:rPr>
              <a:t>ottaa</a:t>
            </a:r>
            <a:r>
              <a:rPr lang="en-US" sz="1400">
                <a:effectLst/>
              </a:rPr>
              <a:t> </a:t>
            </a:r>
            <a:r>
              <a:rPr lang="en-US" sz="1400" err="1">
                <a:effectLst/>
              </a:rPr>
              <a:t>yhteyttä</a:t>
            </a:r>
            <a:r>
              <a:rPr lang="en-US" sz="1400">
                <a:effectLst/>
              </a:rPr>
              <a:t> </a:t>
            </a:r>
            <a:r>
              <a:rPr lang="en-US" sz="1400" err="1">
                <a:effectLst/>
              </a:rPr>
              <a:t>opiskeluhuollon</a:t>
            </a:r>
            <a:r>
              <a:rPr lang="en-US" sz="1400">
                <a:effectLst/>
              </a:rPr>
              <a:t> </a:t>
            </a:r>
            <a:r>
              <a:rPr lang="en-US" sz="1400" err="1">
                <a:effectLst/>
              </a:rPr>
              <a:t>toimijoihin</a:t>
            </a:r>
            <a:endParaRPr lang="en-US" sz="1400">
              <a:effectLst/>
            </a:endParaRPr>
          </a:p>
        </p:txBody>
      </p:sp>
      <p:pic>
        <p:nvPicPr>
          <p:cNvPr id="4" name="Kuva 3" descr="Mies päällä takki">
            <a:extLst>
              <a:ext uri="{FF2B5EF4-FFF2-40B4-BE49-F238E27FC236}">
                <a16:creationId xmlns:a16="http://schemas.microsoft.com/office/drawing/2014/main" id="{4FEA320B-42B5-3E5A-FEE8-54FDE7C35B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0308" y="4510100"/>
            <a:ext cx="1644090" cy="2364129"/>
          </a:xfrm>
          <a:prstGeom prst="rect">
            <a:avLst/>
          </a:prstGeom>
        </p:spPr>
      </p:pic>
      <p:pic>
        <p:nvPicPr>
          <p:cNvPr id="5" name="Kuva 4" descr="Kuva, joka sisältää kohteen teksti, Fontti, logo, Grafiikka&#10;&#10;Kuvaus luotu automaattisesti">
            <a:extLst>
              <a:ext uri="{FF2B5EF4-FFF2-40B4-BE49-F238E27FC236}">
                <a16:creationId xmlns:a16="http://schemas.microsoft.com/office/drawing/2014/main" id="{19E377AE-CB51-204E-5D00-02E5459259A7}"/>
              </a:ext>
            </a:extLst>
          </p:cNvPr>
          <p:cNvPicPr>
            <a:picLocks noChangeAspect="1"/>
          </p:cNvPicPr>
          <p:nvPr/>
        </p:nvPicPr>
        <p:blipFill>
          <a:blip r:embed="rId4"/>
          <a:stretch>
            <a:fillRect/>
          </a:stretch>
        </p:blipFill>
        <p:spPr>
          <a:xfrm>
            <a:off x="10175860" y="-1"/>
            <a:ext cx="1895370" cy="1026827"/>
          </a:xfrm>
          <a:prstGeom prst="rect">
            <a:avLst/>
          </a:prstGeom>
        </p:spPr>
      </p:pic>
    </p:spTree>
    <p:extLst>
      <p:ext uri="{BB962C8B-B14F-4D97-AF65-F5344CB8AC3E}">
        <p14:creationId xmlns:p14="http://schemas.microsoft.com/office/powerpoint/2010/main" val="201885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8F55D0-096C-EBB5-E4FE-FDD51E2F9A56}"/>
              </a:ext>
            </a:extLst>
          </p:cNvPr>
          <p:cNvSpPr>
            <a:spLocks noGrp="1"/>
          </p:cNvSpPr>
          <p:nvPr>
            <p:ph type="title"/>
          </p:nvPr>
        </p:nvSpPr>
        <p:spPr>
          <a:xfrm>
            <a:off x="838200" y="179056"/>
            <a:ext cx="10515600" cy="680196"/>
          </a:xfrm>
        </p:spPr>
        <p:txBody>
          <a:bodyPr>
            <a:normAutofit fontScale="90000"/>
          </a:bodyPr>
          <a:lstStyle/>
          <a:p>
            <a:r>
              <a:rPr lang="fi-FI" sz="2700" b="1">
                <a:effectLst/>
                <a:latin typeface="Calibri" panose="020F0502020204030204" pitchFamily="34" charset="0"/>
                <a:ea typeface="Calibri" panose="020F0502020204030204" pitchFamily="34" charset="0"/>
                <a:cs typeface="Calibri" panose="020F0502020204030204" pitchFamily="34" charset="0"/>
              </a:rPr>
              <a:t>Oletko miettinyt opintojen keskeyttämistä tai alan vaihtoa? </a:t>
            </a:r>
            <a:br>
              <a:rPr lang="fi-FI" sz="1800">
                <a:effectLst/>
                <a:latin typeface="Aptos" panose="020B0004020202020204" pitchFamily="34" charset="0"/>
                <a:ea typeface="Aptos" panose="020B0004020202020204" pitchFamily="34" charset="0"/>
                <a:cs typeface="Times New Roman" panose="02020603050405020304" pitchFamily="18" charset="0"/>
              </a:rPr>
            </a:br>
            <a:endParaRPr lang="fi-FI"/>
          </a:p>
        </p:txBody>
      </p:sp>
      <p:sp>
        <p:nvSpPr>
          <p:cNvPr id="3" name="Sisällön paikkamerkki 2">
            <a:extLst>
              <a:ext uri="{FF2B5EF4-FFF2-40B4-BE49-F238E27FC236}">
                <a16:creationId xmlns:a16="http://schemas.microsoft.com/office/drawing/2014/main" id="{E5901C05-2025-1196-FFDB-2C3921A65C62}"/>
              </a:ext>
            </a:extLst>
          </p:cNvPr>
          <p:cNvSpPr>
            <a:spLocks noGrp="1"/>
          </p:cNvSpPr>
          <p:nvPr>
            <p:ph sz="half" idx="1"/>
          </p:nvPr>
        </p:nvSpPr>
        <p:spPr>
          <a:xfrm>
            <a:off x="128017" y="566928"/>
            <a:ext cx="5891784" cy="5610035"/>
          </a:xfrm>
        </p:spPr>
        <p:txBody>
          <a:bodyPr>
            <a:normAutofit fontScale="25000" lnSpcReduction="20000"/>
          </a:bodyPr>
          <a:lstStyle/>
          <a:p>
            <a:pPr marL="0" indent="0">
              <a:buNone/>
            </a:pPr>
            <a:r>
              <a:rPr lang="fi-FI" sz="4400">
                <a:effectLst/>
                <a:ea typeface="Aptos" panose="020B0004020202020204" pitchFamily="34" charset="0"/>
              </a:rPr>
              <a:t>Ei hätää, voimme yhdessä pohtia ratkaisuja ja löytää sinulle parhaan tavan edetä! </a:t>
            </a:r>
          </a:p>
          <a:p>
            <a:pPr marL="0" indent="0">
              <a:buNone/>
            </a:pPr>
            <a:r>
              <a:rPr lang="fi-FI" sz="4400">
                <a:effectLst/>
                <a:ea typeface="Aptos" panose="020B0004020202020204" pitchFamily="34" charset="0"/>
              </a:rPr>
              <a:t>Alla muutamia kysymyksiä ja vaihtoehtoja, jotka voivat auttaa sinua selvittämään ajatuksiasi ja löytämään uusia mahdollisuuksia.</a:t>
            </a:r>
          </a:p>
          <a:p>
            <a:pPr marL="0" indent="0">
              <a:buNone/>
            </a:pPr>
            <a:r>
              <a:rPr lang="fi-FI" sz="4400">
                <a:effectLst/>
                <a:ea typeface="Aptos" panose="020B0004020202020204" pitchFamily="34" charset="0"/>
              </a:rPr>
              <a:t> </a:t>
            </a:r>
          </a:p>
          <a:p>
            <a:pPr marL="0" indent="0">
              <a:buNone/>
            </a:pPr>
            <a:r>
              <a:rPr lang="fi-FI" sz="4400" b="1">
                <a:effectLst/>
                <a:ea typeface="Aptos" panose="020B0004020202020204" pitchFamily="34" charset="0"/>
              </a:rPr>
              <a:t>1. Onko ala oikea valinta sinulle?</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Tuntuuko, että ala ei ole oikea? Ei hätää, mitä muita aloja mietit? Voisiko joku muu kiinnostaa enemmän? </a:t>
            </a:r>
            <a:r>
              <a:rPr lang="fi-FI" sz="4400" u="sng">
                <a:solidFill>
                  <a:srgbClr val="0563C1"/>
                </a:solidFill>
                <a:effectLst/>
                <a:ea typeface="Times New Roman" panose="02020603050405020304" pitchFamily="18" charset="0"/>
                <a:hlinkClick r:id="rId2"/>
              </a:rPr>
              <a:t>Tutustu KPEDU alatarjontaan tästä.</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Jos joku muu ala kiinnostaa, voisitko opiskella siltä tutkinnon osan?</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Voisitko tehdä yhteisiä tutkinnon osia esimerkiksi </a:t>
            </a:r>
            <a:r>
              <a:rPr lang="fi-FI" sz="4400" b="1">
                <a:effectLst/>
                <a:ea typeface="Times New Roman" panose="02020603050405020304" pitchFamily="18" charset="0"/>
              </a:rPr>
              <a:t>Hope-pajassa</a:t>
            </a:r>
            <a:r>
              <a:rPr lang="fi-FI" sz="4400">
                <a:effectLst/>
                <a:ea typeface="Times New Roman" panose="02020603050405020304" pitchFamily="18" charset="0"/>
              </a:rPr>
              <a:t>?</a:t>
            </a:r>
            <a:endParaRPr lang="fi-FI" sz="4400">
              <a:effectLst/>
              <a:ea typeface="Aptos" panose="020B0004020202020204" pitchFamily="34" charset="0"/>
            </a:endParaRPr>
          </a:p>
          <a:p>
            <a:pPr marL="0" indent="0">
              <a:buNone/>
            </a:pPr>
            <a:r>
              <a:rPr lang="fi-FI" sz="4400" b="1">
                <a:effectLst/>
                <a:ea typeface="Aptos" panose="020B0004020202020204" pitchFamily="34" charset="0"/>
              </a:rPr>
              <a:t>2. Jos ala tuntuu oikealta, mutta jokin tökkii:</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Mitä voisimme tehdä toisin, jotta opiskelu sujuisi paremmin?</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Voisitko oppia lisää käytännössä menemällä työelämään?</a:t>
            </a:r>
          </a:p>
          <a:p>
            <a:pPr marL="0" lvl="0" indent="0">
              <a:buSzPts val="1000"/>
              <a:buNone/>
              <a:tabLst>
                <a:tab pos="457200" algn="l"/>
              </a:tabLst>
            </a:pPr>
            <a:r>
              <a:rPr lang="fi-FI" sz="4400">
                <a:effectLst/>
                <a:ea typeface="Aptos" panose="020B0004020202020204" pitchFamily="34" charset="0"/>
                <a:hlinkClick r:id="rId3"/>
              </a:rPr>
              <a:t>https://www.jotpa.fi/fi/tietoa-meista/hankkeet-ja-projektit/tyossa-oppiminen-sujuvaksi-materiaalipankki</a:t>
            </a:r>
            <a:endParaRPr lang="fi-FI" sz="4400">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Voisitko suorittaa osan opinnoista verkko-opintoina esimerkiksi </a:t>
            </a:r>
            <a:r>
              <a:rPr lang="fi-FI" sz="4400" b="1">
                <a:effectLst/>
                <a:ea typeface="Times New Roman" panose="02020603050405020304" pitchFamily="18" charset="0"/>
              </a:rPr>
              <a:t>Hope-pajassa</a:t>
            </a:r>
            <a:r>
              <a:rPr lang="fi-FI" sz="4400">
                <a:effectLst/>
                <a:ea typeface="Times New Roman" panose="02020603050405020304" pitchFamily="18" charset="0"/>
              </a:rPr>
              <a:t>?</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Tarvitsetko lisää opiskeluvalmiuksia? </a:t>
            </a:r>
            <a:r>
              <a:rPr lang="fi-FI" sz="4400" u="sng">
                <a:solidFill>
                  <a:srgbClr val="0563C1"/>
                </a:solidFill>
                <a:effectLst/>
                <a:ea typeface="Times New Roman" panose="02020603050405020304" pitchFamily="18" charset="0"/>
                <a:hlinkClick r:id="rId4"/>
              </a:rPr>
              <a:t>Lue lisää </a:t>
            </a:r>
            <a:r>
              <a:rPr lang="fi-FI" sz="4400" u="sng" err="1">
                <a:solidFill>
                  <a:srgbClr val="0563C1"/>
                </a:solidFill>
                <a:effectLst/>
                <a:ea typeface="Times New Roman" panose="02020603050405020304" pitchFamily="18" charset="0"/>
                <a:hlinkClick r:id="rId4"/>
              </a:rPr>
              <a:t>Opva</a:t>
            </a:r>
            <a:r>
              <a:rPr lang="fi-FI" sz="4400" u="sng">
                <a:solidFill>
                  <a:srgbClr val="0563C1"/>
                </a:solidFill>
                <a:effectLst/>
                <a:ea typeface="Times New Roman" panose="02020603050405020304" pitchFamily="18" charset="0"/>
                <a:hlinkClick r:id="rId4"/>
              </a:rPr>
              <a:t>-opinnoista.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Voisitko valita jonkun toisen tutkinnon osan? Katso lisää mahdollisuuksista </a:t>
            </a:r>
            <a:r>
              <a:rPr lang="fi-FI" sz="4400" u="sng" err="1">
                <a:solidFill>
                  <a:srgbClr val="0563C1"/>
                </a:solidFill>
                <a:effectLst/>
                <a:ea typeface="Times New Roman" panose="02020603050405020304" pitchFamily="18" charset="0"/>
                <a:hlinkClick r:id="rId5"/>
              </a:rPr>
              <a:t>ePerusteista</a:t>
            </a:r>
            <a:r>
              <a:rPr lang="fi-FI" sz="4400" u="sng">
                <a:solidFill>
                  <a:srgbClr val="0563C1"/>
                </a:solidFill>
                <a:effectLst/>
                <a:ea typeface="Times New Roman" panose="02020603050405020304" pitchFamily="18" charset="0"/>
                <a:hlinkClick r:id="rId5"/>
              </a:rPr>
              <a:t>.</a:t>
            </a:r>
            <a:endParaRPr lang="fi-FI" sz="4400">
              <a:effectLst/>
              <a:ea typeface="Aptos" panose="020B0004020202020204" pitchFamily="34" charset="0"/>
            </a:endParaRPr>
          </a:p>
          <a:p>
            <a:pPr marL="0" indent="0">
              <a:buNone/>
            </a:pPr>
            <a:r>
              <a:rPr lang="fi-FI" sz="4400" b="1">
                <a:effectLst/>
                <a:ea typeface="Aptos" panose="020B0004020202020204" pitchFamily="34" charset="0"/>
              </a:rPr>
              <a:t>3. Tarvitsetko tukea opinnoissa?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Tuntuuko joku oppiaine vaikealta? Voisiko erityisopettaja auttaa sinua?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Katso ohjeita ja tukea </a:t>
            </a:r>
            <a:r>
              <a:rPr lang="fi-FI" sz="4400" u="sng">
                <a:solidFill>
                  <a:srgbClr val="0563C1"/>
                </a:solidFill>
                <a:effectLst/>
                <a:ea typeface="Times New Roman" panose="02020603050405020304" pitchFamily="18" charset="0"/>
                <a:hlinkClick r:id="rId6"/>
              </a:rPr>
              <a:t>Vetovoimala-sivustolta.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Voisitko hyödyntää opiskeluhuollon palveluita? </a:t>
            </a:r>
            <a:r>
              <a:rPr lang="fi-FI" sz="4400" u="sng">
                <a:solidFill>
                  <a:srgbClr val="0563C1"/>
                </a:solidFill>
                <a:effectLst/>
                <a:ea typeface="Times New Roman" panose="02020603050405020304" pitchFamily="18" charset="0"/>
                <a:hlinkClick r:id="rId7"/>
              </a:rPr>
              <a:t>Katso lisätietoja.</a:t>
            </a:r>
            <a:endParaRPr lang="fi-FI" sz="4400">
              <a:effectLst/>
              <a:ea typeface="Aptos" panose="020B0004020202020204" pitchFamily="34" charset="0"/>
            </a:endParaRPr>
          </a:p>
          <a:p>
            <a:pPr marL="0" indent="0">
              <a:buNone/>
            </a:pPr>
            <a:r>
              <a:rPr lang="fi-FI" sz="4400" b="1">
                <a:effectLst/>
                <a:ea typeface="Aptos" panose="020B0004020202020204" pitchFamily="34" charset="0"/>
              </a:rPr>
              <a:t>4. Arjen haasteet:</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Nukutko riittävästi? Onko herääminen aamuisin vaikeaa?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Syötkö tarpeeksi ja säännöllisesti?</a:t>
            </a:r>
            <a:endParaRPr lang="fi-FI" sz="4400">
              <a:effectLst/>
              <a:ea typeface="Aptos" panose="020B0004020202020204" pitchFamily="34" charset="0"/>
            </a:endParaRPr>
          </a:p>
          <a:p>
            <a:pPr marL="0" indent="0">
              <a:buSzPts val="1000"/>
              <a:buNone/>
              <a:tabLst>
                <a:tab pos="457200" algn="l"/>
              </a:tabLst>
            </a:pPr>
            <a:r>
              <a:rPr lang="fi-FI" sz="4400">
                <a:effectLst/>
                <a:ea typeface="Times New Roman" panose="02020603050405020304" pitchFamily="18" charset="0"/>
              </a:rPr>
              <a:t>Onko sinulla asumiseen liittyviä pulmia tai vaikeuksia koulumatkojen kanssa? Näistä voi keskustella terveydenhoitajan tai kuraattorin kanssa. </a:t>
            </a:r>
            <a:r>
              <a:rPr lang="fi-FI" sz="4400" u="sng">
                <a:solidFill>
                  <a:srgbClr val="0563C1"/>
                </a:solidFill>
                <a:effectLst/>
                <a:ea typeface="Times New Roman" panose="02020603050405020304" pitchFamily="18" charset="0"/>
                <a:hlinkClick r:id="rId7"/>
              </a:rPr>
              <a:t>Katso lisätietoja.</a:t>
            </a:r>
            <a:endParaRPr lang="fi-FI" sz="4400">
              <a:effectLst/>
              <a:ea typeface="Aptos" panose="020B0004020202020204" pitchFamily="34" charset="0"/>
            </a:endParaRPr>
          </a:p>
          <a:p>
            <a:pPr marL="0" lvl="0" indent="0">
              <a:buSzPts val="1000"/>
              <a:buNone/>
              <a:tabLst>
                <a:tab pos="457200" algn="l"/>
              </a:tabLst>
            </a:pPr>
            <a:endParaRPr lang="fi-FI" sz="4400">
              <a:effectLst/>
              <a:ea typeface="Aptos" panose="020B0004020202020204" pitchFamily="34" charset="0"/>
            </a:endParaRPr>
          </a:p>
          <a:p>
            <a:endParaRPr lang="fi-FI"/>
          </a:p>
        </p:txBody>
      </p:sp>
      <p:sp>
        <p:nvSpPr>
          <p:cNvPr id="4" name="Sisällön paikkamerkki 3">
            <a:extLst>
              <a:ext uri="{FF2B5EF4-FFF2-40B4-BE49-F238E27FC236}">
                <a16:creationId xmlns:a16="http://schemas.microsoft.com/office/drawing/2014/main" id="{67280301-C90A-BEB3-5A51-DFFC8FF0DB6C}"/>
              </a:ext>
            </a:extLst>
          </p:cNvPr>
          <p:cNvSpPr>
            <a:spLocks noGrp="1"/>
          </p:cNvSpPr>
          <p:nvPr>
            <p:ph sz="half" idx="2"/>
          </p:nvPr>
        </p:nvSpPr>
        <p:spPr>
          <a:xfrm>
            <a:off x="6172200" y="722376"/>
            <a:ext cx="5891784" cy="5454587"/>
          </a:xfrm>
        </p:spPr>
        <p:txBody>
          <a:bodyPr>
            <a:normAutofit fontScale="25000" lnSpcReduction="20000"/>
          </a:bodyPr>
          <a:lstStyle/>
          <a:p>
            <a:pPr marL="0" indent="0">
              <a:buNone/>
            </a:pPr>
            <a:r>
              <a:rPr lang="fi-FI" sz="4400" b="1">
                <a:effectLst/>
                <a:ea typeface="Aptos" panose="020B0004020202020204" pitchFamily="34" charset="0"/>
              </a:rPr>
              <a:t>5. Toimeentulo ja sosiaaliset etuudet:</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Onko opintososiaaliset etuudet kunnossa? Katso lisätietoja: </a:t>
            </a:r>
            <a:r>
              <a:rPr lang="fi-FI" sz="4400" u="sng">
                <a:solidFill>
                  <a:srgbClr val="0563C1"/>
                </a:solidFill>
                <a:effectLst/>
                <a:ea typeface="Times New Roman" panose="02020603050405020304" pitchFamily="18" charset="0"/>
                <a:hlinkClick r:id="rId8"/>
              </a:rPr>
              <a:t>Kela – Opiskelijat.</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Tarvitsetko apua TE-toimistosta? </a:t>
            </a:r>
            <a:r>
              <a:rPr lang="fi-FI" sz="4400" u="sng">
                <a:solidFill>
                  <a:srgbClr val="0563C1"/>
                </a:solidFill>
                <a:effectLst/>
                <a:ea typeface="Times New Roman" panose="02020603050405020304" pitchFamily="18" charset="0"/>
                <a:hlinkClick r:id="rId9"/>
              </a:rPr>
              <a:t>Tutustu palveluihin.</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Näistä voi keskustella kuraattorin kanssa.</a:t>
            </a:r>
            <a:endParaRPr lang="fi-FI" sz="4400">
              <a:effectLst/>
              <a:ea typeface="Aptos" panose="020B0004020202020204" pitchFamily="34" charset="0"/>
            </a:endParaRPr>
          </a:p>
          <a:p>
            <a:pPr marL="0" indent="0">
              <a:buNone/>
            </a:pPr>
            <a:r>
              <a:rPr lang="fi-FI" sz="4400" b="1">
                <a:effectLst/>
                <a:ea typeface="Aptos" panose="020B0004020202020204" pitchFamily="34" charset="0"/>
              </a:rPr>
              <a:t>6. Terveyteen liittyvät asiat:</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Onko mielialaan tai terveyteen liittyviä haasteita, kuten ahdistusta tai jännitystä? </a:t>
            </a:r>
            <a:r>
              <a:rPr lang="fi-FI" sz="4400">
                <a:effectLst/>
                <a:ea typeface="Times New Roman" panose="02020603050405020304" pitchFamily="18" charset="0"/>
                <a:hlinkClick r:id="rId10"/>
              </a:rPr>
              <a:t>https://omahelpperi.fi/</a:t>
            </a:r>
            <a:endParaRPr lang="fi-FI" sz="4400">
              <a:effectLst/>
              <a:ea typeface="Times New Roman" panose="02020603050405020304" pitchFamily="18" charset="0"/>
            </a:endParaRPr>
          </a:p>
          <a:p>
            <a:pPr marL="0" lvl="0" indent="0">
              <a:buSzPts val="1000"/>
              <a:buNone/>
              <a:tabLst>
                <a:tab pos="457200" algn="l"/>
              </a:tabLst>
            </a:pPr>
            <a:r>
              <a:rPr lang="fi-FI" sz="4400">
                <a:effectLst/>
                <a:ea typeface="Times New Roman" panose="02020603050405020304" pitchFamily="18" charset="0"/>
                <a:hlinkClick r:id="rId11"/>
              </a:rPr>
              <a:t>Käytätkö päihteitä tai tarvitsetko niihin liittyvää tukea</a:t>
            </a:r>
            <a:endParaRPr lang="fi-FI" sz="4400">
              <a:effectLst/>
              <a:ea typeface="Times New Roman" panose="02020603050405020304" pitchFamily="18" charset="0"/>
            </a:endParaRPr>
          </a:p>
          <a:p>
            <a:pPr marL="0" lvl="0" indent="0">
              <a:buSzPts val="1000"/>
              <a:buNone/>
              <a:tabLst>
                <a:tab pos="457200" algn="l"/>
              </a:tabLst>
            </a:pPr>
            <a:r>
              <a:rPr lang="fi-FI" sz="4400">
                <a:effectLst/>
                <a:ea typeface="Times New Roman" panose="02020603050405020304" pitchFamily="18" charset="0"/>
              </a:rPr>
              <a:t>Oletko saanut tarpeeksi tukea oppilaitoksen ulkopuolisista palveluista?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Voisiko opiskeluhuollon toimijat, kuten erityisopettaja, kuraattori tai terveydenhoitaja, auttaa sinua? Haluatko, että otamme yhdessä yhteyttä? </a:t>
            </a:r>
            <a:r>
              <a:rPr lang="fi-FI" sz="4400" u="sng">
                <a:solidFill>
                  <a:srgbClr val="0563C1"/>
                </a:solidFill>
                <a:effectLst/>
                <a:ea typeface="Times New Roman" panose="02020603050405020304" pitchFamily="18" charset="0"/>
                <a:hlinkClick r:id="rId7"/>
              </a:rPr>
              <a:t>Katso lisätietoja.</a:t>
            </a:r>
            <a:endParaRPr lang="fi-FI" sz="4400">
              <a:effectLst/>
              <a:ea typeface="Aptos" panose="020B0004020202020204" pitchFamily="34" charset="0"/>
            </a:endParaRPr>
          </a:p>
          <a:p>
            <a:pPr marL="0" indent="0">
              <a:buNone/>
            </a:pPr>
            <a:r>
              <a:rPr lang="fi-FI" sz="4400" b="1">
                <a:effectLst/>
                <a:ea typeface="Aptos" panose="020B0004020202020204" pitchFamily="34" charset="0"/>
              </a:rPr>
              <a:t>7. Mikäli päädyt keskeyttämään opinnot:</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Jos päätät erota, ilmoitamme asiasta asuinkunnallesi oppivelvollisuuden osalta. Asuinkunta auttaa sinua löytämään uuden polun tai soveltuvan koulutuksen.</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Voit myös saada apua esimerkiksi </a:t>
            </a:r>
            <a:r>
              <a:rPr lang="fi-FI" sz="4400" b="1">
                <a:effectLst/>
                <a:ea typeface="Times New Roman" panose="02020603050405020304" pitchFamily="18" charset="0"/>
              </a:rPr>
              <a:t>etsivän nuorisotyön kautta</a:t>
            </a:r>
            <a:r>
              <a:rPr lang="fi-FI" sz="4400">
                <a:effectLst/>
                <a:ea typeface="Times New Roman" panose="02020603050405020304" pitchFamily="18" charset="0"/>
              </a:rPr>
              <a:t>. Tämä perustuu aina vapaaehtoisuuteen ja yhteistyöhön, eikä sisällä pakkoa. </a:t>
            </a:r>
            <a:r>
              <a:rPr lang="fi-FI" sz="4400">
                <a:effectLst/>
                <a:ea typeface="Times New Roman" panose="02020603050405020304" pitchFamily="18" charset="0"/>
                <a:hlinkClick r:id="rId12"/>
              </a:rPr>
              <a:t>https://www.kokkola.fi/vapaa-aika/nuoriso/tukea-erilaisissa-elamantilanteissa/etsiva-nuorisotyo/</a:t>
            </a:r>
            <a:endParaRPr lang="fi-FI" sz="4400">
              <a:effectLst/>
              <a:ea typeface="Aptos" panose="020B0004020202020204" pitchFamily="34" charset="0"/>
            </a:endParaRPr>
          </a:p>
          <a:p>
            <a:pPr marL="0" indent="0">
              <a:buNone/>
            </a:pPr>
            <a:r>
              <a:rPr lang="fi-FI" sz="4400" b="1">
                <a:effectLst/>
                <a:ea typeface="Aptos" panose="020B0004020202020204" pitchFamily="34" charset="0"/>
              </a:rPr>
              <a:t>8. Jos olet muu kuin oppivelvollinen opiskelija:</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Koulutuksen järjestäjä voi tarvittaessa ilmoittaa tietosi kotikunnalle etsivää nuorisotyötä varten.</a:t>
            </a:r>
            <a:endParaRPr lang="fi-FI" sz="4400">
              <a:effectLst/>
              <a:ea typeface="Aptos" panose="020B0004020202020204" pitchFamily="34" charset="0"/>
            </a:endParaRPr>
          </a:p>
          <a:p>
            <a:pPr marL="0" indent="0">
              <a:buNone/>
            </a:pPr>
            <a:r>
              <a:rPr lang="fi-FI" sz="4400" b="1">
                <a:effectLst/>
                <a:ea typeface="Aptos" panose="020B0004020202020204" pitchFamily="34" charset="0"/>
              </a:rPr>
              <a:t>9. Saattaminen vaihdossa toiseen oppilaitokseen:</a:t>
            </a:r>
            <a:endParaRPr lang="fi-FI" sz="4400">
              <a:effectLst/>
              <a:ea typeface="Aptos" panose="020B0004020202020204" pitchFamily="34" charset="0"/>
            </a:endParaRPr>
          </a:p>
          <a:p>
            <a:pPr marL="0" lvl="0" indent="0">
              <a:buSzPts val="1000"/>
              <a:buNone/>
              <a:tabLst>
                <a:tab pos="457200" algn="l"/>
              </a:tabLst>
            </a:pPr>
            <a:r>
              <a:rPr lang="fi-FI" sz="4400">
                <a:effectLst/>
                <a:ea typeface="Times New Roman" panose="02020603050405020304" pitchFamily="18" charset="0"/>
              </a:rPr>
              <a:t>Oppilaitoksen velvollisuus on siirtää saattaen vaihtotiedot toiseen oppilaitokseen. Voit keskustella tästä lisää esimerkiksi opinto-ohjaajan kanssa.</a:t>
            </a:r>
            <a:endParaRPr lang="fi-FI" sz="4400">
              <a:effectLst/>
              <a:ea typeface="Aptos" panose="020B0004020202020204" pitchFamily="34" charset="0"/>
            </a:endParaRPr>
          </a:p>
          <a:p>
            <a:pPr marL="0" indent="0">
              <a:buNone/>
            </a:pPr>
            <a:r>
              <a:rPr lang="fi-FI" sz="4400">
                <a:effectLst/>
                <a:ea typeface="Aptos" panose="020B0004020202020204" pitchFamily="34" charset="0"/>
              </a:rPr>
              <a:t> Muista, että et ole yksin näiden pohdintojen kanssa. Me olemme täällä tukemassa sinua koko prosessin ajan. Olipa valintasi mikä tahansa – jatkat sitten nykyisiä opintoja, vaihdat alaa tai pohdit muita mahdollisuuksia – autamme sinua löytämään juuri sinulle sopivan ratkaisun.</a:t>
            </a:r>
          </a:p>
          <a:p>
            <a:pPr marL="0" indent="0">
              <a:buNone/>
            </a:pPr>
            <a:r>
              <a:rPr lang="fi-FI" sz="4400">
                <a:effectLst/>
                <a:ea typeface="Aptos" panose="020B0004020202020204" pitchFamily="34" charset="0"/>
              </a:rPr>
              <a:t>Jos tunnet, että tarvitset lisäapua tai haluat keskustella jonkun kanssa lisää, ota rohkeasti yhteyttä opinto-ohjaajaan, kuraattoriin tai terveydenhoitajaan. Voimme myös yhdessä miettiä, mihin palveluihin olisi hyvä hakeutua seuraavaksi.</a:t>
            </a:r>
          </a:p>
          <a:p>
            <a:pPr marL="0" indent="0">
              <a:buNone/>
            </a:pPr>
            <a:r>
              <a:rPr lang="fi-FI" sz="4400">
                <a:effectLst/>
                <a:ea typeface="Aptos" panose="020B0004020202020204" pitchFamily="34" charset="0"/>
              </a:rPr>
              <a:t>Tärkeintä on, että teemme tämän yhdessä ja varmistamme, että löydät oikean polun eteenpäin. Ota siis askel ja kerro meille, miten voimme auttaa sinua parhaiten.</a:t>
            </a:r>
          </a:p>
          <a:p>
            <a:pPr marL="0" indent="0">
              <a:buNone/>
            </a:pPr>
            <a:r>
              <a:rPr lang="fi-FI" sz="4400" b="1">
                <a:effectLst/>
                <a:ea typeface="Aptos" panose="020B0004020202020204" pitchFamily="34" charset="0"/>
              </a:rPr>
              <a:t> </a:t>
            </a:r>
            <a:endParaRPr lang="fi-FI" sz="4400">
              <a:effectLst/>
              <a:ea typeface="Aptos" panose="020B0004020202020204" pitchFamily="34" charset="0"/>
            </a:endParaRPr>
          </a:p>
          <a:p>
            <a:endParaRPr lang="fi-FI"/>
          </a:p>
        </p:txBody>
      </p:sp>
      <p:pic>
        <p:nvPicPr>
          <p:cNvPr id="5" name="Kuva 4" descr="Luokka huone ja laboratorio laitteet">
            <a:extLst>
              <a:ext uri="{FF2B5EF4-FFF2-40B4-BE49-F238E27FC236}">
                <a16:creationId xmlns:a16="http://schemas.microsoft.com/office/drawing/2014/main" id="{05134691-9C46-296E-B31C-172F8EBC57F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flipV="1">
            <a:off x="9118092" y="-130258"/>
            <a:ext cx="2222202" cy="990765"/>
          </a:xfrm>
          <a:prstGeom prst="rect">
            <a:avLst/>
          </a:prstGeom>
        </p:spPr>
      </p:pic>
    </p:spTree>
    <p:extLst>
      <p:ext uri="{BB962C8B-B14F-4D97-AF65-F5344CB8AC3E}">
        <p14:creationId xmlns:p14="http://schemas.microsoft.com/office/powerpoint/2010/main" val="793685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5A42044-A715-20A3-D1CF-5FF7948B2A89}"/>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3100"/>
              <a:t>YHTEISTYÖMALLI ERITYISAMMATTIOPISTO  LUOVI JA KPEDU</a:t>
            </a:r>
            <a:br>
              <a:rPr lang="en-US" sz="3100"/>
            </a:br>
            <a:endParaRPr lang="en-US" sz="3100"/>
          </a:p>
        </p:txBody>
      </p:sp>
      <p:sp>
        <p:nvSpPr>
          <p:cNvPr id="4" name="Tekstin paikkamerkki 3">
            <a:extLst>
              <a:ext uri="{FF2B5EF4-FFF2-40B4-BE49-F238E27FC236}">
                <a16:creationId xmlns:a16="http://schemas.microsoft.com/office/drawing/2014/main" id="{6914DA82-BED3-48C9-0529-1F8028E18E37}"/>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1900">
                <a:hlinkClick r:id="rId2"/>
              </a:rPr>
              <a:t>https://www.kpedu.fi/docs/default-source/varustamo/telakka-toimintamalli-pdf-2021.pdf?sfvrsn=df5f864d_2</a:t>
            </a:r>
            <a:endParaRPr lang="en-US" sz="1900"/>
          </a:p>
          <a:p>
            <a:pPr indent="-228600">
              <a:buFont typeface="Arial" panose="020B0604020202020204" pitchFamily="34" charset="0"/>
              <a:buChar char="•"/>
            </a:pPr>
            <a:endParaRPr lang="en-US" sz="1900"/>
          </a:p>
          <a:p>
            <a:pPr indent="-228600">
              <a:buFont typeface="Arial" panose="020B0604020202020204" pitchFamily="34" charset="0"/>
              <a:buChar char="•"/>
            </a:pPr>
            <a:r>
              <a:rPr lang="en-US" sz="1900"/>
              <a:t>Malli mahdollistaa tukea tarvitsevan opiskelijan, jonka opinnot eivät etene siirtymisen erityisammattioppilaitokseen. Opiskelu tapahtuu Kpedun oppisympäristöissä.</a:t>
            </a:r>
          </a:p>
          <a:p>
            <a:pPr indent="-228600">
              <a:buFont typeface="Arial" panose="020B0604020202020204" pitchFamily="34" charset="0"/>
              <a:buChar char="•"/>
            </a:pPr>
            <a:endParaRPr lang="en-US" sz="1900"/>
          </a:p>
          <a:p>
            <a:pPr indent="-228600">
              <a:buFont typeface="Arial" panose="020B0604020202020204" pitchFamily="34" charset="0"/>
              <a:buChar char="•"/>
            </a:pPr>
            <a:r>
              <a:rPr lang="en-US" sz="1900">
                <a:hlinkClick r:id="rId3"/>
              </a:rPr>
              <a:t>https://luovi.fi/tutustu-ja-hae-luoviin/paikkakunnat-ja-asuntolat/kokkola/</a:t>
            </a:r>
            <a:endParaRPr lang="en-US" sz="1900"/>
          </a:p>
          <a:p>
            <a:pPr indent="-228600">
              <a:buFont typeface="Arial" panose="020B0604020202020204" pitchFamily="34" charset="0"/>
              <a:buChar char="•"/>
            </a:pPr>
            <a:endParaRPr lang="en-US" sz="1900"/>
          </a:p>
        </p:txBody>
      </p:sp>
      <p:pic>
        <p:nvPicPr>
          <p:cNvPr id="6" name="Sisällön paikkamerkki 5">
            <a:extLst>
              <a:ext uri="{FF2B5EF4-FFF2-40B4-BE49-F238E27FC236}">
                <a16:creationId xmlns:a16="http://schemas.microsoft.com/office/drawing/2014/main" id="{88627A41-E21E-E8F8-A598-85A28D42F124}"/>
              </a:ext>
            </a:extLst>
          </p:cNvPr>
          <p:cNvPicPr>
            <a:picLocks noGrp="1" noChangeAspect="1"/>
          </p:cNvPicPr>
          <p:nvPr>
            <p:ph idx="1"/>
          </p:nvPr>
        </p:nvPicPr>
        <p:blipFill>
          <a:blip r:embed="rId4"/>
          <a:srcRect r="-1" b="2552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02465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B1DB073B-A549-9C2E-8551-030742115C3C}"/>
              </a:ext>
            </a:extLst>
          </p:cNvPr>
          <p:cNvSpPr txBox="1"/>
          <p:nvPr/>
        </p:nvSpPr>
        <p:spPr>
          <a:xfrm>
            <a:off x="438912" y="237744"/>
            <a:ext cx="11521440" cy="4339650"/>
          </a:xfrm>
          <a:prstGeom prst="rect">
            <a:avLst/>
          </a:prstGeom>
          <a:noFill/>
        </p:spPr>
        <p:txBody>
          <a:bodyPr wrap="square" lIns="91440" tIns="45720" rIns="91440" bIns="45720" anchor="t">
            <a:spAutoFit/>
          </a:bodyPr>
          <a:lstStyle/>
          <a:p>
            <a:r>
              <a:rPr lang="fi-FI" sz="2400" b="1"/>
              <a:t>SAIRAALAKOULUN KOMMENTIT JATKO-OPINTOIHIN                                             </a:t>
            </a:r>
            <a:endParaRPr lang="fi-FI" sz="2400" b="1">
              <a:cs typeface="Calibri" panose="020F0502020204030204"/>
            </a:endParaRPr>
          </a:p>
          <a:p>
            <a:pPr marL="457200" indent="-457200">
              <a:buFont typeface="Arial"/>
              <a:buChar char="•"/>
            </a:pPr>
            <a:endParaRPr lang="fi-FI" sz="2400">
              <a:cs typeface="Calibri"/>
            </a:endParaRPr>
          </a:p>
          <a:p>
            <a:pPr marL="457200" indent="-457200">
              <a:buFont typeface="Arial"/>
              <a:buChar char="•"/>
            </a:pPr>
            <a:r>
              <a:rPr lang="fi-FI" sz="2000"/>
              <a:t>Entistä useampi nuori voi huonosti / tehokas oppilashuoltotyö, </a:t>
            </a:r>
            <a:r>
              <a:rPr lang="fi-FI" sz="2000" err="1"/>
              <a:t>psyykkaripalvelut</a:t>
            </a:r>
            <a:endParaRPr lang="fi-FI" sz="2000">
              <a:cs typeface="Calibri" panose="020F0502020204030204"/>
            </a:endParaRPr>
          </a:p>
          <a:p>
            <a:pPr marL="457200" indent="-457200">
              <a:buFont typeface="Arial"/>
              <a:buChar char="•"/>
            </a:pPr>
            <a:endParaRPr lang="fi-FI" sz="2000">
              <a:cs typeface="Calibri" panose="020F0502020204030204"/>
            </a:endParaRPr>
          </a:p>
          <a:p>
            <a:pPr marL="457200" indent="-457200">
              <a:buFont typeface="Arial"/>
              <a:buChar char="•"/>
            </a:pPr>
            <a:r>
              <a:rPr lang="fi-FI" sz="2000"/>
              <a:t>Nuoriso-osasto pääsääntöisesti kriisiosasto ja pääpaino avohoidossa.</a:t>
            </a:r>
            <a:endParaRPr lang="fi-FI" sz="2000">
              <a:cs typeface="Calibri"/>
            </a:endParaRPr>
          </a:p>
          <a:p>
            <a:pPr marL="457200" indent="-457200">
              <a:buFont typeface="Arial"/>
              <a:buChar char="•"/>
            </a:pPr>
            <a:endParaRPr lang="fi-FI" sz="2000">
              <a:cs typeface="Calibri"/>
            </a:endParaRPr>
          </a:p>
          <a:p>
            <a:pPr marL="457200" indent="-457200">
              <a:buFont typeface="Arial"/>
              <a:buChar char="•"/>
            </a:pPr>
            <a:r>
              <a:rPr lang="fi-FI" sz="2000"/>
              <a:t>Osastohoidossa nuoren AKUUTTI tilanne pyritään vakauttamaan ja palautetaan avohoitoon ja omaan arkeen mahdollisimman pian.</a:t>
            </a:r>
            <a:endParaRPr lang="fi-FI" sz="2000">
              <a:cs typeface="Calibri"/>
            </a:endParaRPr>
          </a:p>
          <a:p>
            <a:pPr marL="457200" indent="-457200">
              <a:buFont typeface="Arial"/>
              <a:buChar char="•"/>
            </a:pPr>
            <a:endParaRPr lang="fi-FI" sz="2000">
              <a:cs typeface="Calibri"/>
            </a:endParaRPr>
          </a:p>
          <a:p>
            <a:pPr marL="457200" indent="-457200">
              <a:buFont typeface="Arial"/>
              <a:buChar char="•"/>
            </a:pPr>
            <a:r>
              <a:rPr lang="fi-FI" sz="2000"/>
              <a:t>Keskimääräinen hoitoaika Kokkolan nuoriso-osastolla on 19,5 vuorokautta. Muualla Suomessa hoitoajat lyhyempiä. </a:t>
            </a:r>
            <a:endParaRPr lang="fi-FI" sz="2000">
              <a:cs typeface="Calibri"/>
            </a:endParaRPr>
          </a:p>
          <a:p>
            <a:pPr marL="457200" indent="-457200">
              <a:buFont typeface="Arial"/>
              <a:buChar char="•"/>
            </a:pPr>
            <a:endParaRPr lang="fi-FI" sz="2000">
              <a:cs typeface="Calibri"/>
            </a:endParaRPr>
          </a:p>
          <a:p>
            <a:pPr marL="457200" indent="-457200">
              <a:buFont typeface="Arial"/>
              <a:buChar char="•"/>
            </a:pPr>
            <a:endParaRPr lang="fi-FI" sz="2000">
              <a:cs typeface="Calibri"/>
            </a:endParaRPr>
          </a:p>
        </p:txBody>
      </p:sp>
      <p:pic>
        <p:nvPicPr>
          <p:cNvPr id="4" name="Kuva 3" descr="Kuva, joka sisältää kohteen teksti, Fontti, logo, Grafiikka&#10;&#10;Kuvaus luotu automaattisesti">
            <a:extLst>
              <a:ext uri="{FF2B5EF4-FFF2-40B4-BE49-F238E27FC236}">
                <a16:creationId xmlns:a16="http://schemas.microsoft.com/office/drawing/2014/main" id="{A51FA6CC-FFDE-2E6C-A8F7-8FDA17E4117F}"/>
              </a:ext>
            </a:extLst>
          </p:cNvPr>
          <p:cNvPicPr>
            <a:picLocks noChangeAspect="1"/>
          </p:cNvPicPr>
          <p:nvPr/>
        </p:nvPicPr>
        <p:blipFill>
          <a:blip r:embed="rId2"/>
          <a:stretch>
            <a:fillRect/>
          </a:stretch>
        </p:blipFill>
        <p:spPr>
          <a:xfrm>
            <a:off x="10175860" y="-1"/>
            <a:ext cx="1895370" cy="1026827"/>
          </a:xfrm>
          <a:prstGeom prst="rect">
            <a:avLst/>
          </a:prstGeom>
        </p:spPr>
      </p:pic>
    </p:spTree>
    <p:extLst>
      <p:ext uri="{BB962C8B-B14F-4D97-AF65-F5344CB8AC3E}">
        <p14:creationId xmlns:p14="http://schemas.microsoft.com/office/powerpoint/2010/main" val="274058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AE09C5-E0DD-2A73-F548-84151682A960}"/>
              </a:ext>
            </a:extLst>
          </p:cNvPr>
          <p:cNvSpPr>
            <a:spLocks noGrp="1"/>
          </p:cNvSpPr>
          <p:nvPr>
            <p:ph type="title"/>
          </p:nvPr>
        </p:nvSpPr>
        <p:spPr>
          <a:xfrm>
            <a:off x="838200" y="365126"/>
            <a:ext cx="10058400" cy="591478"/>
          </a:xfrm>
        </p:spPr>
        <p:txBody>
          <a:bodyPr>
            <a:normAutofit/>
          </a:bodyPr>
          <a:lstStyle/>
          <a:p>
            <a:r>
              <a:rPr lang="fi-FI" sz="2700" b="1">
                <a:latin typeface="Calibri"/>
                <a:cs typeface="Calibri"/>
              </a:rPr>
              <a:t>SAIRAALAKOULUN KOMMENTIT JATKO-OPINTOIHIN</a:t>
            </a:r>
            <a:endParaRPr lang="fi-FI"/>
          </a:p>
        </p:txBody>
      </p:sp>
      <p:sp>
        <p:nvSpPr>
          <p:cNvPr id="4" name="Tekstiruutu 3">
            <a:extLst>
              <a:ext uri="{FF2B5EF4-FFF2-40B4-BE49-F238E27FC236}">
                <a16:creationId xmlns:a16="http://schemas.microsoft.com/office/drawing/2014/main" id="{5D59E80E-37F9-AECC-4D83-D84CAF2AEBA2}"/>
              </a:ext>
            </a:extLst>
          </p:cNvPr>
          <p:cNvSpPr txBox="1"/>
          <p:nvPr/>
        </p:nvSpPr>
        <p:spPr>
          <a:xfrm>
            <a:off x="122389" y="1153083"/>
            <a:ext cx="12070079" cy="5740033"/>
          </a:xfrm>
          <a:prstGeom prst="rect">
            <a:avLst/>
          </a:prstGeom>
          <a:noFill/>
        </p:spPr>
        <p:txBody>
          <a:bodyPr wrap="square" lIns="91440" tIns="45720" rIns="91440" bIns="45720" anchor="t">
            <a:spAutoFit/>
          </a:bodyPr>
          <a:lstStyle/>
          <a:p>
            <a:r>
              <a:rPr lang="fi-FI"/>
              <a:t>Pelko tulla kiusatuksi on edelleen korkea ellei hyväksytä omana itsenään.</a:t>
            </a:r>
            <a:endParaRPr lang="fi-FI">
              <a:cs typeface="Calibri"/>
            </a:endParaRPr>
          </a:p>
          <a:p>
            <a:endParaRPr lang="fi-FI">
              <a:cs typeface="Calibri"/>
            </a:endParaRPr>
          </a:p>
          <a:p>
            <a:r>
              <a:rPr lang="fi-FI"/>
              <a:t>Pelko siitä, ettei uskalla mennä ruokalaan tai oleskella tiloissa, jossa paljon muita oppilaita. Välttämiskäyttäytymistä !</a:t>
            </a:r>
            <a:endParaRPr lang="fi-FI">
              <a:cs typeface="Calibri"/>
            </a:endParaRPr>
          </a:p>
          <a:p>
            <a:endParaRPr lang="fi-FI">
              <a:cs typeface="Calibri"/>
            </a:endParaRPr>
          </a:p>
          <a:p>
            <a:r>
              <a:rPr lang="fi-FI"/>
              <a:t>Pelko, ettei selviä opinnoista tai vaatimuksista </a:t>
            </a:r>
            <a:r>
              <a:rPr lang="fi-FI" b="1"/>
              <a:t>ei ole kovin iso</a:t>
            </a:r>
            <a:r>
              <a:rPr lang="fi-FI"/>
              <a:t>.</a:t>
            </a:r>
            <a:endParaRPr lang="fi-FI">
              <a:cs typeface="Calibri"/>
            </a:endParaRPr>
          </a:p>
          <a:p>
            <a:endParaRPr lang="fi-FI">
              <a:cs typeface="Calibri"/>
            </a:endParaRPr>
          </a:p>
          <a:p>
            <a:r>
              <a:rPr lang="fi-FI"/>
              <a:t>Pelko, ettei jaksa normaalia koulupäivää on </a:t>
            </a:r>
            <a:r>
              <a:rPr lang="fi-FI" b="1"/>
              <a:t>realistinen</a:t>
            </a:r>
            <a:endParaRPr lang="fi-FI" b="1">
              <a:cs typeface="Calibri"/>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fi-FI" b="0" i="0" u="none" strike="noStrike" kern="1200" cap="none" spc="0" normalizeH="0" baseline="0" noProof="0">
                <a:ln>
                  <a:noFill/>
                </a:ln>
                <a:solidFill>
                  <a:prstClr val="black">
                    <a:lumMod val="75000"/>
                    <a:lumOff val="25000"/>
                  </a:prstClr>
                </a:solidFill>
                <a:effectLst/>
                <a:uLnTx/>
                <a:uFillTx/>
                <a:ea typeface="+mn-ea"/>
                <a:cs typeface="+mn-cs"/>
              </a:rPr>
              <a:t>” Varmaan siellä on helpompaa kun on eri linjoja ja kiusaajat eivät ole niissä”</a:t>
            </a:r>
            <a:endParaRPr lang="fi-FI" b="0" i="0" u="none" strike="noStrike" kern="1200" cap="none" spc="0" normalizeH="0" baseline="0" noProof="0">
              <a:ln>
                <a:noFill/>
              </a:ln>
              <a:solidFill>
                <a:prstClr val="black">
                  <a:lumMod val="75000"/>
                  <a:lumOff val="25000"/>
                </a:prstClr>
              </a:solidFill>
              <a:effectLst/>
              <a:uLnTx/>
              <a:uFillTx/>
              <a:cs typeface="Calibri"/>
            </a:endParaRPr>
          </a:p>
          <a:p>
            <a:pPr marR="0" lvl="0" algn="l" defTabSz="457200" rtl="0" eaLnBrk="1" fontAlgn="auto" latinLnBrk="0" hangingPunct="1">
              <a:lnSpc>
                <a:spcPct val="100000"/>
              </a:lnSpc>
              <a:spcBef>
                <a:spcPts val="1000"/>
              </a:spcBef>
              <a:spcAft>
                <a:spcPts val="0"/>
              </a:spcAft>
              <a:buClr>
                <a:srgbClr val="5FCBEF"/>
              </a:buClr>
              <a:buSzPct val="80000"/>
              <a:tabLst/>
              <a:defRPr/>
            </a:pPr>
            <a:r>
              <a:rPr kumimoji="0" lang="fi-FI" b="0" i="0" u="none" strike="noStrike" kern="1200" cap="none" spc="0" normalizeH="0" baseline="0" noProof="0">
                <a:ln>
                  <a:noFill/>
                </a:ln>
                <a:solidFill>
                  <a:prstClr val="black">
                    <a:lumMod val="75000"/>
                    <a:lumOff val="25000"/>
                  </a:prstClr>
                </a:solidFill>
                <a:effectLst/>
                <a:uLnTx/>
                <a:uFillTx/>
                <a:ea typeface="+mn-ea"/>
                <a:cs typeface="+mn-cs"/>
              </a:rPr>
              <a:t> Toisella asteella olisi hyvä olla ”turvahenkilö”, jonka puoleen voi kääntyä niissä tilanteissa, kun tulee ongelmia</a:t>
            </a:r>
            <a:endParaRPr lang="fi-FI" b="0" i="0" u="none" strike="noStrike" kern="1200" cap="none" spc="0" normalizeH="0" baseline="0" noProof="0">
              <a:ln>
                <a:noFill/>
              </a:ln>
              <a:solidFill>
                <a:prstClr val="black">
                  <a:lumMod val="75000"/>
                  <a:lumOff val="25000"/>
                </a:prstClr>
              </a:solidFill>
              <a:effectLst/>
              <a:uLnTx/>
              <a:uFillTx/>
              <a:cs typeface="Calibri" panose="020F0502020204030204"/>
            </a:endParaRPr>
          </a:p>
          <a:p>
            <a:pPr defTabSz="457200">
              <a:buClr>
                <a:srgbClr val="5FCBEF"/>
              </a:buClr>
              <a:buSzPct val="80000"/>
              <a:defRPr/>
            </a:pPr>
            <a:r>
              <a:rPr lang="fi-FI">
                <a:solidFill>
                  <a:srgbClr val="000000"/>
                </a:solidFill>
                <a:cs typeface="Calibri"/>
              </a:rPr>
              <a:t>Riittävän vahvaa ohjausta ja tukea ammatin valintaan</a:t>
            </a:r>
          </a:p>
          <a:p>
            <a:pPr defTabSz="457200">
              <a:defRPr/>
            </a:pPr>
            <a:endParaRPr lang="fi-FI">
              <a:solidFill>
                <a:srgbClr val="000000"/>
              </a:solidFill>
              <a:cs typeface="Calibri"/>
            </a:endParaRPr>
          </a:p>
          <a:p>
            <a:pPr defTabSz="457200">
              <a:defRPr/>
            </a:pPr>
            <a:r>
              <a:rPr lang="fi-FI">
                <a:solidFill>
                  <a:srgbClr val="000000"/>
                </a:solidFill>
                <a:cs typeface="Calibri"/>
              </a:rPr>
              <a:t>Tehostettua opintotukea nivelvaiheessa / koulutuskokeiluja </a:t>
            </a:r>
          </a:p>
          <a:p>
            <a:pPr defTabSz="457200">
              <a:defRPr/>
            </a:pPr>
            <a:endParaRPr lang="fi-FI">
              <a:solidFill>
                <a:srgbClr val="000000"/>
              </a:solidFill>
              <a:cs typeface="Calibri"/>
            </a:endParaRPr>
          </a:p>
          <a:p>
            <a:pPr defTabSz="457200">
              <a:defRPr/>
            </a:pPr>
            <a:r>
              <a:rPr lang="fi-FI">
                <a:solidFill>
                  <a:srgbClr val="000000"/>
                </a:solidFill>
                <a:cs typeface="Calibri"/>
              </a:rPr>
              <a:t>Henkilökohtaista kohtaamista tarvitaan myös nivelvaiheessa.</a:t>
            </a:r>
          </a:p>
          <a:p>
            <a:pPr defTabSz="457200">
              <a:defRPr/>
            </a:pPr>
            <a:endParaRPr lang="fi-FI">
              <a:solidFill>
                <a:srgbClr val="000000"/>
              </a:solidFill>
              <a:cs typeface="Calibri"/>
            </a:endParaRPr>
          </a:p>
          <a:p>
            <a:pPr defTabSz="457200">
              <a:defRPr/>
            </a:pPr>
            <a:r>
              <a:rPr lang="fi-FI">
                <a:solidFill>
                  <a:srgbClr val="000000"/>
                </a:solidFill>
                <a:cs typeface="Calibri"/>
              </a:rPr>
              <a:t>Joustavuutta ja omaan tahtiin etenemistä myös toisen asteen opintoihin</a:t>
            </a:r>
          </a:p>
          <a:p>
            <a:pPr defTabSz="457200">
              <a:defRPr/>
            </a:pPr>
            <a:endParaRPr lang="fi-FI">
              <a:solidFill>
                <a:srgbClr val="000000"/>
              </a:solidFill>
              <a:cs typeface="Calibri"/>
            </a:endParaRPr>
          </a:p>
          <a:p>
            <a:pPr defTabSz="457200">
              <a:defRPr/>
            </a:pPr>
            <a:r>
              <a:rPr lang="fi-FI">
                <a:solidFill>
                  <a:srgbClr val="000000"/>
                </a:solidFill>
                <a:cs typeface="Calibri"/>
              </a:rPr>
              <a:t>Nuoret haluavat opiskella, mutta jos ei jaksamista pystytä ottamaan huomioon, jäävät pois koulusta.</a:t>
            </a:r>
          </a:p>
          <a:p>
            <a:pPr defTabSz="457200">
              <a:spcBef>
                <a:spcPts val="1000"/>
              </a:spcBef>
              <a:buClr>
                <a:srgbClr val="5FCBEF"/>
              </a:buClr>
              <a:buSzPct val="80000"/>
              <a:defRPr/>
            </a:pPr>
            <a:endParaRPr lang="fi-FI">
              <a:solidFill>
                <a:prstClr val="black">
                  <a:lumMod val="75000"/>
                  <a:lumOff val="25000"/>
                </a:prstClr>
              </a:solidFill>
              <a:cs typeface="Calibri"/>
            </a:endParaRPr>
          </a:p>
        </p:txBody>
      </p:sp>
      <p:pic>
        <p:nvPicPr>
          <p:cNvPr id="3" name="Kuvan paikkamerkki 1">
            <a:extLst>
              <a:ext uri="{FF2B5EF4-FFF2-40B4-BE49-F238E27FC236}">
                <a16:creationId xmlns:a16="http://schemas.microsoft.com/office/drawing/2014/main" id="{93B1F135-8E41-9EBB-96FC-847B95319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1820" y="103434"/>
            <a:ext cx="2648415" cy="857826"/>
          </a:xfrm>
          <a:prstGeom prst="rect">
            <a:avLst/>
          </a:prstGeom>
        </p:spPr>
      </p:pic>
    </p:spTree>
    <p:extLst>
      <p:ext uri="{BB962C8B-B14F-4D97-AF65-F5344CB8AC3E}">
        <p14:creationId xmlns:p14="http://schemas.microsoft.com/office/powerpoint/2010/main" val="261350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ABFB56-3E2C-EE4F-C95F-5B2D3F4E85D2}"/>
              </a:ext>
            </a:extLst>
          </p:cNvPr>
          <p:cNvSpPr>
            <a:spLocks noGrp="1"/>
          </p:cNvSpPr>
          <p:nvPr>
            <p:ph type="title"/>
          </p:nvPr>
        </p:nvSpPr>
        <p:spPr>
          <a:xfrm>
            <a:off x="176842" y="822386"/>
            <a:ext cx="12018811" cy="5368505"/>
          </a:xfrm>
        </p:spPr>
        <p:txBody>
          <a:bodyPr>
            <a:normAutofit fontScale="90000"/>
          </a:bodyPr>
          <a:lstStyle/>
          <a:p>
            <a:br>
              <a:rPr lang="fi-FI" sz="2800">
                <a:latin typeface="Calibri"/>
                <a:cs typeface="Calibri"/>
              </a:rPr>
            </a:br>
            <a:br>
              <a:rPr lang="fi-FI" sz="2800">
                <a:latin typeface="Calibri"/>
                <a:cs typeface="Calibri"/>
              </a:rPr>
            </a:br>
            <a:br>
              <a:rPr lang="fi-FI" sz="2800">
                <a:latin typeface="Calibri"/>
                <a:cs typeface="Calibri"/>
              </a:rPr>
            </a:br>
            <a:r>
              <a:rPr lang="fi-FI" sz="4000">
                <a:latin typeface="Calibri"/>
                <a:cs typeface="Calibri"/>
              </a:rPr>
              <a:t>VOIMAVARAOPPIMISYMPÄRISTÖ</a:t>
            </a:r>
            <a:br>
              <a:rPr lang="fi-FI" sz="4000">
                <a:latin typeface="Calibri"/>
              </a:rPr>
            </a:br>
            <a:br>
              <a:rPr lang="fi-FI"/>
            </a:br>
            <a:br>
              <a:rPr lang="fi-FI"/>
            </a:br>
            <a:br>
              <a:rPr lang="fi-FI"/>
            </a:br>
            <a:br>
              <a:rPr lang="fi-FI"/>
            </a:br>
            <a:br>
              <a:rPr lang="fi-FI"/>
            </a:br>
            <a:r>
              <a:rPr lang="fi-FI"/>
              <a:t>Salla Taskila, syksy 2024</a:t>
            </a:r>
          </a:p>
        </p:txBody>
      </p:sp>
      <p:pic>
        <p:nvPicPr>
          <p:cNvPr id="3" name="Kuvan paikkamerkki 1">
            <a:extLst>
              <a:ext uri="{FF2B5EF4-FFF2-40B4-BE49-F238E27FC236}">
                <a16:creationId xmlns:a16="http://schemas.microsoft.com/office/drawing/2014/main" id="{30696A2B-11EA-D694-ED97-2FA1EB93E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13" y="129396"/>
            <a:ext cx="2976661" cy="916441"/>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54F585B3-DFF4-E94B-66CD-7A064DC2591D}"/>
              </a:ext>
            </a:extLst>
          </p:cNvPr>
          <p:cNvPicPr>
            <a:picLocks noChangeAspect="1"/>
          </p:cNvPicPr>
          <p:nvPr/>
        </p:nvPicPr>
        <p:blipFill>
          <a:blip r:embed="rId3"/>
          <a:stretch>
            <a:fillRect/>
          </a:stretch>
        </p:blipFill>
        <p:spPr>
          <a:xfrm>
            <a:off x="-9164" y="6196281"/>
            <a:ext cx="12195952" cy="662078"/>
          </a:xfrm>
          <a:prstGeom prst="rect">
            <a:avLst/>
          </a:prstGeom>
        </p:spPr>
      </p:pic>
    </p:spTree>
    <p:extLst>
      <p:ext uri="{BB962C8B-B14F-4D97-AF65-F5344CB8AC3E}">
        <p14:creationId xmlns:p14="http://schemas.microsoft.com/office/powerpoint/2010/main" val="387128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50415C-0215-D27B-E87B-14ACABAE7775}"/>
              </a:ext>
            </a:extLst>
          </p:cNvPr>
          <p:cNvSpPr>
            <a:spLocks noGrp="1"/>
          </p:cNvSpPr>
          <p:nvPr>
            <p:ph type="title"/>
          </p:nvPr>
        </p:nvSpPr>
        <p:spPr>
          <a:xfrm rot="10800000" flipV="1">
            <a:off x="592724" y="1157030"/>
            <a:ext cx="5407152" cy="1293562"/>
          </a:xfrm>
        </p:spPr>
        <p:txBody>
          <a:bodyPr>
            <a:normAutofit fontScale="90000"/>
          </a:bodyPr>
          <a:lstStyle/>
          <a:p>
            <a:br>
              <a:rPr lang="fi-FI">
                <a:cs typeface="Calibri Light"/>
              </a:rPr>
            </a:br>
            <a:r>
              <a:rPr lang="fi-FI" sz="4000" b="1">
                <a:latin typeface="+mn-lt"/>
                <a:cs typeface="Calibri Light"/>
              </a:rPr>
              <a:t>Erityisen tuen vanhempain-</a:t>
            </a:r>
            <a:br>
              <a:rPr lang="fi-FI" sz="4000" b="1">
                <a:latin typeface="+mn-lt"/>
                <a:cs typeface="Calibri Light"/>
              </a:rPr>
            </a:br>
            <a:r>
              <a:rPr lang="fi-FI" sz="4000" b="1">
                <a:latin typeface="+mn-lt"/>
                <a:cs typeface="Calibri Light"/>
              </a:rPr>
              <a:t>ilta huoltajille ja nuorille</a:t>
            </a:r>
            <a:br>
              <a:rPr lang="fi-FI">
                <a:cs typeface="Calibri Light"/>
              </a:rPr>
            </a:br>
            <a:endParaRPr lang="fi-FI"/>
          </a:p>
        </p:txBody>
      </p:sp>
      <p:sp>
        <p:nvSpPr>
          <p:cNvPr id="3" name="Sisällön paikkamerkki 2">
            <a:extLst>
              <a:ext uri="{FF2B5EF4-FFF2-40B4-BE49-F238E27FC236}">
                <a16:creationId xmlns:a16="http://schemas.microsoft.com/office/drawing/2014/main" id="{ACAE8C0F-55E1-6820-7A4B-A9512A7F1AAB}"/>
              </a:ext>
            </a:extLst>
          </p:cNvPr>
          <p:cNvSpPr>
            <a:spLocks noGrp="1"/>
          </p:cNvSpPr>
          <p:nvPr>
            <p:ph sz="half" idx="1"/>
          </p:nvPr>
        </p:nvSpPr>
        <p:spPr>
          <a:xfrm>
            <a:off x="603504" y="3035808"/>
            <a:ext cx="5815584" cy="3166985"/>
          </a:xfrm>
        </p:spPr>
        <p:txBody>
          <a:bodyPr vert="horz" lIns="91440" tIns="45720" rIns="91440" bIns="45720" rtlCol="0" anchor="t">
            <a:normAutofit/>
          </a:bodyPr>
          <a:lstStyle/>
          <a:p>
            <a:pPr marL="0" indent="0">
              <a:buNone/>
            </a:pPr>
            <a:r>
              <a:rPr lang="fi-FI">
                <a:cs typeface="Calibri"/>
              </a:rPr>
              <a:t>Mahdollisuus kuulla vaihtoehdoista ja kysellä erityisopettajilta, opiskeluhuollon toimijoilta, hankkeista, jotka voivat tukea sekä Luovin edustajilta  tuki mahdollisuuksia 25.11.2024 kello 17.30.</a:t>
            </a:r>
          </a:p>
        </p:txBody>
      </p:sp>
      <p:pic>
        <p:nvPicPr>
          <p:cNvPr id="5" name="Sisällön paikkamerkki 4" descr="Kuva, joka sisältää kohteen teksti, kuvakaappaus, Fontti, Brändi&#10;&#10;Kuvaus luotu automaattisesti">
            <a:extLst>
              <a:ext uri="{FF2B5EF4-FFF2-40B4-BE49-F238E27FC236}">
                <a16:creationId xmlns:a16="http://schemas.microsoft.com/office/drawing/2014/main" id="{F82B6146-3E23-A9B2-412C-78D0EDE33572}"/>
              </a:ext>
            </a:extLst>
          </p:cNvPr>
          <p:cNvPicPr>
            <a:picLocks noGrp="1" noChangeAspect="1"/>
          </p:cNvPicPr>
          <p:nvPr>
            <p:ph sz="half" idx="2"/>
          </p:nvPr>
        </p:nvPicPr>
        <p:blipFill>
          <a:blip r:embed="rId2"/>
          <a:stretch>
            <a:fillRect/>
          </a:stretch>
        </p:blipFill>
        <p:spPr>
          <a:xfrm>
            <a:off x="6784848" y="0"/>
            <a:ext cx="5407152" cy="6711695"/>
          </a:xfrm>
        </p:spPr>
      </p:pic>
      <p:pic>
        <p:nvPicPr>
          <p:cNvPr id="4" name="Kuva 3">
            <a:extLst>
              <a:ext uri="{FF2B5EF4-FFF2-40B4-BE49-F238E27FC236}">
                <a16:creationId xmlns:a16="http://schemas.microsoft.com/office/drawing/2014/main" id="{DCD425CD-9647-D6DF-9334-9D356E9E4FE2}"/>
              </a:ext>
            </a:extLst>
          </p:cNvPr>
          <p:cNvPicPr>
            <a:picLocks noChangeAspect="1"/>
          </p:cNvPicPr>
          <p:nvPr/>
        </p:nvPicPr>
        <p:blipFill>
          <a:blip r:embed="rId3"/>
          <a:stretch>
            <a:fillRect/>
          </a:stretch>
        </p:blipFill>
        <p:spPr>
          <a:xfrm>
            <a:off x="310896" y="0"/>
            <a:ext cx="2619644" cy="1019142"/>
          </a:xfrm>
          <a:prstGeom prst="rect">
            <a:avLst/>
          </a:prstGeom>
        </p:spPr>
      </p:pic>
    </p:spTree>
    <p:extLst>
      <p:ext uri="{BB962C8B-B14F-4D97-AF65-F5344CB8AC3E}">
        <p14:creationId xmlns:p14="http://schemas.microsoft.com/office/powerpoint/2010/main" val="1575198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descr="Kuva, joka sisältää kohteen teksti, diagrammi, Fontti, muotoilu&#10;&#10;Kuvaus luotu automaattisesti">
            <a:extLst>
              <a:ext uri="{FF2B5EF4-FFF2-40B4-BE49-F238E27FC236}">
                <a16:creationId xmlns:a16="http://schemas.microsoft.com/office/drawing/2014/main" id="{6E370982-58C5-3828-37CF-B7E9D6785C92}"/>
              </a:ext>
            </a:extLst>
          </p:cNvPr>
          <p:cNvPicPr>
            <a:picLocks noGrp="1" noChangeAspect="1"/>
          </p:cNvPicPr>
          <p:nvPr>
            <p:ph idx="1"/>
          </p:nvPr>
        </p:nvPicPr>
        <p:blipFill>
          <a:blip r:embed="rId2"/>
          <a:stretch>
            <a:fillRect/>
          </a:stretch>
        </p:blipFill>
        <p:spPr>
          <a:xfrm>
            <a:off x="292608" y="384049"/>
            <a:ext cx="11448288" cy="6285272"/>
          </a:xfrm>
          <a:noFill/>
        </p:spPr>
      </p:pic>
      <p:sp>
        <p:nvSpPr>
          <p:cNvPr id="5" name="Dian numeron paikkamerkki 4">
            <a:extLst>
              <a:ext uri="{FF2B5EF4-FFF2-40B4-BE49-F238E27FC236}">
                <a16:creationId xmlns:a16="http://schemas.microsoft.com/office/drawing/2014/main" id="{66A274D7-6DFE-4778-277E-97A405747775}"/>
              </a:ext>
            </a:extLst>
          </p:cNvPr>
          <p:cNvSpPr>
            <a:spLocks noGrp="1"/>
          </p:cNvSpPr>
          <p:nvPr>
            <p:ph type="sldNum" sz="quarter" idx="12"/>
          </p:nvPr>
        </p:nvSpPr>
        <p:spPr>
          <a:xfrm>
            <a:off x="1713137" y="6309320"/>
            <a:ext cx="432000" cy="360000"/>
          </a:xfrm>
        </p:spPr>
        <p:txBody>
          <a:bodyPr wrap="none" anchor="ctr">
            <a:normAutofit/>
          </a:bodyPr>
          <a:lstStyle/>
          <a:p>
            <a:pPr>
              <a:spcAft>
                <a:spcPts val="600"/>
              </a:spcAft>
            </a:pPr>
            <a:fld id="{2A4837A0-F8B5-40DF-B7A3-2778985E9851}" type="slidenum">
              <a:rPr lang="fi-FI" smtClean="0"/>
              <a:pPr>
                <a:spcAft>
                  <a:spcPts val="600"/>
                </a:spcAft>
              </a:pPr>
              <a:t>30</a:t>
            </a:fld>
            <a:endParaRPr lang="fi-FI"/>
          </a:p>
        </p:txBody>
      </p:sp>
      <p:sp>
        <p:nvSpPr>
          <p:cNvPr id="6" name="Alatunnisteen paikkamerkki 5">
            <a:extLst>
              <a:ext uri="{FF2B5EF4-FFF2-40B4-BE49-F238E27FC236}">
                <a16:creationId xmlns:a16="http://schemas.microsoft.com/office/drawing/2014/main" id="{C422E925-0EC1-8045-2574-BD843DF6E748}"/>
              </a:ext>
            </a:extLst>
          </p:cNvPr>
          <p:cNvSpPr>
            <a:spLocks noGrp="1"/>
          </p:cNvSpPr>
          <p:nvPr>
            <p:ph type="ftr" sz="quarter" idx="11"/>
          </p:nvPr>
        </p:nvSpPr>
        <p:spPr>
          <a:xfrm>
            <a:off x="2178030" y="6309320"/>
            <a:ext cx="1980000" cy="360000"/>
          </a:xfrm>
        </p:spPr>
        <p:txBody>
          <a:bodyPr wrap="none" anchor="ctr">
            <a:normAutofit/>
          </a:bodyPr>
          <a:lstStyle/>
          <a:p>
            <a:pPr>
              <a:spcAft>
                <a:spcPts val="600"/>
              </a:spcAft>
            </a:pPr>
            <a:r>
              <a:rPr lang="fi-FI"/>
              <a:t>Yhdessä voimaa opintoihin</a:t>
            </a:r>
          </a:p>
        </p:txBody>
      </p:sp>
      <p:sp>
        <p:nvSpPr>
          <p:cNvPr id="7" name="Päivämäärän paikkamerkki 6">
            <a:extLst>
              <a:ext uri="{FF2B5EF4-FFF2-40B4-BE49-F238E27FC236}">
                <a16:creationId xmlns:a16="http://schemas.microsoft.com/office/drawing/2014/main" id="{8287F41B-B3D3-CC8E-10E6-E6527ED62D6B}"/>
              </a:ext>
            </a:extLst>
          </p:cNvPr>
          <p:cNvSpPr>
            <a:spLocks noGrp="1"/>
          </p:cNvSpPr>
          <p:nvPr>
            <p:ph type="dt" sz="half" idx="10"/>
          </p:nvPr>
        </p:nvSpPr>
        <p:spPr>
          <a:xfrm>
            <a:off x="4190284" y="6309320"/>
            <a:ext cx="1080000" cy="360000"/>
          </a:xfrm>
        </p:spPr>
        <p:txBody>
          <a:bodyPr wrap="none" anchor="ctr">
            <a:normAutofit/>
          </a:bodyPr>
          <a:lstStyle/>
          <a:p>
            <a:pPr>
              <a:spcAft>
                <a:spcPts val="600"/>
              </a:spcAft>
            </a:pPr>
            <a:fld id="{D00111C6-550F-476F-A8E9-87059F984CC5}" type="datetime1">
              <a:rPr lang="fi-FI" smtClean="0"/>
              <a:pPr>
                <a:spcAft>
                  <a:spcPts val="600"/>
                </a:spcAft>
              </a:pPr>
              <a:t>12.11.2024</a:t>
            </a:fld>
            <a:endParaRPr lang="fi-FI"/>
          </a:p>
        </p:txBody>
      </p:sp>
    </p:spTree>
    <p:extLst>
      <p:ext uri="{BB962C8B-B14F-4D97-AF65-F5344CB8AC3E}">
        <p14:creationId xmlns:p14="http://schemas.microsoft.com/office/powerpoint/2010/main" val="360077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5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descr="Kuva, joka sisältää kohteen teksti, kukka, kirje&#10;&#10;Kuvaus luotu automaattisesti">
            <a:extLst>
              <a:ext uri="{FF2B5EF4-FFF2-40B4-BE49-F238E27FC236}">
                <a16:creationId xmlns:a16="http://schemas.microsoft.com/office/drawing/2014/main" id="{74BF840E-F3F4-3E27-D177-5F16A4F20A35}"/>
              </a:ext>
            </a:extLst>
          </p:cNvPr>
          <p:cNvPicPr>
            <a:picLocks noChangeAspect="1"/>
          </p:cNvPicPr>
          <p:nvPr/>
        </p:nvPicPr>
        <p:blipFill>
          <a:blip r:embed="rId2"/>
          <a:stretch>
            <a:fillRect/>
          </a:stretch>
        </p:blipFill>
        <p:spPr>
          <a:xfrm>
            <a:off x="3182262" y="643466"/>
            <a:ext cx="4573107" cy="5748850"/>
          </a:xfrm>
          <a:prstGeom prst="rect">
            <a:avLst/>
          </a:prstGeom>
        </p:spPr>
      </p:pic>
    </p:spTree>
    <p:extLst>
      <p:ext uri="{BB962C8B-B14F-4D97-AF65-F5344CB8AC3E}">
        <p14:creationId xmlns:p14="http://schemas.microsoft.com/office/powerpoint/2010/main" val="942386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395DFD-F230-4D9D-BD75-CFD63CE95542}"/>
              </a:ext>
            </a:extLst>
          </p:cNvPr>
          <p:cNvSpPr txBox="1"/>
          <p:nvPr/>
        </p:nvSpPr>
        <p:spPr>
          <a:xfrm>
            <a:off x="1821137" y="543091"/>
            <a:ext cx="8549726" cy="704248"/>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gn="ctr">
              <a:lnSpc>
                <a:spcPct val="90000"/>
              </a:lnSpc>
              <a:spcBef>
                <a:spcPct val="20000"/>
              </a:spcBef>
              <a:buFont typeface="Arial" pitchFamily="34" charset="0"/>
            </a:pPr>
            <a:r>
              <a:rPr lang="fi-FI" sz="2000" b="1" u="sng">
                <a:solidFill>
                  <a:schemeClr val="bg1"/>
                </a:solidFill>
                <a:latin typeface="Calibri"/>
                <a:cs typeface="Calibri"/>
              </a:rPr>
              <a:t>MISTÄ SYYSTÄ NUORIA OHJATAAN VOIMAVARAOPPIMISYMPÄRISTÖÖN?</a:t>
            </a:r>
            <a:endParaRPr lang="fi-FI">
              <a:solidFill>
                <a:schemeClr val="bg1"/>
              </a:solidFill>
            </a:endParaRPr>
          </a:p>
        </p:txBody>
      </p:sp>
      <p:sp>
        <p:nvSpPr>
          <p:cNvPr id="3" name="Slide Number Placeholder 2">
            <a:extLst>
              <a:ext uri="{FF2B5EF4-FFF2-40B4-BE49-F238E27FC236}">
                <a16:creationId xmlns:a16="http://schemas.microsoft.com/office/drawing/2014/main" id="{16CB1626-F259-4EAA-ABC3-82361F32B3A5}"/>
              </a:ext>
            </a:extLst>
          </p:cNvPr>
          <p:cNvSpPr>
            <a:spLocks noGrp="1"/>
          </p:cNvSpPr>
          <p:nvPr>
            <p:ph type="sldNum" sz="quarter" idx="12"/>
          </p:nvPr>
        </p:nvSpPr>
        <p:spPr>
          <a:xfrm>
            <a:off x="1713137" y="6309320"/>
            <a:ext cx="432000" cy="360000"/>
          </a:xfrm>
        </p:spPr>
        <p:txBody>
          <a:bodyPr vert="horz" lIns="91440" tIns="45720" rIns="91440" bIns="45720" rtlCol="0" anchor="ctr">
            <a:normAutofit/>
          </a:bodyPr>
          <a:lstStyle/>
          <a:p>
            <a:pPr>
              <a:spcAft>
                <a:spcPts val="600"/>
              </a:spcAft>
            </a:pPr>
            <a:fld id="{2A4837A0-F8B5-40DF-B7A3-2778985E9851}" type="slidenum">
              <a:rPr lang="fi-FI" smtClean="0"/>
              <a:pPr>
                <a:spcAft>
                  <a:spcPts val="600"/>
                </a:spcAft>
              </a:pPr>
              <a:t>32</a:t>
            </a:fld>
            <a:endParaRPr lang="fi-FI"/>
          </a:p>
        </p:txBody>
      </p:sp>
      <p:sp>
        <p:nvSpPr>
          <p:cNvPr id="4" name="Footer Placeholder 3">
            <a:extLst>
              <a:ext uri="{FF2B5EF4-FFF2-40B4-BE49-F238E27FC236}">
                <a16:creationId xmlns:a16="http://schemas.microsoft.com/office/drawing/2014/main" id="{10D9CB2A-150A-47D5-AF85-E606146D83E1}"/>
              </a:ext>
            </a:extLst>
          </p:cNvPr>
          <p:cNvSpPr>
            <a:spLocks noGrp="1"/>
          </p:cNvSpPr>
          <p:nvPr>
            <p:ph type="ftr" sz="quarter" idx="11"/>
          </p:nvPr>
        </p:nvSpPr>
        <p:spPr>
          <a:xfrm>
            <a:off x="2178030" y="6309320"/>
            <a:ext cx="1980000" cy="360000"/>
          </a:xfrm>
        </p:spPr>
        <p:txBody>
          <a:bodyPr vert="horz" lIns="91440" tIns="45720" rIns="0" bIns="45720" rtlCol="0" anchor="ctr">
            <a:normAutofit/>
          </a:bodyPr>
          <a:lstStyle/>
          <a:p>
            <a:pPr>
              <a:spcAft>
                <a:spcPts val="600"/>
              </a:spcAft>
            </a:pPr>
            <a:r>
              <a:rPr lang="fi-FI" kern="1200">
                <a:latin typeface="+mn-lt"/>
                <a:ea typeface="+mn-ea"/>
                <a:cs typeface="+mn-cs"/>
              </a:rPr>
              <a:t>Yhdessä voimaa opintoihin</a:t>
            </a:r>
          </a:p>
        </p:txBody>
      </p:sp>
      <p:sp>
        <p:nvSpPr>
          <p:cNvPr id="5" name="Date Placeholder 4">
            <a:extLst>
              <a:ext uri="{FF2B5EF4-FFF2-40B4-BE49-F238E27FC236}">
                <a16:creationId xmlns:a16="http://schemas.microsoft.com/office/drawing/2014/main" id="{5D50DD0A-A6FA-4543-9600-EF5034F86D98}"/>
              </a:ext>
            </a:extLst>
          </p:cNvPr>
          <p:cNvSpPr>
            <a:spLocks noGrp="1"/>
          </p:cNvSpPr>
          <p:nvPr>
            <p:ph type="dt" sz="half" idx="10"/>
          </p:nvPr>
        </p:nvSpPr>
        <p:spPr>
          <a:xfrm>
            <a:off x="4190284" y="6309320"/>
            <a:ext cx="1080000" cy="360000"/>
          </a:xfrm>
        </p:spPr>
        <p:txBody>
          <a:bodyPr vert="horz" lIns="91440" tIns="45720" rIns="91440" bIns="45720" rtlCol="0" anchor="ctr">
            <a:normAutofit/>
          </a:bodyPr>
          <a:lstStyle/>
          <a:p>
            <a:pPr>
              <a:spcAft>
                <a:spcPts val="600"/>
              </a:spcAft>
            </a:pPr>
            <a:fld id="{57A8F801-9BF5-46D1-98A5-513B8005DAC3}" type="datetime1">
              <a:rPr lang="fi-FI" smtClean="0"/>
              <a:pPr>
                <a:spcAft>
                  <a:spcPts val="600"/>
                </a:spcAft>
              </a:pPr>
              <a:t>12.11.2024</a:t>
            </a:fld>
            <a:endParaRPr lang="fi-FI"/>
          </a:p>
        </p:txBody>
      </p:sp>
      <p:sp>
        <p:nvSpPr>
          <p:cNvPr id="17" name="TextBox 16">
            <a:extLst>
              <a:ext uri="{FF2B5EF4-FFF2-40B4-BE49-F238E27FC236}">
                <a16:creationId xmlns:a16="http://schemas.microsoft.com/office/drawing/2014/main" id="{B47D6984-9264-B27E-A37D-94BC7483AFE1}"/>
              </a:ext>
            </a:extLst>
          </p:cNvPr>
          <p:cNvSpPr txBox="1"/>
          <p:nvPr/>
        </p:nvSpPr>
        <p:spPr>
          <a:xfrm>
            <a:off x="7156174" y="3578087"/>
            <a:ext cx="11264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6206AE44-E84E-1CD5-F268-3925B96D1823}"/>
              </a:ext>
            </a:extLst>
          </p:cNvPr>
          <p:cNvSpPr txBox="1"/>
          <p:nvPr/>
        </p:nvSpPr>
        <p:spPr>
          <a:xfrm>
            <a:off x="7056783" y="3594652"/>
            <a:ext cx="1706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FD84E498-EF0D-E64D-8C73-33504848664C}"/>
              </a:ext>
            </a:extLst>
          </p:cNvPr>
          <p:cNvSpPr txBox="1"/>
          <p:nvPr/>
        </p:nvSpPr>
        <p:spPr>
          <a:xfrm>
            <a:off x="7189304" y="374373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746B57DD-688E-1E99-F57B-463596E47FB7}"/>
              </a:ext>
            </a:extLst>
          </p:cNvPr>
          <p:cNvSpPr txBox="1"/>
          <p:nvPr/>
        </p:nvSpPr>
        <p:spPr>
          <a:xfrm>
            <a:off x="6857999" y="177247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Puhekupla: Soikea 11">
            <a:extLst>
              <a:ext uri="{FF2B5EF4-FFF2-40B4-BE49-F238E27FC236}">
                <a16:creationId xmlns:a16="http://schemas.microsoft.com/office/drawing/2014/main" id="{2ADA2700-EAD9-AF78-B4E5-F25EE77E2CCA}"/>
              </a:ext>
            </a:extLst>
          </p:cNvPr>
          <p:cNvSpPr/>
          <p:nvPr/>
        </p:nvSpPr>
        <p:spPr>
          <a:xfrm>
            <a:off x="5313723" y="1594345"/>
            <a:ext cx="1664898" cy="109555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rgbClr val="000608"/>
                </a:solidFill>
              </a:rPr>
              <a:t>Unirytmi sekaisin</a:t>
            </a:r>
          </a:p>
        </p:txBody>
      </p:sp>
      <p:sp>
        <p:nvSpPr>
          <p:cNvPr id="24" name="Puhekupla: Soikea 23">
            <a:extLst>
              <a:ext uri="{FF2B5EF4-FFF2-40B4-BE49-F238E27FC236}">
                <a16:creationId xmlns:a16="http://schemas.microsoft.com/office/drawing/2014/main" id="{26D14B0C-9D1F-D10D-0A68-EB3D418DA99F}"/>
              </a:ext>
            </a:extLst>
          </p:cNvPr>
          <p:cNvSpPr/>
          <p:nvPr/>
        </p:nvSpPr>
        <p:spPr>
          <a:xfrm>
            <a:off x="6124395" y="3432064"/>
            <a:ext cx="1664898" cy="1095555"/>
          </a:xfrm>
          <a:prstGeom prst="wedgeEllipseCallou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rgbClr val="000608"/>
                </a:solidFill>
              </a:rPr>
              <a:t>En pysty keskittyä</a:t>
            </a:r>
          </a:p>
        </p:txBody>
      </p:sp>
      <p:sp>
        <p:nvSpPr>
          <p:cNvPr id="26" name="Puhekupla: Soikea 25">
            <a:extLst>
              <a:ext uri="{FF2B5EF4-FFF2-40B4-BE49-F238E27FC236}">
                <a16:creationId xmlns:a16="http://schemas.microsoft.com/office/drawing/2014/main" id="{CE5396E0-DE8B-BD40-3673-180346082BF1}"/>
              </a:ext>
            </a:extLst>
          </p:cNvPr>
          <p:cNvSpPr/>
          <p:nvPr/>
        </p:nvSpPr>
        <p:spPr>
          <a:xfrm>
            <a:off x="8068864" y="3785112"/>
            <a:ext cx="2038335" cy="109555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rgbClr val="000608"/>
                </a:solidFill>
              </a:rPr>
              <a:t>Paljon poissaoloja</a:t>
            </a:r>
          </a:p>
        </p:txBody>
      </p:sp>
      <p:sp>
        <p:nvSpPr>
          <p:cNvPr id="27" name="Puhekupla: Soikea 26">
            <a:extLst>
              <a:ext uri="{FF2B5EF4-FFF2-40B4-BE49-F238E27FC236}">
                <a16:creationId xmlns:a16="http://schemas.microsoft.com/office/drawing/2014/main" id="{566A29C2-539F-3669-773A-8203D9DDBE51}"/>
              </a:ext>
            </a:extLst>
          </p:cNvPr>
          <p:cNvSpPr/>
          <p:nvPr/>
        </p:nvSpPr>
        <p:spPr>
          <a:xfrm>
            <a:off x="5193101" y="4957313"/>
            <a:ext cx="1996203" cy="109555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rgbClr val="000608"/>
                </a:solidFill>
              </a:rPr>
              <a:t>Yksinäisyys</a:t>
            </a:r>
          </a:p>
        </p:txBody>
      </p:sp>
      <p:sp>
        <p:nvSpPr>
          <p:cNvPr id="28" name="Puhekupla: Soikea 27">
            <a:extLst>
              <a:ext uri="{FF2B5EF4-FFF2-40B4-BE49-F238E27FC236}">
                <a16:creationId xmlns:a16="http://schemas.microsoft.com/office/drawing/2014/main" id="{A8DC372E-4A20-8B14-3342-32F539ED94B6}"/>
              </a:ext>
            </a:extLst>
          </p:cNvPr>
          <p:cNvSpPr/>
          <p:nvPr/>
        </p:nvSpPr>
        <p:spPr>
          <a:xfrm>
            <a:off x="7236911" y="1101452"/>
            <a:ext cx="1664898" cy="128420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rgbClr val="000608"/>
                </a:solidFill>
              </a:rPr>
              <a:t>Kaikki muu keinot käytetty</a:t>
            </a:r>
          </a:p>
        </p:txBody>
      </p:sp>
      <p:pic>
        <p:nvPicPr>
          <p:cNvPr id="30" name="Kuva 29" descr="Nuori tyttö käsinojat taakse">
            <a:extLst>
              <a:ext uri="{FF2B5EF4-FFF2-40B4-BE49-F238E27FC236}">
                <a16:creationId xmlns:a16="http://schemas.microsoft.com/office/drawing/2014/main" id="{D412D7EA-1907-5019-3F37-EBA177034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465" y="1677460"/>
            <a:ext cx="1255723" cy="4631860"/>
          </a:xfrm>
          <a:prstGeom prst="rect">
            <a:avLst/>
          </a:prstGeom>
        </p:spPr>
      </p:pic>
      <p:sp>
        <p:nvSpPr>
          <p:cNvPr id="8" name="Puhekupla: Soikea 7">
            <a:extLst>
              <a:ext uri="{FF2B5EF4-FFF2-40B4-BE49-F238E27FC236}">
                <a16:creationId xmlns:a16="http://schemas.microsoft.com/office/drawing/2014/main" id="{42001EB0-503A-1533-9656-C07937F4B4C5}"/>
              </a:ext>
            </a:extLst>
          </p:cNvPr>
          <p:cNvSpPr/>
          <p:nvPr/>
        </p:nvSpPr>
        <p:spPr>
          <a:xfrm>
            <a:off x="8646240" y="2388713"/>
            <a:ext cx="1576122" cy="102897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solidFill>
                  <a:srgbClr val="000608"/>
                </a:solidFill>
              </a:rPr>
              <a:t>Ahdistaa</a:t>
            </a:r>
          </a:p>
        </p:txBody>
      </p:sp>
      <p:sp>
        <p:nvSpPr>
          <p:cNvPr id="11" name="Puhekupla: Soikea 10">
            <a:extLst>
              <a:ext uri="{FF2B5EF4-FFF2-40B4-BE49-F238E27FC236}">
                <a16:creationId xmlns:a16="http://schemas.microsoft.com/office/drawing/2014/main" id="{9258526A-D189-7A3F-16E4-9F13DBFF6138}"/>
              </a:ext>
            </a:extLst>
          </p:cNvPr>
          <p:cNvSpPr/>
          <p:nvPr/>
        </p:nvSpPr>
        <p:spPr>
          <a:xfrm>
            <a:off x="2955271" y="1015974"/>
            <a:ext cx="2245767" cy="132977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rgbClr val="000608"/>
                </a:solidFill>
                <a:cs typeface="Arial"/>
              </a:rPr>
              <a:t>Palaamassa kouluun pitkältä sairaslomalta</a:t>
            </a:r>
          </a:p>
        </p:txBody>
      </p:sp>
      <p:sp>
        <p:nvSpPr>
          <p:cNvPr id="14" name="Puhekupla: Soikea 13">
            <a:extLst>
              <a:ext uri="{FF2B5EF4-FFF2-40B4-BE49-F238E27FC236}">
                <a16:creationId xmlns:a16="http://schemas.microsoft.com/office/drawing/2014/main" id="{A78CF1C2-152C-0D6B-21EB-4390A0C0B936}"/>
              </a:ext>
            </a:extLst>
          </p:cNvPr>
          <p:cNvSpPr/>
          <p:nvPr/>
        </p:nvSpPr>
        <p:spPr>
          <a:xfrm>
            <a:off x="3508032" y="2889744"/>
            <a:ext cx="1992808" cy="1376620"/>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solidFill>
                  <a:srgbClr val="000608"/>
                </a:solidFill>
              </a:rPr>
              <a:t>Ei pysty mennä ison ryhmän tunneille</a:t>
            </a:r>
            <a:endParaRPr lang="fi-FI">
              <a:solidFill>
                <a:srgbClr val="000608"/>
              </a:solidFill>
              <a:cs typeface="Arial"/>
            </a:endParaRPr>
          </a:p>
        </p:txBody>
      </p:sp>
    </p:spTree>
    <p:extLst>
      <p:ext uri="{BB962C8B-B14F-4D97-AF65-F5344CB8AC3E}">
        <p14:creationId xmlns:p14="http://schemas.microsoft.com/office/powerpoint/2010/main" val="375016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395DFD-F230-4D9D-BD75-CFD63CE95542}"/>
              </a:ext>
            </a:extLst>
          </p:cNvPr>
          <p:cNvSpPr txBox="1"/>
          <p:nvPr/>
        </p:nvSpPr>
        <p:spPr>
          <a:xfrm>
            <a:off x="1821137" y="887339"/>
            <a:ext cx="8549726" cy="5495721"/>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90000"/>
              </a:lnSpc>
              <a:spcBef>
                <a:spcPct val="20000"/>
              </a:spcBef>
              <a:buFont typeface="Arial" pitchFamily="34" charset="0"/>
            </a:pPr>
            <a:endParaRPr lang="fi-FI" sz="2000">
              <a:solidFill>
                <a:schemeClr val="bg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6CB1626-F259-4EAA-ABC3-82361F32B3A5}"/>
              </a:ext>
            </a:extLst>
          </p:cNvPr>
          <p:cNvSpPr>
            <a:spLocks noGrp="1"/>
          </p:cNvSpPr>
          <p:nvPr>
            <p:ph type="sldNum" sz="quarter" idx="12"/>
          </p:nvPr>
        </p:nvSpPr>
        <p:spPr>
          <a:xfrm>
            <a:off x="1713137" y="6309320"/>
            <a:ext cx="432000" cy="360000"/>
          </a:xfrm>
        </p:spPr>
        <p:txBody>
          <a:bodyPr vert="horz" lIns="91440" tIns="45720" rIns="91440" bIns="45720" rtlCol="0" anchor="ctr">
            <a:normAutofit/>
          </a:bodyPr>
          <a:lstStyle/>
          <a:p>
            <a:pPr>
              <a:spcAft>
                <a:spcPts val="600"/>
              </a:spcAft>
            </a:pPr>
            <a:fld id="{2A4837A0-F8B5-40DF-B7A3-2778985E9851}" type="slidenum">
              <a:rPr lang="fi-FI" smtClean="0"/>
              <a:pPr>
                <a:spcAft>
                  <a:spcPts val="600"/>
                </a:spcAft>
              </a:pPr>
              <a:t>33</a:t>
            </a:fld>
            <a:endParaRPr lang="fi-FI"/>
          </a:p>
        </p:txBody>
      </p:sp>
      <p:sp>
        <p:nvSpPr>
          <p:cNvPr id="5" name="Date Placeholder 4">
            <a:extLst>
              <a:ext uri="{FF2B5EF4-FFF2-40B4-BE49-F238E27FC236}">
                <a16:creationId xmlns:a16="http://schemas.microsoft.com/office/drawing/2014/main" id="{5D50DD0A-A6FA-4543-9600-EF5034F86D98}"/>
              </a:ext>
            </a:extLst>
          </p:cNvPr>
          <p:cNvSpPr>
            <a:spLocks noGrp="1"/>
          </p:cNvSpPr>
          <p:nvPr>
            <p:ph type="dt" sz="half" idx="10"/>
          </p:nvPr>
        </p:nvSpPr>
        <p:spPr>
          <a:xfrm>
            <a:off x="4190284" y="6309320"/>
            <a:ext cx="1080000" cy="360000"/>
          </a:xfrm>
        </p:spPr>
        <p:txBody>
          <a:bodyPr vert="horz" lIns="91440" tIns="45720" rIns="91440" bIns="45720" rtlCol="0" anchor="ctr">
            <a:normAutofit/>
          </a:bodyPr>
          <a:lstStyle/>
          <a:p>
            <a:pPr>
              <a:spcAft>
                <a:spcPts val="600"/>
              </a:spcAft>
            </a:pPr>
            <a:fld id="{57A8F801-9BF5-46D1-98A5-513B8005DAC3}" type="datetime1">
              <a:rPr lang="fi-FI" smtClean="0"/>
              <a:pPr>
                <a:spcAft>
                  <a:spcPts val="600"/>
                </a:spcAft>
              </a:pPr>
              <a:t>12.11.2024</a:t>
            </a:fld>
            <a:endParaRPr lang="fi-FI"/>
          </a:p>
        </p:txBody>
      </p:sp>
      <p:sp>
        <p:nvSpPr>
          <p:cNvPr id="12" name="Otsikko 11">
            <a:extLst>
              <a:ext uri="{FF2B5EF4-FFF2-40B4-BE49-F238E27FC236}">
                <a16:creationId xmlns:a16="http://schemas.microsoft.com/office/drawing/2014/main" id="{F7E84790-792F-8E3F-8A9A-A579DABD8373}"/>
              </a:ext>
            </a:extLst>
          </p:cNvPr>
          <p:cNvSpPr>
            <a:spLocks noGrp="1"/>
          </p:cNvSpPr>
          <p:nvPr>
            <p:ph type="title"/>
          </p:nvPr>
        </p:nvSpPr>
        <p:spPr>
          <a:xfrm>
            <a:off x="3861759" y="612000"/>
            <a:ext cx="5011948" cy="509434"/>
          </a:xfrm>
          <a:solidFill>
            <a:srgbClr val="000608"/>
          </a:solidFill>
        </p:spPr>
        <p:txBody>
          <a:bodyPr>
            <a:normAutofit fontScale="90000"/>
          </a:bodyPr>
          <a:lstStyle/>
          <a:p>
            <a:r>
              <a:rPr lang="fi-FI"/>
              <a:t>		</a:t>
            </a:r>
            <a:r>
              <a:rPr lang="fi-FI">
                <a:solidFill>
                  <a:srgbClr val="F2F2F2"/>
                </a:solidFill>
              </a:rPr>
              <a:t>Todellisuus</a:t>
            </a:r>
          </a:p>
        </p:txBody>
      </p:sp>
      <p:pic>
        <p:nvPicPr>
          <p:cNvPr id="72" name="Kuva 71" descr="Rento nainen ja käsi kasvoilla">
            <a:extLst>
              <a:ext uri="{FF2B5EF4-FFF2-40B4-BE49-F238E27FC236}">
                <a16:creationId xmlns:a16="http://schemas.microsoft.com/office/drawing/2014/main" id="{1A0D086D-B975-0001-FB2F-CBFA0CFD3E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845" y="2084899"/>
            <a:ext cx="1411036" cy="3938160"/>
          </a:xfrm>
          <a:prstGeom prst="rect">
            <a:avLst/>
          </a:prstGeom>
        </p:spPr>
      </p:pic>
      <p:sp>
        <p:nvSpPr>
          <p:cNvPr id="73" name="Puhekupla: Suorakulmio 72">
            <a:extLst>
              <a:ext uri="{FF2B5EF4-FFF2-40B4-BE49-F238E27FC236}">
                <a16:creationId xmlns:a16="http://schemas.microsoft.com/office/drawing/2014/main" id="{DC287D8E-265C-C4AA-F632-CCC7DDC2E447}"/>
              </a:ext>
            </a:extLst>
          </p:cNvPr>
          <p:cNvSpPr/>
          <p:nvPr/>
        </p:nvSpPr>
        <p:spPr>
          <a:xfrm>
            <a:off x="3008830" y="1354378"/>
            <a:ext cx="1562103" cy="888521"/>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t>”Raskaana?”</a:t>
            </a:r>
          </a:p>
        </p:txBody>
      </p:sp>
      <p:sp>
        <p:nvSpPr>
          <p:cNvPr id="77" name="Puhekupla: Suorakulmio 76">
            <a:extLst>
              <a:ext uri="{FF2B5EF4-FFF2-40B4-BE49-F238E27FC236}">
                <a16:creationId xmlns:a16="http://schemas.microsoft.com/office/drawing/2014/main" id="{C8328813-53DE-E80A-48F7-017A6F3345B5}"/>
              </a:ext>
            </a:extLst>
          </p:cNvPr>
          <p:cNvSpPr/>
          <p:nvPr/>
        </p:nvSpPr>
        <p:spPr>
          <a:xfrm>
            <a:off x="3862441" y="2623045"/>
            <a:ext cx="2034029" cy="1082615"/>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t>”Tukiverkostoa ei ole, vanhempia ei ole” </a:t>
            </a:r>
          </a:p>
        </p:txBody>
      </p:sp>
      <p:sp>
        <p:nvSpPr>
          <p:cNvPr id="78" name="Puhekupla: Suorakulmio 77">
            <a:extLst>
              <a:ext uri="{FF2B5EF4-FFF2-40B4-BE49-F238E27FC236}">
                <a16:creationId xmlns:a16="http://schemas.microsoft.com/office/drawing/2014/main" id="{F07E39D7-2F9C-AE54-3956-248D94B3A4B9}"/>
              </a:ext>
            </a:extLst>
          </p:cNvPr>
          <p:cNvSpPr/>
          <p:nvPr/>
        </p:nvSpPr>
        <p:spPr>
          <a:xfrm>
            <a:off x="8437158" y="2525087"/>
            <a:ext cx="1698398" cy="1191126"/>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Olen väärässä kehossa</a:t>
            </a:r>
          </a:p>
        </p:txBody>
      </p:sp>
      <p:sp>
        <p:nvSpPr>
          <p:cNvPr id="79" name="Puhekupla: Suorakulmio 78">
            <a:extLst>
              <a:ext uri="{FF2B5EF4-FFF2-40B4-BE49-F238E27FC236}">
                <a16:creationId xmlns:a16="http://schemas.microsoft.com/office/drawing/2014/main" id="{106EC6AB-CDD2-A957-F5F5-C56A4BA1D823}"/>
              </a:ext>
            </a:extLst>
          </p:cNvPr>
          <p:cNvSpPr/>
          <p:nvPr/>
        </p:nvSpPr>
        <p:spPr>
          <a:xfrm>
            <a:off x="7504500" y="1411376"/>
            <a:ext cx="2631057" cy="733245"/>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t>Päihdeongelma</a:t>
            </a:r>
          </a:p>
        </p:txBody>
      </p:sp>
      <p:sp>
        <p:nvSpPr>
          <p:cNvPr id="80" name="Puhekupla: Suorakulmio 79">
            <a:extLst>
              <a:ext uri="{FF2B5EF4-FFF2-40B4-BE49-F238E27FC236}">
                <a16:creationId xmlns:a16="http://schemas.microsoft.com/office/drawing/2014/main" id="{4CDC3ED7-1EEE-967B-B326-ED74240054CB}"/>
              </a:ext>
            </a:extLst>
          </p:cNvPr>
          <p:cNvSpPr/>
          <p:nvPr/>
        </p:nvSpPr>
        <p:spPr>
          <a:xfrm>
            <a:off x="4153783" y="4282679"/>
            <a:ext cx="2828742" cy="586597"/>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Oikeudenkäynti tulossa</a:t>
            </a:r>
          </a:p>
        </p:txBody>
      </p:sp>
      <p:sp>
        <p:nvSpPr>
          <p:cNvPr id="81" name="Puhekupla: Suorakulmio 80">
            <a:extLst>
              <a:ext uri="{FF2B5EF4-FFF2-40B4-BE49-F238E27FC236}">
                <a16:creationId xmlns:a16="http://schemas.microsoft.com/office/drawing/2014/main" id="{A0415D4E-6642-9DD5-C432-D5CEF174994E}"/>
              </a:ext>
            </a:extLst>
          </p:cNvPr>
          <p:cNvSpPr/>
          <p:nvPr/>
        </p:nvSpPr>
        <p:spPr>
          <a:xfrm>
            <a:off x="4741324" y="1498191"/>
            <a:ext cx="2516520" cy="422694"/>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t>Itsetuhoisuutta</a:t>
            </a:r>
          </a:p>
        </p:txBody>
      </p:sp>
      <p:sp>
        <p:nvSpPr>
          <p:cNvPr id="82" name="Puhekupla: Suorakulmio 81">
            <a:extLst>
              <a:ext uri="{FF2B5EF4-FFF2-40B4-BE49-F238E27FC236}">
                <a16:creationId xmlns:a16="http://schemas.microsoft.com/office/drawing/2014/main" id="{9A397319-A5BA-DAAF-B350-B8BDCF371F18}"/>
              </a:ext>
            </a:extLst>
          </p:cNvPr>
          <p:cNvSpPr/>
          <p:nvPr/>
        </p:nvSpPr>
        <p:spPr>
          <a:xfrm>
            <a:off x="3681881" y="5310500"/>
            <a:ext cx="2900620" cy="720110"/>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Vakavat psyykkiset sairaudet</a:t>
            </a:r>
          </a:p>
        </p:txBody>
      </p:sp>
      <p:sp>
        <p:nvSpPr>
          <p:cNvPr id="2" name="Puhekupla: Suorakulmio 1">
            <a:extLst>
              <a:ext uri="{FF2B5EF4-FFF2-40B4-BE49-F238E27FC236}">
                <a16:creationId xmlns:a16="http://schemas.microsoft.com/office/drawing/2014/main" id="{7D2CE8F2-82BC-39CA-7014-2B5ADFB8594B}"/>
              </a:ext>
            </a:extLst>
          </p:cNvPr>
          <p:cNvSpPr/>
          <p:nvPr/>
        </p:nvSpPr>
        <p:spPr>
          <a:xfrm>
            <a:off x="7547538" y="4195232"/>
            <a:ext cx="1562103" cy="888521"/>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cs typeface="Arial"/>
              </a:rPr>
              <a:t>Tutkimaton ADHD</a:t>
            </a:r>
          </a:p>
        </p:txBody>
      </p:sp>
      <p:sp>
        <p:nvSpPr>
          <p:cNvPr id="7" name="Puhekupla: Suorakulmio 6">
            <a:extLst>
              <a:ext uri="{FF2B5EF4-FFF2-40B4-BE49-F238E27FC236}">
                <a16:creationId xmlns:a16="http://schemas.microsoft.com/office/drawing/2014/main" id="{8D32F59B-116F-DC93-27F0-E675998A4B37}"/>
              </a:ext>
            </a:extLst>
          </p:cNvPr>
          <p:cNvSpPr/>
          <p:nvPr/>
        </p:nvSpPr>
        <p:spPr>
          <a:xfrm>
            <a:off x="1932412" y="444416"/>
            <a:ext cx="1562103" cy="688774"/>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cs typeface="Arial"/>
              </a:rPr>
              <a:t>Autismin kirjo</a:t>
            </a:r>
          </a:p>
        </p:txBody>
      </p:sp>
      <p:sp>
        <p:nvSpPr>
          <p:cNvPr id="8" name="Puhekupla: Suorakulmio 7">
            <a:extLst>
              <a:ext uri="{FF2B5EF4-FFF2-40B4-BE49-F238E27FC236}">
                <a16:creationId xmlns:a16="http://schemas.microsoft.com/office/drawing/2014/main" id="{6ECD4430-99A3-746B-44C1-F76AF5972F87}"/>
              </a:ext>
            </a:extLst>
          </p:cNvPr>
          <p:cNvSpPr/>
          <p:nvPr/>
        </p:nvSpPr>
        <p:spPr>
          <a:xfrm>
            <a:off x="6215887" y="2541765"/>
            <a:ext cx="1562103" cy="1310210"/>
          </a:xfrm>
          <a:prstGeom prst="wedgeRectCallout">
            <a:avLst/>
          </a:prstGeom>
          <a:solidFill>
            <a:srgbClr val="00060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cs typeface="Arial"/>
              </a:rPr>
              <a:t>Jumissa tehtävä kasan kanssa</a:t>
            </a:r>
          </a:p>
        </p:txBody>
      </p:sp>
    </p:spTree>
    <p:extLst>
      <p:ext uri="{BB962C8B-B14F-4D97-AF65-F5344CB8AC3E}">
        <p14:creationId xmlns:p14="http://schemas.microsoft.com/office/powerpoint/2010/main" val="1057968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395DFD-F230-4D9D-BD75-CFD63CE95542}"/>
              </a:ext>
            </a:extLst>
          </p:cNvPr>
          <p:cNvSpPr txBox="1"/>
          <p:nvPr/>
        </p:nvSpPr>
        <p:spPr>
          <a:xfrm>
            <a:off x="1821137" y="887339"/>
            <a:ext cx="8549726" cy="5495721"/>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90000"/>
              </a:lnSpc>
              <a:spcBef>
                <a:spcPct val="20000"/>
              </a:spcBef>
              <a:buFont typeface="Arial" pitchFamily="34" charset="0"/>
            </a:pPr>
            <a:endParaRPr lang="fi-FI" sz="2000">
              <a:solidFill>
                <a:schemeClr val="bg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6CB1626-F259-4EAA-ABC3-82361F32B3A5}"/>
              </a:ext>
            </a:extLst>
          </p:cNvPr>
          <p:cNvSpPr>
            <a:spLocks noGrp="1"/>
          </p:cNvSpPr>
          <p:nvPr>
            <p:ph type="sldNum" sz="quarter" idx="12"/>
          </p:nvPr>
        </p:nvSpPr>
        <p:spPr>
          <a:xfrm>
            <a:off x="1713137" y="6309320"/>
            <a:ext cx="432000" cy="360000"/>
          </a:xfrm>
        </p:spPr>
        <p:txBody>
          <a:bodyPr vert="horz" lIns="91440" tIns="45720" rIns="91440" bIns="45720" rtlCol="0" anchor="ctr">
            <a:normAutofit/>
          </a:bodyPr>
          <a:lstStyle/>
          <a:p>
            <a:pPr>
              <a:spcAft>
                <a:spcPts val="600"/>
              </a:spcAft>
            </a:pPr>
            <a:fld id="{2A4837A0-F8B5-40DF-B7A3-2778985E9851}" type="slidenum">
              <a:rPr lang="fi-FI" smtClean="0"/>
              <a:pPr>
                <a:spcAft>
                  <a:spcPts val="600"/>
                </a:spcAft>
              </a:pPr>
              <a:t>34</a:t>
            </a:fld>
            <a:endParaRPr lang="fi-FI"/>
          </a:p>
        </p:txBody>
      </p:sp>
      <p:sp>
        <p:nvSpPr>
          <p:cNvPr id="4" name="Footer Placeholder 3">
            <a:extLst>
              <a:ext uri="{FF2B5EF4-FFF2-40B4-BE49-F238E27FC236}">
                <a16:creationId xmlns:a16="http://schemas.microsoft.com/office/drawing/2014/main" id="{10D9CB2A-150A-47D5-AF85-E606146D83E1}"/>
              </a:ext>
            </a:extLst>
          </p:cNvPr>
          <p:cNvSpPr>
            <a:spLocks noGrp="1"/>
          </p:cNvSpPr>
          <p:nvPr>
            <p:ph type="ftr" sz="quarter" idx="11"/>
          </p:nvPr>
        </p:nvSpPr>
        <p:spPr>
          <a:xfrm>
            <a:off x="2178030" y="6309320"/>
            <a:ext cx="1980000" cy="360000"/>
          </a:xfrm>
        </p:spPr>
        <p:txBody>
          <a:bodyPr vert="horz" lIns="91440" tIns="45720" rIns="0" bIns="45720" rtlCol="0" anchor="ctr">
            <a:normAutofit/>
          </a:bodyPr>
          <a:lstStyle/>
          <a:p>
            <a:pPr>
              <a:spcAft>
                <a:spcPts val="600"/>
              </a:spcAft>
            </a:pPr>
            <a:r>
              <a:rPr lang="fi-FI"/>
              <a:t>Yhdessä voimaa opintoihin</a:t>
            </a:r>
            <a:endParaRPr lang="fi-FI" kern="1200">
              <a:latin typeface="+mn-lt"/>
              <a:ea typeface="+mn-ea"/>
              <a:cs typeface="+mn-cs"/>
            </a:endParaRPr>
          </a:p>
        </p:txBody>
      </p:sp>
      <p:sp>
        <p:nvSpPr>
          <p:cNvPr id="5" name="Date Placeholder 4">
            <a:extLst>
              <a:ext uri="{FF2B5EF4-FFF2-40B4-BE49-F238E27FC236}">
                <a16:creationId xmlns:a16="http://schemas.microsoft.com/office/drawing/2014/main" id="{5D50DD0A-A6FA-4543-9600-EF5034F86D98}"/>
              </a:ext>
            </a:extLst>
          </p:cNvPr>
          <p:cNvSpPr>
            <a:spLocks noGrp="1"/>
          </p:cNvSpPr>
          <p:nvPr>
            <p:ph type="dt" sz="half" idx="10"/>
          </p:nvPr>
        </p:nvSpPr>
        <p:spPr>
          <a:xfrm>
            <a:off x="4190284" y="6309320"/>
            <a:ext cx="1080000" cy="360000"/>
          </a:xfrm>
        </p:spPr>
        <p:txBody>
          <a:bodyPr vert="horz" lIns="91440" tIns="45720" rIns="91440" bIns="45720" rtlCol="0" anchor="ctr">
            <a:normAutofit/>
          </a:bodyPr>
          <a:lstStyle/>
          <a:p>
            <a:pPr>
              <a:spcAft>
                <a:spcPts val="600"/>
              </a:spcAft>
            </a:pPr>
            <a:fld id="{57A8F801-9BF5-46D1-98A5-513B8005DAC3}" type="datetime1">
              <a:rPr lang="fi-FI" smtClean="0"/>
              <a:pPr>
                <a:spcAft>
                  <a:spcPts val="600"/>
                </a:spcAft>
              </a:pPr>
              <a:t>12.11.2024</a:t>
            </a:fld>
            <a:endParaRPr lang="fi-FI"/>
          </a:p>
        </p:txBody>
      </p:sp>
      <p:sp>
        <p:nvSpPr>
          <p:cNvPr id="12" name="Otsikko 11">
            <a:extLst>
              <a:ext uri="{FF2B5EF4-FFF2-40B4-BE49-F238E27FC236}">
                <a16:creationId xmlns:a16="http://schemas.microsoft.com/office/drawing/2014/main" id="{F7E84790-792F-8E3F-8A9A-A579DABD8373}"/>
              </a:ext>
            </a:extLst>
          </p:cNvPr>
          <p:cNvSpPr>
            <a:spLocks noGrp="1"/>
          </p:cNvSpPr>
          <p:nvPr>
            <p:ph type="title"/>
          </p:nvPr>
        </p:nvSpPr>
        <p:spPr>
          <a:xfrm>
            <a:off x="1333608" y="612001"/>
            <a:ext cx="8906818" cy="590513"/>
          </a:xfrm>
        </p:spPr>
        <p:txBody>
          <a:bodyPr/>
          <a:lstStyle/>
          <a:p>
            <a:r>
              <a:rPr lang="fi-FI" sz="1600" b="1" u="sng">
                <a:solidFill>
                  <a:srgbClr val="F2F2F2"/>
                </a:solidFill>
                <a:cs typeface="Arial"/>
              </a:rPr>
              <a:t>NUORTEN VASTAUKSIA - MISSÄ OLISIT, JOS ET OLISI PÄÄSSYT VOIMAVARAOPPIMISYMPÄRISTÖÖN? </a:t>
            </a:r>
            <a:endParaRPr lang="fi-FI" sz="1600" b="1" u="sng">
              <a:cs typeface="Arial"/>
            </a:endParaRPr>
          </a:p>
        </p:txBody>
      </p:sp>
      <p:sp>
        <p:nvSpPr>
          <p:cNvPr id="8" name="Sisällön paikkamerkki 7">
            <a:extLst>
              <a:ext uri="{FF2B5EF4-FFF2-40B4-BE49-F238E27FC236}">
                <a16:creationId xmlns:a16="http://schemas.microsoft.com/office/drawing/2014/main" id="{E1810F4D-A455-1C5F-5D5F-68EEE3C5FFC1}"/>
              </a:ext>
            </a:extLst>
          </p:cNvPr>
          <p:cNvSpPr>
            <a:spLocks noGrp="1"/>
          </p:cNvSpPr>
          <p:nvPr>
            <p:ph sz="half" idx="1"/>
          </p:nvPr>
        </p:nvSpPr>
        <p:spPr/>
        <p:txBody>
          <a:bodyPr/>
          <a:lstStyle/>
          <a:p>
            <a:endParaRPr lang="fi-FI">
              <a:cs typeface="Arial"/>
            </a:endParaRPr>
          </a:p>
          <a:p>
            <a:endParaRPr lang="fi-FI">
              <a:cs typeface="Arial"/>
            </a:endParaRPr>
          </a:p>
        </p:txBody>
      </p:sp>
      <p:sp>
        <p:nvSpPr>
          <p:cNvPr id="2" name="Ajatuskupla: Pilvi 1">
            <a:extLst>
              <a:ext uri="{FF2B5EF4-FFF2-40B4-BE49-F238E27FC236}">
                <a16:creationId xmlns:a16="http://schemas.microsoft.com/office/drawing/2014/main" id="{70A1FF97-9069-3D82-D73D-BD7EC829B7F7}"/>
              </a:ext>
            </a:extLst>
          </p:cNvPr>
          <p:cNvSpPr/>
          <p:nvPr/>
        </p:nvSpPr>
        <p:spPr>
          <a:xfrm>
            <a:off x="7669967" y="3283782"/>
            <a:ext cx="2454638" cy="1227318"/>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400">
                <a:cs typeface="Arial"/>
              </a:rPr>
              <a:t>Täysin yksin ja menettänyt elämänhalun</a:t>
            </a:r>
          </a:p>
        </p:txBody>
      </p:sp>
      <p:sp>
        <p:nvSpPr>
          <p:cNvPr id="9" name="Ajatuskupla: Pilvi 8">
            <a:extLst>
              <a:ext uri="{FF2B5EF4-FFF2-40B4-BE49-F238E27FC236}">
                <a16:creationId xmlns:a16="http://schemas.microsoft.com/office/drawing/2014/main" id="{2ECEFC35-BC56-2ECB-0681-098A06053878}"/>
              </a:ext>
            </a:extLst>
          </p:cNvPr>
          <p:cNvSpPr/>
          <p:nvPr/>
        </p:nvSpPr>
        <p:spPr>
          <a:xfrm>
            <a:off x="7342056" y="1541175"/>
            <a:ext cx="2051777" cy="993097"/>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Olisin kuollut koska olin niin loppu</a:t>
            </a:r>
            <a:endParaRPr lang="fi-FI" sz="1400"/>
          </a:p>
        </p:txBody>
      </p:sp>
      <p:sp>
        <p:nvSpPr>
          <p:cNvPr id="10" name="Ajatuskupla: Pilvi 9">
            <a:extLst>
              <a:ext uri="{FF2B5EF4-FFF2-40B4-BE49-F238E27FC236}">
                <a16:creationId xmlns:a16="http://schemas.microsoft.com/office/drawing/2014/main" id="{1FA4D728-31B5-4475-D337-E75CD4BFFAC7}"/>
              </a:ext>
            </a:extLst>
          </p:cNvPr>
          <p:cNvSpPr/>
          <p:nvPr/>
        </p:nvSpPr>
        <p:spPr>
          <a:xfrm>
            <a:off x="2676369" y="1213266"/>
            <a:ext cx="1845662" cy="1011834"/>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Koulu ei olisi edistynyt</a:t>
            </a:r>
          </a:p>
        </p:txBody>
      </p:sp>
      <p:sp>
        <p:nvSpPr>
          <p:cNvPr id="11" name="Ajatuskupla: Pilvi 10">
            <a:extLst>
              <a:ext uri="{FF2B5EF4-FFF2-40B4-BE49-F238E27FC236}">
                <a16:creationId xmlns:a16="http://schemas.microsoft.com/office/drawing/2014/main" id="{33E52DA1-21DC-5373-4E8B-620F24BB7CB9}"/>
              </a:ext>
            </a:extLst>
          </p:cNvPr>
          <p:cNvSpPr/>
          <p:nvPr/>
        </p:nvSpPr>
        <p:spPr>
          <a:xfrm>
            <a:off x="2339091" y="2674808"/>
            <a:ext cx="2435901" cy="955621"/>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Hukassa, en edes koulun kirjoilla</a:t>
            </a:r>
            <a:endParaRPr lang="fi-FI" sz="1400"/>
          </a:p>
        </p:txBody>
      </p:sp>
      <p:sp>
        <p:nvSpPr>
          <p:cNvPr id="13" name="Ajatuskupla: Pilvi 12">
            <a:extLst>
              <a:ext uri="{FF2B5EF4-FFF2-40B4-BE49-F238E27FC236}">
                <a16:creationId xmlns:a16="http://schemas.microsoft.com/office/drawing/2014/main" id="{42161DE8-541C-24E6-03E6-CCF9109CD21D}"/>
              </a:ext>
            </a:extLst>
          </p:cNvPr>
          <p:cNvSpPr/>
          <p:nvPr/>
        </p:nvSpPr>
        <p:spPr>
          <a:xfrm>
            <a:off x="5252802" y="1456855"/>
            <a:ext cx="1590430" cy="1453984"/>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Olisin yhä kotona</a:t>
            </a:r>
            <a:endParaRPr lang="fi-FI" sz="1400"/>
          </a:p>
        </p:txBody>
      </p:sp>
      <p:sp>
        <p:nvSpPr>
          <p:cNvPr id="14" name="Ajatuskupla: Pilvi 13">
            <a:extLst>
              <a:ext uri="{FF2B5EF4-FFF2-40B4-BE49-F238E27FC236}">
                <a16:creationId xmlns:a16="http://schemas.microsoft.com/office/drawing/2014/main" id="{C0EA5721-6A49-0865-65F0-55F278BB9B17}"/>
              </a:ext>
            </a:extLst>
          </p:cNvPr>
          <p:cNvSpPr/>
          <p:nvPr/>
        </p:nvSpPr>
        <p:spPr>
          <a:xfrm>
            <a:off x="5318386" y="3339995"/>
            <a:ext cx="1892507" cy="1068050"/>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En ainakaan koulussa</a:t>
            </a:r>
            <a:endParaRPr lang="fi-FI" sz="1400"/>
          </a:p>
        </p:txBody>
      </p:sp>
      <p:sp>
        <p:nvSpPr>
          <p:cNvPr id="15" name="Ajatuskupla: Pilvi 14">
            <a:extLst>
              <a:ext uri="{FF2B5EF4-FFF2-40B4-BE49-F238E27FC236}">
                <a16:creationId xmlns:a16="http://schemas.microsoft.com/office/drawing/2014/main" id="{26453D7B-3DC0-D7B0-F295-01BC726F8100}"/>
              </a:ext>
            </a:extLst>
          </p:cNvPr>
          <p:cNvSpPr/>
          <p:nvPr/>
        </p:nvSpPr>
        <p:spPr>
          <a:xfrm>
            <a:off x="2414040" y="4408045"/>
            <a:ext cx="1892507" cy="890040"/>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Yksin, tai mullan alla</a:t>
            </a:r>
            <a:endParaRPr lang="fi-FI" sz="1400"/>
          </a:p>
        </p:txBody>
      </p:sp>
      <p:sp>
        <p:nvSpPr>
          <p:cNvPr id="16" name="Ajatuskupla: Pilvi 15">
            <a:extLst>
              <a:ext uri="{FF2B5EF4-FFF2-40B4-BE49-F238E27FC236}">
                <a16:creationId xmlns:a16="http://schemas.microsoft.com/office/drawing/2014/main" id="{13DBE04E-6D81-0544-2221-F60FB91004C9}"/>
              </a:ext>
            </a:extLst>
          </p:cNvPr>
          <p:cNvSpPr/>
          <p:nvPr/>
        </p:nvSpPr>
        <p:spPr>
          <a:xfrm>
            <a:off x="4915524" y="4942069"/>
            <a:ext cx="2267260" cy="1011834"/>
          </a:xfrm>
          <a:prstGeom prst="cloud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400">
                <a:cs typeface="Arial"/>
              </a:rPr>
              <a:t>Pahassa päihdekoukussa</a:t>
            </a:r>
          </a:p>
        </p:txBody>
      </p:sp>
    </p:spTree>
    <p:extLst>
      <p:ext uri="{BB962C8B-B14F-4D97-AF65-F5344CB8AC3E}">
        <p14:creationId xmlns:p14="http://schemas.microsoft.com/office/powerpoint/2010/main" val="1721428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892EA84-753A-D565-F7EE-D3BF0ABFB405}"/>
              </a:ext>
            </a:extLst>
          </p:cNvPr>
          <p:cNvSpPr>
            <a:spLocks noGrp="1"/>
          </p:cNvSpPr>
          <p:nvPr>
            <p:ph type="title"/>
          </p:nvPr>
        </p:nvSpPr>
        <p:spPr>
          <a:xfrm>
            <a:off x="640080" y="325369"/>
            <a:ext cx="5892602" cy="1230011"/>
          </a:xfrm>
        </p:spPr>
        <p:txBody>
          <a:bodyPr vert="horz" lIns="91440" tIns="45720" rIns="91440" bIns="45720" rtlCol="0" anchor="b">
            <a:normAutofit/>
          </a:bodyPr>
          <a:lstStyle/>
          <a:p>
            <a:r>
              <a:rPr lang="en-US" sz="3200" b="1"/>
              <a:t>KOHDERYHMÄ</a:t>
            </a:r>
          </a:p>
        </p:txBody>
      </p:sp>
      <p:sp>
        <p:nvSpPr>
          <p:cNvPr id="6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ruutu 3">
            <a:extLst>
              <a:ext uri="{FF2B5EF4-FFF2-40B4-BE49-F238E27FC236}">
                <a16:creationId xmlns:a16="http://schemas.microsoft.com/office/drawing/2014/main" id="{10DC4A55-3EB8-1574-DA20-B5544335E6F3}"/>
              </a:ext>
            </a:extLst>
          </p:cNvPr>
          <p:cNvSpPr txBox="1"/>
          <p:nvPr/>
        </p:nvSpPr>
        <p:spPr>
          <a:xfrm>
            <a:off x="93818" y="2762410"/>
            <a:ext cx="11352656" cy="4099372"/>
          </a:xfrm>
          <a:prstGeom prst="rect">
            <a:avLst/>
          </a:prstGeom>
        </p:spPr>
        <p:txBody>
          <a:bodyPr vert="horz" lIns="91440" tIns="45720" rIns="91440" bIns="45720" rtlCol="0" anchor="t">
            <a:noAutofit/>
          </a:bodyPr>
          <a:lstStyle/>
          <a:p>
            <a:pPr indent="-228600">
              <a:lnSpc>
                <a:spcPct val="90000"/>
              </a:lnSpc>
              <a:spcBef>
                <a:spcPts val="930"/>
              </a:spcBef>
              <a:buFont typeface="Arial" panose="020B0604020202020204" pitchFamily="34" charset="0"/>
              <a:buChar char="•"/>
            </a:pPr>
            <a:r>
              <a:rPr lang="en-US" sz="1400" b="1" spc="150"/>
              <a:t>OPISKELIJAT, JOILLA VOIMAVARAT VÄHISSÄ, EIVÄTKÄ RIITÄ TÄYSIPÄIVÄISEEN OPISKELUUN</a:t>
            </a:r>
            <a:endParaRPr lang="en-US" sz="1400" b="1" spc="150">
              <a:cs typeface="Calibri"/>
            </a:endParaRPr>
          </a:p>
          <a:p>
            <a:pPr indent="-228600">
              <a:lnSpc>
                <a:spcPct val="90000"/>
              </a:lnSpc>
              <a:spcBef>
                <a:spcPts val="930"/>
              </a:spcBef>
              <a:buFont typeface="Arial" panose="020B0604020202020204" pitchFamily="34" charset="0"/>
              <a:buChar char="•"/>
            </a:pPr>
            <a:endParaRPr lang="en-US" sz="1400" b="1" spc="150">
              <a:cs typeface="Calibri"/>
            </a:endParaRPr>
          </a:p>
          <a:p>
            <a:pPr indent="-228600">
              <a:lnSpc>
                <a:spcPct val="90000"/>
              </a:lnSpc>
              <a:spcBef>
                <a:spcPts val="930"/>
              </a:spcBef>
              <a:buFont typeface="Arial" panose="020B0604020202020204" pitchFamily="34" charset="0"/>
              <a:buChar char="•"/>
            </a:pPr>
            <a:r>
              <a:rPr lang="en-US" sz="1400" b="1" spc="150"/>
              <a:t>PIDEMPI SAIRASLOMA MENOSSA JA HALUAA SISÄLTÖÄ PÄIVIIN SEKÄ KIINNITTYÄ PIENIN ASKELIN TAKAISIN KOULUUN</a:t>
            </a:r>
            <a:endParaRPr lang="en-US" sz="1400" b="1" spc="150">
              <a:cs typeface="Calibri"/>
            </a:endParaRPr>
          </a:p>
          <a:p>
            <a:pPr indent="-228600">
              <a:lnSpc>
                <a:spcPct val="90000"/>
              </a:lnSpc>
              <a:spcBef>
                <a:spcPts val="930"/>
              </a:spcBef>
              <a:buFont typeface="Arial" panose="020B0604020202020204" pitchFamily="34" charset="0"/>
              <a:buChar char="•"/>
            </a:pPr>
            <a:endParaRPr lang="en-US" sz="1400" b="1" spc="150">
              <a:cs typeface="Calibri"/>
            </a:endParaRPr>
          </a:p>
          <a:p>
            <a:pPr indent="-228600">
              <a:lnSpc>
                <a:spcPct val="90000"/>
              </a:lnSpc>
              <a:spcBef>
                <a:spcPts val="930"/>
              </a:spcBef>
              <a:buFont typeface="Arial" panose="020B0604020202020204" pitchFamily="34" charset="0"/>
              <a:buChar char="•"/>
            </a:pPr>
            <a:r>
              <a:rPr lang="en-US" sz="1400" b="1" spc="150"/>
              <a:t>ARJENHALLINNAN MONIMUOTOISET HAASTEET</a:t>
            </a:r>
            <a:endParaRPr lang="en-US" sz="1400" b="1" spc="150">
              <a:cs typeface="Calibri"/>
            </a:endParaRPr>
          </a:p>
          <a:p>
            <a:pPr indent="-228600">
              <a:lnSpc>
                <a:spcPct val="90000"/>
              </a:lnSpc>
              <a:spcBef>
                <a:spcPts val="930"/>
              </a:spcBef>
              <a:buFont typeface="Arial" panose="020B0604020202020204" pitchFamily="34" charset="0"/>
              <a:buChar char="•"/>
            </a:pPr>
            <a:endParaRPr lang="en-US" sz="1400" b="1" spc="150">
              <a:cs typeface="Calibri"/>
            </a:endParaRPr>
          </a:p>
          <a:p>
            <a:pPr indent="-228600">
              <a:lnSpc>
                <a:spcPct val="90000"/>
              </a:lnSpc>
              <a:spcBef>
                <a:spcPts val="930"/>
              </a:spcBef>
              <a:buFont typeface="Arial" panose="020B0604020202020204" pitchFamily="34" charset="0"/>
              <a:buChar char="•"/>
            </a:pPr>
            <a:r>
              <a:rPr lang="en-US" sz="1400" b="1" spc="150"/>
              <a:t>SOSIAALISTENTILANTEIDEN PELKO, VAIKEA SOSIAALINEN AHDITUS – EI PYSTY TULLA OMAAN RYHMÄÄN </a:t>
            </a:r>
            <a:endParaRPr lang="en-US" sz="1400" b="1" spc="150">
              <a:cs typeface="Calibri"/>
            </a:endParaRPr>
          </a:p>
          <a:p>
            <a:pPr indent="-228600">
              <a:lnSpc>
                <a:spcPct val="90000"/>
              </a:lnSpc>
              <a:spcBef>
                <a:spcPts val="930"/>
              </a:spcBef>
              <a:buFont typeface="Arial" panose="020B0604020202020204" pitchFamily="34" charset="0"/>
              <a:buChar char="•"/>
            </a:pPr>
            <a:endParaRPr lang="en-US" sz="1400" b="1" spc="150">
              <a:cs typeface="Calibri"/>
            </a:endParaRPr>
          </a:p>
          <a:p>
            <a:pPr indent="-228600">
              <a:lnSpc>
                <a:spcPct val="90000"/>
              </a:lnSpc>
              <a:spcBef>
                <a:spcPts val="930"/>
              </a:spcBef>
              <a:buFont typeface="Arial" panose="020B0604020202020204" pitchFamily="34" charset="0"/>
              <a:buChar char="•"/>
            </a:pPr>
            <a:r>
              <a:rPr lang="en-US" sz="1400" b="1" spc="150"/>
              <a:t>NEUROPSYKIATRISET HAASTEET TAI NIIDEN MONIMUOTOISET OIREET (</a:t>
            </a:r>
            <a:r>
              <a:rPr lang="en-US" sz="1400" b="1" spc="150" err="1"/>
              <a:t>adhd</a:t>
            </a:r>
            <a:r>
              <a:rPr lang="en-US" sz="1400" b="1" spc="150"/>
              <a:t>, add, </a:t>
            </a:r>
            <a:r>
              <a:rPr lang="en-US" sz="1400" b="1" spc="150" err="1"/>
              <a:t>autisminkirjo</a:t>
            </a:r>
            <a:r>
              <a:rPr lang="en-US" sz="1400" b="1" spc="150"/>
              <a:t>) </a:t>
            </a:r>
            <a:endParaRPr lang="en-US" sz="1400" b="1" spc="150">
              <a:cs typeface="Calibri"/>
            </a:endParaRPr>
          </a:p>
          <a:p>
            <a:pPr indent="-228600">
              <a:lnSpc>
                <a:spcPct val="90000"/>
              </a:lnSpc>
              <a:spcBef>
                <a:spcPts val="930"/>
              </a:spcBef>
              <a:buFont typeface="Arial" panose="020B0604020202020204" pitchFamily="34" charset="0"/>
              <a:buChar char="•"/>
            </a:pPr>
            <a:endParaRPr lang="en-US" sz="1400" b="1" spc="150">
              <a:cs typeface="Calibri"/>
            </a:endParaRPr>
          </a:p>
          <a:p>
            <a:pPr indent="-228600">
              <a:lnSpc>
                <a:spcPct val="90000"/>
              </a:lnSpc>
              <a:spcBef>
                <a:spcPts val="930"/>
              </a:spcBef>
              <a:buFont typeface="Arial" panose="020B0604020202020204" pitchFamily="34" charset="0"/>
              <a:buChar char="•"/>
            </a:pPr>
            <a:r>
              <a:rPr lang="en-US" sz="1400" b="1" spc="150"/>
              <a:t>SEKAMUOTOINEN MASENNUS- JA/ TAI AHDISTUS</a:t>
            </a:r>
            <a:endParaRPr lang="en-US" sz="1400" b="1" spc="150">
              <a:cs typeface="Calibri"/>
            </a:endParaRPr>
          </a:p>
          <a:p>
            <a:pPr indent="-228600">
              <a:lnSpc>
                <a:spcPct val="90000"/>
              </a:lnSpc>
              <a:spcBef>
                <a:spcPts val="930"/>
              </a:spcBef>
              <a:buFont typeface="Arial" panose="020B0604020202020204" pitchFamily="34" charset="0"/>
              <a:buChar char="•"/>
            </a:pPr>
            <a:endParaRPr lang="en-US" sz="1400" spc="150">
              <a:cs typeface="Calibri"/>
            </a:endParaRPr>
          </a:p>
          <a:p>
            <a:pPr indent="-228600">
              <a:lnSpc>
                <a:spcPct val="90000"/>
              </a:lnSpc>
              <a:spcBef>
                <a:spcPts val="930"/>
              </a:spcBef>
              <a:buFont typeface="Arial" panose="020B0604020202020204" pitchFamily="34" charset="0"/>
              <a:buChar char="•"/>
            </a:pPr>
            <a:endParaRPr lang="en-US" sz="900" spc="150"/>
          </a:p>
          <a:p>
            <a:pPr indent="-228600">
              <a:lnSpc>
                <a:spcPct val="90000"/>
              </a:lnSpc>
              <a:spcBef>
                <a:spcPts val="930"/>
              </a:spcBef>
              <a:buFont typeface="Arial" panose="020B0604020202020204" pitchFamily="34" charset="0"/>
              <a:buChar char="•"/>
            </a:pPr>
            <a:endParaRPr lang="en-US" sz="900" spc="150"/>
          </a:p>
          <a:p>
            <a:pPr indent="-228600">
              <a:lnSpc>
                <a:spcPct val="90000"/>
              </a:lnSpc>
              <a:spcBef>
                <a:spcPts val="930"/>
              </a:spcBef>
              <a:buFont typeface="Arial" panose="020B0604020202020204" pitchFamily="34" charset="0"/>
              <a:buChar char="•"/>
            </a:pPr>
            <a:endParaRPr lang="en-US" sz="900" spc="150"/>
          </a:p>
          <a:p>
            <a:pPr indent="-228600">
              <a:lnSpc>
                <a:spcPct val="90000"/>
              </a:lnSpc>
              <a:spcBef>
                <a:spcPts val="930"/>
              </a:spcBef>
              <a:buFont typeface="Arial" panose="020B0604020202020204" pitchFamily="34" charset="0"/>
              <a:buChar char="•"/>
            </a:pPr>
            <a:endParaRPr lang="en-US" sz="900" spc="150"/>
          </a:p>
          <a:p>
            <a:pPr indent="-228600">
              <a:lnSpc>
                <a:spcPct val="90000"/>
              </a:lnSpc>
              <a:spcBef>
                <a:spcPts val="930"/>
              </a:spcBef>
              <a:buFont typeface="Arial" panose="020B0604020202020204" pitchFamily="34" charset="0"/>
              <a:buChar char="•"/>
            </a:pPr>
            <a:endParaRPr lang="en-US" sz="900" spc="150"/>
          </a:p>
        </p:txBody>
      </p:sp>
      <p:pic>
        <p:nvPicPr>
          <p:cNvPr id="6" name="Kuva 5" descr="Kuva, joka sisältää kohteen aqua, muotoilu&#10;&#10;Kuvaus luotu automaattisesti">
            <a:extLst>
              <a:ext uri="{FF2B5EF4-FFF2-40B4-BE49-F238E27FC236}">
                <a16:creationId xmlns:a16="http://schemas.microsoft.com/office/drawing/2014/main" id="{E57C52B0-0DB4-7850-32C5-926A6181C2E4}"/>
              </a:ext>
            </a:extLst>
          </p:cNvPr>
          <p:cNvPicPr>
            <a:picLocks noChangeAspect="1"/>
          </p:cNvPicPr>
          <p:nvPr/>
        </p:nvPicPr>
        <p:blipFill>
          <a:blip r:embed="rId2"/>
          <a:stretch>
            <a:fillRect/>
          </a:stretch>
        </p:blipFill>
        <p:spPr>
          <a:xfrm>
            <a:off x="-2175" y="6069281"/>
            <a:ext cx="12188963" cy="789078"/>
          </a:xfrm>
          <a:prstGeom prst="rect">
            <a:avLst/>
          </a:prstGeom>
        </p:spPr>
      </p:pic>
      <p:pic>
        <p:nvPicPr>
          <p:cNvPr id="8" name="Kuvan paikkamerkki 1" descr="Kuva, joka sisältää kohteen Fontti, logo, Grafiikka, muotoilu&#10;&#10;Kuvaus luotu automaattisesti">
            <a:extLst>
              <a:ext uri="{FF2B5EF4-FFF2-40B4-BE49-F238E27FC236}">
                <a16:creationId xmlns:a16="http://schemas.microsoft.com/office/drawing/2014/main" id="{F39E0251-57FC-EA42-7A33-EB304D101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1082" y="0"/>
            <a:ext cx="2209071" cy="757691"/>
          </a:xfrm>
          <a:prstGeom prst="rect">
            <a:avLst/>
          </a:prstGeom>
        </p:spPr>
      </p:pic>
    </p:spTree>
    <p:extLst>
      <p:ext uri="{BB962C8B-B14F-4D97-AF65-F5344CB8AC3E}">
        <p14:creationId xmlns:p14="http://schemas.microsoft.com/office/powerpoint/2010/main" val="748956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F49746E-718F-A832-FB60-F47C6F8664A9}"/>
              </a:ext>
            </a:extLst>
          </p:cNvPr>
          <p:cNvSpPr>
            <a:spLocks noGrp="1"/>
          </p:cNvSpPr>
          <p:nvPr>
            <p:ph type="title"/>
          </p:nvPr>
        </p:nvSpPr>
        <p:spPr>
          <a:xfrm>
            <a:off x="640080" y="889"/>
            <a:ext cx="7064909" cy="821695"/>
          </a:xfrm>
        </p:spPr>
        <p:txBody>
          <a:bodyPr vert="horz" lIns="91440" tIns="45720" rIns="91440" bIns="45720" rtlCol="0" anchor="b">
            <a:normAutofit/>
          </a:bodyPr>
          <a:lstStyle/>
          <a:p>
            <a:r>
              <a:rPr lang="en-US" sz="3200" b="1">
                <a:latin typeface="Calibri"/>
                <a:cs typeface="Calibri"/>
              </a:rPr>
              <a:t>YHTEISET TAVOITTEET </a:t>
            </a:r>
          </a:p>
        </p:txBody>
      </p:sp>
      <p:sp>
        <p:nvSpPr>
          <p:cNvPr id="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iruutu 5">
            <a:extLst>
              <a:ext uri="{FF2B5EF4-FFF2-40B4-BE49-F238E27FC236}">
                <a16:creationId xmlns:a16="http://schemas.microsoft.com/office/drawing/2014/main" id="{3241B80E-A9DB-3206-7A7A-98A84417F727}"/>
              </a:ext>
            </a:extLst>
          </p:cNvPr>
          <p:cNvSpPr txBox="1"/>
          <p:nvPr/>
        </p:nvSpPr>
        <p:spPr>
          <a:xfrm>
            <a:off x="88047" y="946388"/>
            <a:ext cx="11856058" cy="5908553"/>
          </a:xfrm>
          <a:prstGeom prst="rect">
            <a:avLst/>
          </a:prstGeom>
        </p:spPr>
        <p:txBody>
          <a:bodyPr vert="horz" lIns="91440" tIns="45720" rIns="91440" bIns="45720" rtlCol="0" anchor="t">
            <a:noAutofit/>
          </a:bodyPr>
          <a:lstStyle/>
          <a:p>
            <a:pPr indent="-228600">
              <a:lnSpc>
                <a:spcPct val="90000"/>
              </a:lnSpc>
              <a:spcBef>
                <a:spcPts val="930"/>
              </a:spcBef>
              <a:buFont typeface="Arial" panose="020B0604020202020204" pitchFamily="34" charset="0"/>
              <a:buChar char="•"/>
            </a:pPr>
            <a:r>
              <a:rPr lang="en-US" sz="1600" b="1" spc="150"/>
              <a:t>PERUSASIAT KUNTOON OPINTOJA VARTEN</a:t>
            </a:r>
            <a:endParaRPr lang="en-US" sz="1600" b="1" spc="150">
              <a:cs typeface="Calibri"/>
            </a:endParaRPr>
          </a:p>
          <a:p>
            <a:pPr indent="-228600">
              <a:lnSpc>
                <a:spcPct val="90000"/>
              </a:lnSpc>
              <a:spcBef>
                <a:spcPts val="930"/>
              </a:spcBef>
              <a:buFont typeface="Arial" panose="020B0604020202020204" pitchFamily="34" charset="0"/>
              <a:buChar char="•"/>
            </a:pPr>
            <a:endParaRPr lang="en-US" sz="1600" b="1" spc="150">
              <a:cs typeface="Calibri"/>
            </a:endParaRPr>
          </a:p>
          <a:p>
            <a:pPr indent="-228600">
              <a:lnSpc>
                <a:spcPct val="90000"/>
              </a:lnSpc>
              <a:spcBef>
                <a:spcPts val="930"/>
              </a:spcBef>
              <a:buFont typeface="Arial" panose="020B0604020202020204" pitchFamily="34" charset="0"/>
              <a:buChar char="•"/>
            </a:pPr>
            <a:r>
              <a:rPr lang="en-US" sz="1600" b="1" spc="150"/>
              <a:t>ARJENHALLINTA (</a:t>
            </a:r>
            <a:r>
              <a:rPr lang="en-US" sz="1600" b="1" spc="150" err="1"/>
              <a:t>uni</a:t>
            </a:r>
            <a:r>
              <a:rPr lang="en-US" sz="1600" b="1" spc="150"/>
              <a:t>, </a:t>
            </a:r>
            <a:r>
              <a:rPr lang="en-US" sz="1600" b="1" spc="150" err="1"/>
              <a:t>lepo</a:t>
            </a:r>
            <a:r>
              <a:rPr lang="en-US" sz="1600" b="1" spc="150"/>
              <a:t>, </a:t>
            </a:r>
            <a:r>
              <a:rPr lang="en-US" sz="1600" b="1" spc="150" err="1"/>
              <a:t>ruokailu</a:t>
            </a:r>
            <a:r>
              <a:rPr lang="en-US" sz="1600" b="1" spc="150"/>
              <a:t>, </a:t>
            </a:r>
            <a:r>
              <a:rPr lang="en-US" sz="1600" b="1" spc="150" err="1"/>
              <a:t>liikkuminen</a:t>
            </a:r>
            <a:r>
              <a:rPr lang="en-US" sz="1600" b="1" spc="150"/>
              <a:t>)</a:t>
            </a:r>
            <a:endParaRPr lang="en-US" sz="1600" b="1" spc="150">
              <a:cs typeface="Calibri"/>
            </a:endParaRPr>
          </a:p>
          <a:p>
            <a:pPr indent="-228600">
              <a:lnSpc>
                <a:spcPct val="90000"/>
              </a:lnSpc>
              <a:spcBef>
                <a:spcPts val="930"/>
              </a:spcBef>
              <a:buFont typeface="Arial" panose="020B0604020202020204" pitchFamily="34" charset="0"/>
              <a:buChar char="•"/>
            </a:pPr>
            <a:endParaRPr lang="en-US" sz="1600" b="1" spc="150">
              <a:cs typeface="Calibri"/>
            </a:endParaRPr>
          </a:p>
          <a:p>
            <a:pPr indent="-228600">
              <a:lnSpc>
                <a:spcPct val="90000"/>
              </a:lnSpc>
              <a:spcBef>
                <a:spcPts val="930"/>
              </a:spcBef>
              <a:buFont typeface="Arial" panose="020B0604020202020204" pitchFamily="34" charset="0"/>
              <a:buChar char="•"/>
            </a:pPr>
            <a:r>
              <a:rPr lang="en-US" sz="1600" b="1" spc="150"/>
              <a:t>OPISKELUTAIDOT</a:t>
            </a:r>
            <a:endParaRPr lang="en-US" sz="1600" b="1" spc="150">
              <a:cs typeface="Calibri"/>
            </a:endParaRPr>
          </a:p>
          <a:p>
            <a:pPr indent="-228600">
              <a:lnSpc>
                <a:spcPct val="90000"/>
              </a:lnSpc>
              <a:spcBef>
                <a:spcPts val="930"/>
              </a:spcBef>
              <a:buFont typeface="Arial" panose="020B0604020202020204" pitchFamily="34" charset="0"/>
              <a:buChar char="•"/>
            </a:pPr>
            <a:endParaRPr lang="en-US" sz="1600" b="1" spc="150">
              <a:cs typeface="Calibri"/>
            </a:endParaRPr>
          </a:p>
          <a:p>
            <a:pPr indent="-228600">
              <a:lnSpc>
                <a:spcPct val="90000"/>
              </a:lnSpc>
              <a:spcBef>
                <a:spcPts val="930"/>
              </a:spcBef>
              <a:buFont typeface="Arial" panose="020B0604020202020204" pitchFamily="34" charset="0"/>
              <a:buChar char="•"/>
            </a:pPr>
            <a:r>
              <a:rPr lang="en-US" sz="1600" b="1" spc="150"/>
              <a:t>SOSIAALINEN VAHVISTUMINEN</a:t>
            </a:r>
            <a:endParaRPr lang="en-US" sz="1600" b="1" spc="150">
              <a:cs typeface="Calibri"/>
            </a:endParaRPr>
          </a:p>
          <a:p>
            <a:pPr indent="-228600">
              <a:lnSpc>
                <a:spcPct val="90000"/>
              </a:lnSpc>
              <a:spcBef>
                <a:spcPts val="930"/>
              </a:spcBef>
              <a:buFont typeface="Arial" panose="020B0604020202020204" pitchFamily="34" charset="0"/>
              <a:buChar char="•"/>
            </a:pPr>
            <a:r>
              <a:rPr lang="en-US" sz="1600" b="1" spc="150"/>
              <a:t>MATALANKYNNYKSEN TUKI AIKUISEEN OHJAAJAAN </a:t>
            </a:r>
            <a:endParaRPr lang="en-US" sz="1600" b="1" spc="150">
              <a:cs typeface="Calibri"/>
            </a:endParaRPr>
          </a:p>
          <a:p>
            <a:pPr>
              <a:lnSpc>
                <a:spcPct val="90000"/>
              </a:lnSpc>
              <a:spcBef>
                <a:spcPts val="930"/>
              </a:spcBef>
            </a:pPr>
            <a:r>
              <a:rPr lang="en-US" sz="1600" b="1" spc="150"/>
              <a:t>(</a:t>
            </a:r>
            <a:r>
              <a:rPr lang="en-US" sz="1600" b="1" spc="150" err="1"/>
              <a:t>Kodinomaisessa</a:t>
            </a:r>
            <a:r>
              <a:rPr lang="en-US" sz="1600" b="1" spc="150"/>
              <a:t> </a:t>
            </a:r>
            <a:r>
              <a:rPr lang="en-US" sz="1600" b="1" spc="150" err="1"/>
              <a:t>oppimisympäristössä</a:t>
            </a:r>
            <a:r>
              <a:rPr lang="en-US" sz="1600" b="1" spc="150"/>
              <a:t> </a:t>
            </a:r>
            <a:r>
              <a:rPr lang="en-US" sz="1600" b="1" spc="150" err="1"/>
              <a:t>helpompi</a:t>
            </a:r>
            <a:r>
              <a:rPr lang="en-US" sz="1600" b="1" spc="150"/>
              <a:t> </a:t>
            </a:r>
            <a:r>
              <a:rPr lang="en-US" sz="1600" b="1" spc="150" err="1"/>
              <a:t>keskustella</a:t>
            </a:r>
            <a:r>
              <a:rPr lang="en-US" sz="1600" b="1" spc="150"/>
              <a:t>, </a:t>
            </a:r>
            <a:r>
              <a:rPr lang="en-US" sz="1600" b="1" spc="150" err="1"/>
              <a:t>pienillä</a:t>
            </a:r>
            <a:r>
              <a:rPr lang="en-US" sz="1600" b="1" spc="150"/>
              <a:t> </a:t>
            </a:r>
            <a:r>
              <a:rPr lang="en-US" sz="1600" b="1" spc="150" err="1"/>
              <a:t>asioilla</a:t>
            </a:r>
            <a:r>
              <a:rPr lang="en-US" sz="1600" b="1" spc="150"/>
              <a:t> iso </a:t>
            </a:r>
            <a:r>
              <a:rPr lang="en-US" sz="1600" b="1" spc="150" err="1"/>
              <a:t>merkitys</a:t>
            </a:r>
            <a:r>
              <a:rPr lang="en-US" sz="1600" b="1" spc="150"/>
              <a:t>: </a:t>
            </a:r>
            <a:r>
              <a:rPr lang="en-US" sz="1600" b="1" spc="150" err="1"/>
              <a:t>nojatuoli</a:t>
            </a:r>
            <a:r>
              <a:rPr lang="en-US" sz="1600" b="1" spc="150"/>
              <a:t>, </a:t>
            </a:r>
            <a:r>
              <a:rPr lang="en-US" sz="1600" b="1" spc="150" err="1"/>
              <a:t>kaakao</a:t>
            </a:r>
            <a:r>
              <a:rPr lang="en-US" sz="1600" b="1" spc="150"/>
              <a:t> ja </a:t>
            </a:r>
            <a:r>
              <a:rPr lang="en-US" sz="1600" b="1" spc="150" err="1"/>
              <a:t>kynttilä</a:t>
            </a:r>
            <a:r>
              <a:rPr lang="en-US" sz="1600" b="1" spc="150"/>
              <a:t>)</a:t>
            </a:r>
            <a:endParaRPr lang="en-US" sz="1600" b="1" spc="150">
              <a:cs typeface="Calibri"/>
            </a:endParaRPr>
          </a:p>
          <a:p>
            <a:pPr indent="-228600">
              <a:lnSpc>
                <a:spcPct val="90000"/>
              </a:lnSpc>
              <a:spcBef>
                <a:spcPts val="930"/>
              </a:spcBef>
              <a:buFont typeface="Arial" panose="020B0604020202020204" pitchFamily="34" charset="0"/>
              <a:buChar char="•"/>
            </a:pPr>
            <a:endParaRPr lang="en-US" sz="1600" b="1" spc="150">
              <a:cs typeface="Calibri"/>
            </a:endParaRPr>
          </a:p>
          <a:p>
            <a:pPr indent="-228600">
              <a:lnSpc>
                <a:spcPct val="90000"/>
              </a:lnSpc>
              <a:spcBef>
                <a:spcPts val="930"/>
              </a:spcBef>
              <a:buFont typeface="Arial" panose="020B0604020202020204" pitchFamily="34" charset="0"/>
              <a:buChar char="•"/>
            </a:pPr>
            <a:r>
              <a:rPr lang="en-US" sz="1600" b="1" spc="150"/>
              <a:t>TARVITTAVIEN KONTAKTIEN AKTIVOINTI JA HOITOSUHTEIDEN KÄYNNISTÄMINEN OPINTOJEN TUKEMISEKSI</a:t>
            </a:r>
            <a:endParaRPr lang="en-US" sz="1600" b="1" spc="150">
              <a:cs typeface="Calibri"/>
            </a:endParaRPr>
          </a:p>
          <a:p>
            <a:pPr>
              <a:lnSpc>
                <a:spcPct val="90000"/>
              </a:lnSpc>
              <a:spcBef>
                <a:spcPts val="930"/>
              </a:spcBef>
            </a:pPr>
            <a:r>
              <a:rPr lang="en-US" sz="1600" b="1" spc="150"/>
              <a:t>(</a:t>
            </a:r>
            <a:r>
              <a:rPr lang="en-US" sz="1600" b="1" spc="150" err="1"/>
              <a:t>kuraattori</a:t>
            </a:r>
            <a:r>
              <a:rPr lang="en-US" sz="1600" b="1" spc="150"/>
              <a:t>, </a:t>
            </a:r>
            <a:r>
              <a:rPr lang="en-US" sz="1600" b="1" spc="150" err="1"/>
              <a:t>terkkari</a:t>
            </a:r>
            <a:r>
              <a:rPr lang="en-US" sz="1600" b="1" spc="150"/>
              <a:t>, </a:t>
            </a:r>
            <a:r>
              <a:rPr lang="en-US" sz="1600" b="1" spc="150" err="1"/>
              <a:t>psyykkari</a:t>
            </a:r>
            <a:r>
              <a:rPr lang="en-US" sz="1600" b="1" spc="150"/>
              <a:t>, </a:t>
            </a:r>
            <a:r>
              <a:rPr lang="en-US" sz="1600" b="1" spc="150" err="1"/>
              <a:t>nupo</a:t>
            </a:r>
            <a:r>
              <a:rPr lang="en-US" sz="1600" b="1" spc="150"/>
              <a:t>, </a:t>
            </a:r>
            <a:r>
              <a:rPr lang="en-US" sz="1600" b="1" spc="150" err="1"/>
              <a:t>portti</a:t>
            </a:r>
            <a:r>
              <a:rPr lang="en-US" sz="1600" b="1" spc="150"/>
              <a:t> </a:t>
            </a:r>
            <a:r>
              <a:rPr lang="en-US" sz="1600" b="1" spc="150" err="1"/>
              <a:t>yms</a:t>
            </a:r>
            <a:r>
              <a:rPr lang="en-US" sz="1600" b="1" spc="150"/>
              <a:t>..)</a:t>
            </a:r>
            <a:endParaRPr lang="en-US" sz="1600" b="1" spc="150">
              <a:cs typeface="Calibri"/>
            </a:endParaRPr>
          </a:p>
          <a:p>
            <a:pPr indent="-228600">
              <a:lnSpc>
                <a:spcPct val="90000"/>
              </a:lnSpc>
              <a:spcBef>
                <a:spcPts val="930"/>
              </a:spcBef>
              <a:buFont typeface="Arial" panose="020B0604020202020204" pitchFamily="34" charset="0"/>
              <a:buChar char="•"/>
            </a:pPr>
            <a:endParaRPr lang="en-US" sz="2000" b="1" spc="150">
              <a:cs typeface="Calibri"/>
            </a:endParaRPr>
          </a:p>
          <a:p>
            <a:pPr indent="-228600">
              <a:lnSpc>
                <a:spcPct val="90000"/>
              </a:lnSpc>
              <a:spcBef>
                <a:spcPts val="930"/>
              </a:spcBef>
              <a:buFont typeface="Arial" panose="020B0604020202020204" pitchFamily="34" charset="0"/>
              <a:buChar char="•"/>
            </a:pPr>
            <a:r>
              <a:rPr lang="en-US" sz="1600" b="1" spc="150"/>
              <a:t>OMIEN VAHVUUKSIEN LÖYTYMINEN</a:t>
            </a:r>
            <a:endParaRPr lang="en-US" sz="1600" b="1" spc="150">
              <a:cs typeface="Calibri"/>
            </a:endParaRPr>
          </a:p>
          <a:p>
            <a:pPr indent="-228600">
              <a:lnSpc>
                <a:spcPct val="90000"/>
              </a:lnSpc>
              <a:spcBef>
                <a:spcPts val="930"/>
              </a:spcBef>
              <a:buFont typeface="Arial" panose="020B0604020202020204" pitchFamily="34" charset="0"/>
              <a:buChar char="•"/>
            </a:pPr>
            <a:r>
              <a:rPr lang="en-US" sz="1600" b="1" spc="150"/>
              <a:t>OMAN OPISKELUPOLUN LÖYTYMINEN</a:t>
            </a:r>
            <a:endParaRPr lang="en-US" sz="1600" spc="150">
              <a:cs typeface="Calibri"/>
            </a:endParaRPr>
          </a:p>
          <a:p>
            <a:pPr indent="-228600">
              <a:lnSpc>
                <a:spcPct val="90000"/>
              </a:lnSpc>
              <a:spcBef>
                <a:spcPts val="930"/>
              </a:spcBef>
              <a:buFont typeface="Arial" panose="020B0604020202020204" pitchFamily="34" charset="0"/>
              <a:buChar char="•"/>
            </a:pPr>
            <a:endParaRPr lang="en-US" sz="1600" spc="150">
              <a:cs typeface="Calibri"/>
            </a:endParaRPr>
          </a:p>
        </p:txBody>
      </p:sp>
      <p:pic>
        <p:nvPicPr>
          <p:cNvPr id="4" name="Kuva 3" descr="Kuva, joka sisältää kohteen aqua, muotoilu&#10;&#10;Kuvaus luotu automaattisesti">
            <a:extLst>
              <a:ext uri="{FF2B5EF4-FFF2-40B4-BE49-F238E27FC236}">
                <a16:creationId xmlns:a16="http://schemas.microsoft.com/office/drawing/2014/main" id="{AA60E5E5-82FD-B907-FCE2-83CBB669C98E}"/>
              </a:ext>
            </a:extLst>
          </p:cNvPr>
          <p:cNvPicPr>
            <a:picLocks noChangeAspect="1"/>
          </p:cNvPicPr>
          <p:nvPr/>
        </p:nvPicPr>
        <p:blipFill>
          <a:blip r:embed="rId2"/>
          <a:stretch>
            <a:fillRect/>
          </a:stretch>
        </p:blipFill>
        <p:spPr>
          <a:xfrm>
            <a:off x="82491" y="6249198"/>
            <a:ext cx="12104297" cy="609161"/>
          </a:xfrm>
          <a:prstGeom prst="rect">
            <a:avLst/>
          </a:prstGeom>
        </p:spPr>
      </p:pic>
      <p:pic>
        <p:nvPicPr>
          <p:cNvPr id="8" name="Kuvan paikkamerkki 1" descr="Kuva, joka sisältää kohteen Fontti, logo, Grafiikka, muotoilu&#10;&#10;Kuvaus luotu automaattisesti">
            <a:extLst>
              <a:ext uri="{FF2B5EF4-FFF2-40B4-BE49-F238E27FC236}">
                <a16:creationId xmlns:a16="http://schemas.microsoft.com/office/drawing/2014/main" id="{313C7174-D043-E8F0-1BD2-C7C93F2E5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308" y="5391"/>
            <a:ext cx="2185907" cy="628895"/>
          </a:xfrm>
          <a:prstGeom prst="rect">
            <a:avLst/>
          </a:prstGeom>
        </p:spPr>
      </p:pic>
    </p:spTree>
    <p:extLst>
      <p:ext uri="{BB962C8B-B14F-4D97-AF65-F5344CB8AC3E}">
        <p14:creationId xmlns:p14="http://schemas.microsoft.com/office/powerpoint/2010/main" val="1451333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638835-E3E1-767D-9D10-2F5179473088}"/>
              </a:ext>
            </a:extLst>
          </p:cNvPr>
          <p:cNvSpPr>
            <a:spLocks noGrp="1"/>
          </p:cNvSpPr>
          <p:nvPr>
            <p:ph type="title"/>
          </p:nvPr>
        </p:nvSpPr>
        <p:spPr>
          <a:xfrm>
            <a:off x="762000" y="235360"/>
            <a:ext cx="7004711" cy="1074223"/>
          </a:xfrm>
        </p:spPr>
        <p:txBody>
          <a:bodyPr vert="horz" lIns="91440" tIns="45720" rIns="91440" bIns="45720" rtlCol="0" anchor="t">
            <a:normAutofit/>
          </a:bodyPr>
          <a:lstStyle/>
          <a:p>
            <a:r>
              <a:rPr lang="en-US" sz="2800" b="1"/>
              <a:t>TOIMINTA </a:t>
            </a:r>
          </a:p>
        </p:txBody>
      </p:sp>
      <p:cxnSp>
        <p:nvCxnSpPr>
          <p:cNvPr id="47" name="Straight Connector 4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kstiruutu 5">
            <a:extLst>
              <a:ext uri="{FF2B5EF4-FFF2-40B4-BE49-F238E27FC236}">
                <a16:creationId xmlns:a16="http://schemas.microsoft.com/office/drawing/2014/main" id="{0B6AE41D-C45C-16B0-ED35-9E78FCC26B9F}"/>
              </a:ext>
            </a:extLst>
          </p:cNvPr>
          <p:cNvSpPr txBox="1"/>
          <p:nvPr/>
        </p:nvSpPr>
        <p:spPr>
          <a:xfrm>
            <a:off x="-3627" y="1207406"/>
            <a:ext cx="11437335" cy="5492443"/>
          </a:xfrm>
          <a:prstGeom prst="rect">
            <a:avLst/>
          </a:prstGeom>
        </p:spPr>
        <p:txBody>
          <a:bodyPr vert="horz" lIns="91440" tIns="45720" rIns="91440" bIns="45720" rtlCol="0" anchor="t">
            <a:normAutofit/>
          </a:bodyPr>
          <a:lstStyle/>
          <a:p>
            <a:pPr indent="-228600">
              <a:lnSpc>
                <a:spcPct val="90000"/>
              </a:lnSpc>
              <a:spcBef>
                <a:spcPts val="930"/>
              </a:spcBef>
              <a:buFont typeface="Arial" panose="020B0604020202020204" pitchFamily="34" charset="0"/>
              <a:buChar char="•"/>
            </a:pPr>
            <a:r>
              <a:rPr lang="en-US" b="1" spc="150"/>
              <a:t>AVOINNA RYHMÄLLE MAANANTAI-TORSTAI</a:t>
            </a:r>
            <a:endParaRPr lang="en-US" b="1" spc="150">
              <a:cs typeface="Calibri"/>
            </a:endParaRPr>
          </a:p>
          <a:p>
            <a:pPr indent="-228600">
              <a:lnSpc>
                <a:spcPct val="90000"/>
              </a:lnSpc>
              <a:spcBef>
                <a:spcPts val="930"/>
              </a:spcBef>
              <a:buFont typeface="Arial" panose="020B0604020202020204" pitchFamily="34" charset="0"/>
              <a:buChar char="•"/>
            </a:pPr>
            <a:r>
              <a:rPr lang="en-US" b="1" spc="150"/>
              <a:t>JOKAISELLA OMA TUNTIMÄÄRÄ OMAN VOINNIN MUKAAN,</a:t>
            </a:r>
            <a:endParaRPr lang="en-US" b="1" spc="150">
              <a:cs typeface="Calibri"/>
            </a:endParaRPr>
          </a:p>
          <a:p>
            <a:pPr indent="-228600">
              <a:lnSpc>
                <a:spcPct val="90000"/>
              </a:lnSpc>
              <a:spcBef>
                <a:spcPts val="930"/>
              </a:spcBef>
              <a:buFont typeface="Arial" panose="020B0604020202020204" pitchFamily="34" charset="0"/>
              <a:buChar char="•"/>
            </a:pPr>
            <a:r>
              <a:rPr lang="en-US" b="1" spc="150"/>
              <a:t>YKSILÖTAPAAMISET PERJANTAISIN</a:t>
            </a:r>
            <a:endParaRPr lang="en-US" b="1" spc="150">
              <a:cs typeface="Calibri"/>
            </a:endParaRPr>
          </a:p>
          <a:p>
            <a:pPr indent="-228600">
              <a:lnSpc>
                <a:spcPct val="90000"/>
              </a:lnSpc>
              <a:spcBef>
                <a:spcPts val="930"/>
              </a:spcBef>
              <a:buFont typeface="Arial" panose="020B0604020202020204" pitchFamily="34" charset="0"/>
              <a:buChar char="•"/>
            </a:pPr>
            <a:endParaRPr lang="en-US" b="1" spc="150"/>
          </a:p>
          <a:p>
            <a:pPr indent="-228600">
              <a:lnSpc>
                <a:spcPct val="90000"/>
              </a:lnSpc>
              <a:spcBef>
                <a:spcPts val="930"/>
              </a:spcBef>
              <a:buFont typeface="Arial" panose="020B0604020202020204" pitchFamily="34" charset="0"/>
              <a:buChar char="•"/>
            </a:pPr>
            <a:r>
              <a:rPr lang="en-US" b="1" spc="150"/>
              <a:t>AAMUPALA TARJOLLA AAMUISIN (</a:t>
            </a:r>
            <a:r>
              <a:rPr lang="en-US" b="1" spc="150" err="1"/>
              <a:t>leipää</a:t>
            </a:r>
            <a:r>
              <a:rPr lang="en-US" b="1" spc="150"/>
              <a:t>, </a:t>
            </a:r>
            <a:r>
              <a:rPr lang="en-US" b="1" spc="150" err="1"/>
              <a:t>puuroa</a:t>
            </a:r>
            <a:r>
              <a:rPr lang="en-US" b="1" spc="150"/>
              <a:t>, </a:t>
            </a:r>
            <a:r>
              <a:rPr lang="en-US" b="1" spc="150" err="1"/>
              <a:t>kahvia</a:t>
            </a:r>
            <a:r>
              <a:rPr lang="en-US" b="1" spc="150"/>
              <a:t>)</a:t>
            </a:r>
            <a:endParaRPr lang="en-US" b="1" spc="150">
              <a:cs typeface="Calibri"/>
            </a:endParaRPr>
          </a:p>
          <a:p>
            <a:pPr indent="-228600">
              <a:lnSpc>
                <a:spcPct val="90000"/>
              </a:lnSpc>
              <a:spcBef>
                <a:spcPts val="930"/>
              </a:spcBef>
              <a:buFont typeface="Arial" panose="020B0604020202020204" pitchFamily="34" charset="0"/>
              <a:buChar char="•"/>
            </a:pPr>
            <a:r>
              <a:rPr lang="en-US" b="1" spc="150"/>
              <a:t>RUOKAILU TALONPOJANKADUN RUOKALASSA </a:t>
            </a:r>
            <a:endParaRPr lang="en-US" b="1" spc="150">
              <a:cs typeface="Calibri"/>
            </a:endParaRPr>
          </a:p>
          <a:p>
            <a:pPr indent="-228600">
              <a:lnSpc>
                <a:spcPct val="90000"/>
              </a:lnSpc>
              <a:spcBef>
                <a:spcPts val="930"/>
              </a:spcBef>
              <a:buFont typeface="Arial" panose="020B0604020202020204" pitchFamily="34" charset="0"/>
              <a:buChar char="•"/>
            </a:pPr>
            <a:r>
              <a:rPr lang="en-US" b="1" spc="150"/>
              <a:t>PAJALLA PIENTÄ VÄLIPALAA</a:t>
            </a:r>
            <a:endParaRPr lang="en-US" b="1" spc="150">
              <a:cs typeface="Calibri"/>
            </a:endParaRPr>
          </a:p>
          <a:p>
            <a:pPr indent="-228600">
              <a:lnSpc>
                <a:spcPct val="90000"/>
              </a:lnSpc>
              <a:spcBef>
                <a:spcPts val="930"/>
              </a:spcBef>
              <a:buFont typeface="Arial" panose="020B0604020202020204" pitchFamily="34" charset="0"/>
              <a:buChar char="•"/>
            </a:pPr>
            <a:endParaRPr lang="en-US" b="1" spc="150"/>
          </a:p>
          <a:p>
            <a:pPr indent="-228600">
              <a:lnSpc>
                <a:spcPct val="90000"/>
              </a:lnSpc>
              <a:spcBef>
                <a:spcPts val="930"/>
              </a:spcBef>
              <a:buFont typeface="Arial" panose="020B0604020202020204" pitchFamily="34" charset="0"/>
              <a:buChar char="•"/>
            </a:pPr>
            <a:r>
              <a:rPr lang="en-US" b="1" spc="150"/>
              <a:t>PAJA SIIVOTAAN YHDESSÄ OPISKELIJOIDEN KANSSA</a:t>
            </a:r>
            <a:endParaRPr lang="en-US" b="1" spc="150">
              <a:cs typeface="Calibri"/>
            </a:endParaRPr>
          </a:p>
          <a:p>
            <a:pPr indent="-228600">
              <a:lnSpc>
                <a:spcPct val="90000"/>
              </a:lnSpc>
              <a:spcBef>
                <a:spcPts val="930"/>
              </a:spcBef>
              <a:buFont typeface="Arial" panose="020B0604020202020204" pitchFamily="34" charset="0"/>
              <a:buChar char="•"/>
            </a:pPr>
            <a:r>
              <a:rPr lang="en-US" b="1" spc="150"/>
              <a:t>TIETOKONEET LÖYTYVÄT PAJALTA YTO- AINEIDEN OPISKELUUN. OSAN KURSSEISTA VOI SUORITTAA PAPERISENA</a:t>
            </a:r>
            <a:endParaRPr lang="en-US" b="1" spc="150">
              <a:cs typeface="Calibri"/>
            </a:endParaRPr>
          </a:p>
          <a:p>
            <a:pPr indent="-228600">
              <a:lnSpc>
                <a:spcPct val="90000"/>
              </a:lnSpc>
              <a:spcBef>
                <a:spcPts val="930"/>
              </a:spcBef>
              <a:buFont typeface="Arial" panose="020B0604020202020204" pitchFamily="34" charset="0"/>
              <a:buChar char="•"/>
            </a:pPr>
            <a:endParaRPr lang="en-US" b="1" spc="150"/>
          </a:p>
          <a:p>
            <a:pPr indent="-228600">
              <a:lnSpc>
                <a:spcPct val="90000"/>
              </a:lnSpc>
              <a:spcBef>
                <a:spcPts val="930"/>
              </a:spcBef>
              <a:buFont typeface="Arial" panose="020B0604020202020204" pitchFamily="34" charset="0"/>
              <a:buChar char="•"/>
            </a:pPr>
            <a:r>
              <a:rPr lang="en-US" b="1" spc="150"/>
              <a:t>PAJA SIJAITSEE HAKAKADULLA. TALONPOJANKADUN JA NÄRVILÄNKADUN VÄLISSÄ LUHTITALOSSA</a:t>
            </a:r>
            <a:endParaRPr lang="en-US" b="1" spc="150">
              <a:cs typeface="Calibri"/>
            </a:endParaRPr>
          </a:p>
        </p:txBody>
      </p:sp>
      <p:pic>
        <p:nvPicPr>
          <p:cNvPr id="4" name="Kuva 3" descr="Kuva, joka sisältää kohteen aqua, muotoilu&#10;&#10;Kuvaus luotu automaattisesti">
            <a:extLst>
              <a:ext uri="{FF2B5EF4-FFF2-40B4-BE49-F238E27FC236}">
                <a16:creationId xmlns:a16="http://schemas.microsoft.com/office/drawing/2014/main" id="{B8E441F4-CA90-BAC6-7A95-8F0BA1C71583}"/>
              </a:ext>
            </a:extLst>
          </p:cNvPr>
          <p:cNvPicPr>
            <a:picLocks noChangeAspect="1"/>
          </p:cNvPicPr>
          <p:nvPr/>
        </p:nvPicPr>
        <p:blipFill>
          <a:blip r:embed="rId2"/>
          <a:stretch>
            <a:fillRect/>
          </a:stretch>
        </p:blipFill>
        <p:spPr>
          <a:xfrm>
            <a:off x="5213" y="6196281"/>
            <a:ext cx="12009047" cy="662078"/>
          </a:xfrm>
          <a:prstGeom prst="rect">
            <a:avLst/>
          </a:prstGeom>
        </p:spPr>
      </p:pic>
      <p:pic>
        <p:nvPicPr>
          <p:cNvPr id="8" name="Kuvan paikkamerkki 1" descr="Kuva, joka sisältää kohteen Fontti, logo, Grafiikka, muotoilu&#10;&#10;Kuvaus luotu automaattisesti">
            <a:extLst>
              <a:ext uri="{FF2B5EF4-FFF2-40B4-BE49-F238E27FC236}">
                <a16:creationId xmlns:a16="http://schemas.microsoft.com/office/drawing/2014/main" id="{D412FF49-0D29-FF55-2D20-E691D82E4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117" y="100641"/>
            <a:ext cx="2185907" cy="628895"/>
          </a:xfrm>
          <a:prstGeom prst="rect">
            <a:avLst/>
          </a:prstGeom>
        </p:spPr>
      </p:pic>
    </p:spTree>
    <p:extLst>
      <p:ext uri="{BB962C8B-B14F-4D97-AF65-F5344CB8AC3E}">
        <p14:creationId xmlns:p14="http://schemas.microsoft.com/office/powerpoint/2010/main" val="431574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3B02AC-BFCC-6BCD-7A56-D231D6AC0B85}"/>
              </a:ext>
            </a:extLst>
          </p:cNvPr>
          <p:cNvSpPr>
            <a:spLocks noGrp="1"/>
          </p:cNvSpPr>
          <p:nvPr>
            <p:ph type="title"/>
          </p:nvPr>
        </p:nvSpPr>
        <p:spPr>
          <a:xfrm>
            <a:off x="398585" y="359764"/>
            <a:ext cx="10196790" cy="268032"/>
          </a:xfrm>
        </p:spPr>
        <p:txBody>
          <a:bodyPr vert="horz" lIns="91440" tIns="45720" rIns="91440" bIns="45720" rtlCol="0" anchor="t">
            <a:normAutofit fontScale="90000"/>
          </a:bodyPr>
          <a:lstStyle/>
          <a:p>
            <a:r>
              <a:rPr lang="en-US" sz="2400" b="1">
                <a:latin typeface="Calibri"/>
                <a:cs typeface="Calibri"/>
              </a:rPr>
              <a:t>YTO-OPINNOT JA OSA INTEGROITUNA KÄYTÄNNÖN TEKEMISEEN</a:t>
            </a:r>
          </a:p>
        </p:txBody>
      </p:sp>
      <p:cxnSp>
        <p:nvCxnSpPr>
          <p:cNvPr id="58" name="Straight Connector 5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kstiruutu 6">
            <a:extLst>
              <a:ext uri="{FF2B5EF4-FFF2-40B4-BE49-F238E27FC236}">
                <a16:creationId xmlns:a16="http://schemas.microsoft.com/office/drawing/2014/main" id="{BB1CE3F3-1927-0C64-B7DE-78C7B9597BFC}"/>
              </a:ext>
            </a:extLst>
          </p:cNvPr>
          <p:cNvSpPr txBox="1"/>
          <p:nvPr/>
        </p:nvSpPr>
        <p:spPr>
          <a:xfrm>
            <a:off x="2213" y="1186779"/>
            <a:ext cx="11881565" cy="5037666"/>
          </a:xfrm>
          <a:prstGeom prst="rect">
            <a:avLst/>
          </a:prstGeom>
        </p:spPr>
        <p:txBody>
          <a:bodyPr vert="horz" lIns="91440" tIns="45720" rIns="91440" bIns="45720" rtlCol="0" anchor="t">
            <a:noAutofit/>
          </a:bodyPr>
          <a:lstStyle/>
          <a:p>
            <a:pPr indent="-228600">
              <a:lnSpc>
                <a:spcPct val="90000"/>
              </a:lnSpc>
              <a:spcBef>
                <a:spcPts val="930"/>
              </a:spcBef>
              <a:buFont typeface="Arial" panose="020B0604020202020204" pitchFamily="34" charset="0"/>
              <a:buChar char="•"/>
            </a:pPr>
            <a:r>
              <a:rPr lang="en-US" b="1" spc="150"/>
              <a:t>ARJENHALLINTA, KOTITYÖT </a:t>
            </a:r>
            <a:endParaRPr lang="en-US" b="1" spc="150">
              <a:cs typeface="Calibri"/>
            </a:endParaRPr>
          </a:p>
          <a:p>
            <a:pPr indent="-228600">
              <a:lnSpc>
                <a:spcPct val="90000"/>
              </a:lnSpc>
              <a:spcBef>
                <a:spcPts val="930"/>
              </a:spcBef>
              <a:buFont typeface="Arial" panose="020B0604020202020204" pitchFamily="34" charset="0"/>
              <a:buChar char="•"/>
            </a:pPr>
            <a:r>
              <a:rPr lang="en-US" spc="150" err="1"/>
              <a:t>Itsenäistyvä</a:t>
            </a:r>
            <a:r>
              <a:rPr lang="en-US" spc="150"/>
              <a:t> </a:t>
            </a:r>
            <a:r>
              <a:rPr lang="en-US" spc="150" err="1"/>
              <a:t>nuori</a:t>
            </a:r>
            <a:r>
              <a:rPr lang="en-US" spc="150"/>
              <a:t> </a:t>
            </a:r>
            <a:r>
              <a:rPr lang="en-US" spc="150" err="1"/>
              <a:t>asuntolaympäristössä</a:t>
            </a:r>
            <a:r>
              <a:rPr lang="en-US" spc="150"/>
              <a:t> ( 2 </a:t>
            </a:r>
            <a:r>
              <a:rPr lang="en-US" spc="150" err="1"/>
              <a:t>osp</a:t>
            </a:r>
            <a:r>
              <a:rPr lang="en-US" spc="150"/>
              <a:t>)</a:t>
            </a:r>
            <a:endParaRPr lang="en-US" spc="150">
              <a:cs typeface="Calibri"/>
            </a:endParaRPr>
          </a:p>
          <a:p>
            <a:pPr indent="-228600">
              <a:lnSpc>
                <a:spcPct val="90000"/>
              </a:lnSpc>
              <a:spcBef>
                <a:spcPts val="930"/>
              </a:spcBef>
              <a:buFont typeface="Arial" panose="020B0604020202020204" pitchFamily="34" charset="0"/>
              <a:buChar char="•"/>
            </a:pPr>
            <a:r>
              <a:rPr lang="en-US" b="1" spc="150"/>
              <a:t>OMA ELÄMÄ</a:t>
            </a:r>
            <a:endParaRPr lang="en-US" b="1" spc="150">
              <a:cs typeface="Calibri"/>
            </a:endParaRPr>
          </a:p>
          <a:p>
            <a:pPr indent="-228600">
              <a:lnSpc>
                <a:spcPct val="90000"/>
              </a:lnSpc>
              <a:spcBef>
                <a:spcPts val="930"/>
              </a:spcBef>
              <a:buFont typeface="Arial" panose="020B0604020202020204" pitchFamily="34" charset="0"/>
              <a:buChar char="•"/>
            </a:pPr>
            <a:r>
              <a:rPr lang="en-US" spc="150" err="1"/>
              <a:t>Työhyvinvointipsykologia</a:t>
            </a:r>
            <a:r>
              <a:rPr lang="en-US" spc="150"/>
              <a:t> (2 </a:t>
            </a:r>
            <a:r>
              <a:rPr lang="en-US" spc="150" err="1"/>
              <a:t>osp</a:t>
            </a:r>
            <a:r>
              <a:rPr lang="en-US" spc="150"/>
              <a:t>), </a:t>
            </a:r>
            <a:r>
              <a:rPr lang="en-US" spc="150" err="1"/>
              <a:t>etiikka</a:t>
            </a:r>
            <a:r>
              <a:rPr lang="en-US" spc="150"/>
              <a:t> (1 </a:t>
            </a:r>
            <a:r>
              <a:rPr lang="en-US" spc="150" err="1"/>
              <a:t>osp</a:t>
            </a:r>
            <a:r>
              <a:rPr lang="en-US" spc="150"/>
              <a:t>), </a:t>
            </a:r>
            <a:r>
              <a:rPr lang="en-US" spc="150" err="1"/>
              <a:t>psykologia</a:t>
            </a:r>
            <a:r>
              <a:rPr lang="en-US" spc="150"/>
              <a:t> ( 3 </a:t>
            </a:r>
            <a:r>
              <a:rPr lang="en-US" spc="150" err="1"/>
              <a:t>osp</a:t>
            </a:r>
            <a:r>
              <a:rPr lang="en-US" spc="150"/>
              <a:t>), </a:t>
            </a:r>
            <a:r>
              <a:rPr lang="en-US" spc="150" err="1"/>
              <a:t>liikunta</a:t>
            </a:r>
            <a:r>
              <a:rPr lang="en-US" spc="150"/>
              <a:t> (2 </a:t>
            </a:r>
            <a:r>
              <a:rPr lang="en-US" spc="150" err="1"/>
              <a:t>osp</a:t>
            </a:r>
            <a:r>
              <a:rPr lang="en-US" spc="150"/>
              <a:t>)</a:t>
            </a:r>
            <a:endParaRPr lang="en-US" spc="150">
              <a:cs typeface="Calibri"/>
            </a:endParaRPr>
          </a:p>
          <a:p>
            <a:pPr indent="-228600">
              <a:lnSpc>
                <a:spcPct val="90000"/>
              </a:lnSpc>
              <a:spcBef>
                <a:spcPts val="930"/>
              </a:spcBef>
              <a:buFont typeface="Arial" panose="020B0604020202020204" pitchFamily="34" charset="0"/>
              <a:buChar char="•"/>
            </a:pPr>
            <a:r>
              <a:rPr lang="en-US" b="1" spc="150"/>
              <a:t>KÄDENTAIDOT, KULTTUURI</a:t>
            </a:r>
            <a:endParaRPr lang="en-US" b="1" spc="150">
              <a:cs typeface="Calibri"/>
            </a:endParaRPr>
          </a:p>
          <a:p>
            <a:pPr indent="-228600">
              <a:lnSpc>
                <a:spcPct val="90000"/>
              </a:lnSpc>
              <a:spcBef>
                <a:spcPts val="930"/>
              </a:spcBef>
              <a:buFont typeface="Arial" panose="020B0604020202020204" pitchFamily="34" charset="0"/>
              <a:buChar char="•"/>
            </a:pPr>
            <a:r>
              <a:rPr lang="en-US" spc="150"/>
              <a:t>Taide- ja </a:t>
            </a:r>
            <a:r>
              <a:rPr lang="en-US" spc="150" err="1"/>
              <a:t>luovailmaisu</a:t>
            </a:r>
            <a:r>
              <a:rPr lang="en-US" spc="150"/>
              <a:t> ( 1 </a:t>
            </a:r>
            <a:r>
              <a:rPr lang="en-US" spc="150" err="1"/>
              <a:t>osp</a:t>
            </a:r>
            <a:r>
              <a:rPr lang="en-US" spc="150"/>
              <a:t>), Taide- ja </a:t>
            </a:r>
            <a:r>
              <a:rPr lang="en-US" spc="150" err="1"/>
              <a:t>luovailmaisu</a:t>
            </a:r>
            <a:r>
              <a:rPr lang="en-US" spc="150"/>
              <a:t> </a:t>
            </a:r>
            <a:r>
              <a:rPr lang="en-US" spc="150" err="1"/>
              <a:t>valinnainen</a:t>
            </a:r>
            <a:r>
              <a:rPr lang="en-US" spc="150"/>
              <a:t> (3 </a:t>
            </a:r>
            <a:r>
              <a:rPr lang="en-US" spc="150" err="1"/>
              <a:t>osp</a:t>
            </a:r>
            <a:r>
              <a:rPr lang="en-US" spc="150"/>
              <a:t>)</a:t>
            </a:r>
            <a:endParaRPr lang="en-US" spc="150">
              <a:cs typeface="Calibri"/>
            </a:endParaRPr>
          </a:p>
          <a:p>
            <a:pPr indent="-228600">
              <a:lnSpc>
                <a:spcPct val="90000"/>
              </a:lnSpc>
              <a:spcBef>
                <a:spcPts val="930"/>
              </a:spcBef>
              <a:buFont typeface="Arial" panose="020B0604020202020204" pitchFamily="34" charset="0"/>
              <a:buChar char="•"/>
            </a:pPr>
            <a:r>
              <a:rPr lang="en-US" b="1" spc="150"/>
              <a:t>KIRJOITTAMINEN, LUKEMINEN</a:t>
            </a:r>
            <a:endParaRPr lang="en-US" b="1" spc="150">
              <a:cs typeface="Calibri"/>
            </a:endParaRPr>
          </a:p>
          <a:p>
            <a:pPr indent="-228600">
              <a:lnSpc>
                <a:spcPct val="90000"/>
              </a:lnSpc>
              <a:spcBef>
                <a:spcPts val="930"/>
              </a:spcBef>
              <a:buFont typeface="Arial" panose="020B0604020202020204" pitchFamily="34" charset="0"/>
              <a:buChar char="•"/>
            </a:pPr>
            <a:r>
              <a:rPr lang="en-US" spc="150" err="1"/>
              <a:t>Äidinkieli</a:t>
            </a:r>
            <a:r>
              <a:rPr lang="en-US" spc="150"/>
              <a:t> ( 4osp), </a:t>
            </a:r>
            <a:r>
              <a:rPr lang="en-US" spc="150" err="1"/>
              <a:t>lukunurkka</a:t>
            </a:r>
            <a:r>
              <a:rPr lang="en-US" spc="150"/>
              <a:t> (2 </a:t>
            </a:r>
            <a:r>
              <a:rPr lang="en-US" spc="150" err="1"/>
              <a:t>osp</a:t>
            </a:r>
            <a:r>
              <a:rPr lang="en-US" spc="150"/>
              <a:t>), </a:t>
            </a:r>
            <a:r>
              <a:rPr lang="en-US" spc="150" err="1"/>
              <a:t>kevyttä</a:t>
            </a:r>
            <a:r>
              <a:rPr lang="en-US" spc="150"/>
              <a:t> </a:t>
            </a:r>
            <a:r>
              <a:rPr lang="en-US" spc="150" err="1"/>
              <a:t>lukemista</a:t>
            </a:r>
            <a:r>
              <a:rPr lang="en-US" spc="150"/>
              <a:t> (1 </a:t>
            </a:r>
            <a:r>
              <a:rPr lang="en-US" spc="150" err="1"/>
              <a:t>osp</a:t>
            </a:r>
            <a:r>
              <a:rPr lang="en-US" spc="150"/>
              <a:t>)</a:t>
            </a:r>
            <a:endParaRPr lang="en-US" spc="150">
              <a:cs typeface="Calibri"/>
            </a:endParaRPr>
          </a:p>
          <a:p>
            <a:pPr indent="-228600">
              <a:lnSpc>
                <a:spcPct val="90000"/>
              </a:lnSpc>
              <a:spcBef>
                <a:spcPts val="930"/>
              </a:spcBef>
              <a:buFont typeface="Arial" panose="020B0604020202020204" pitchFamily="34" charset="0"/>
              <a:buChar char="•"/>
            </a:pPr>
            <a:r>
              <a:rPr lang="en-US" b="1" spc="150">
                <a:cs typeface="Calibri"/>
              </a:rPr>
              <a:t>KESTÄVÄKEHITYS</a:t>
            </a:r>
            <a:r>
              <a:rPr lang="en-US" spc="150">
                <a:cs typeface="Calibri"/>
              </a:rPr>
              <a:t> (1 </a:t>
            </a:r>
            <a:r>
              <a:rPr lang="en-US" spc="150" err="1">
                <a:cs typeface="Calibri"/>
              </a:rPr>
              <a:t>osp</a:t>
            </a:r>
            <a:r>
              <a:rPr lang="en-US" spc="150">
                <a:cs typeface="Calibri"/>
              </a:rPr>
              <a:t>)</a:t>
            </a:r>
          </a:p>
          <a:p>
            <a:pPr indent="-228600">
              <a:lnSpc>
                <a:spcPct val="90000"/>
              </a:lnSpc>
              <a:spcBef>
                <a:spcPts val="930"/>
              </a:spcBef>
              <a:buFont typeface="Arial" panose="020B0604020202020204" pitchFamily="34" charset="0"/>
              <a:buChar char="•"/>
            </a:pPr>
            <a:r>
              <a:rPr lang="en-US" b="1" spc="150"/>
              <a:t>TYÖELÄMÄSSÄ TOIMIMINEN</a:t>
            </a:r>
            <a:r>
              <a:rPr lang="en-US" spc="150"/>
              <a:t> ( 2 </a:t>
            </a:r>
            <a:r>
              <a:rPr lang="en-US" spc="150" err="1"/>
              <a:t>osp</a:t>
            </a:r>
            <a:r>
              <a:rPr lang="en-US" spc="150"/>
              <a:t>)</a:t>
            </a:r>
            <a:endParaRPr lang="en-US" spc="150">
              <a:cs typeface="Calibri"/>
            </a:endParaRPr>
          </a:p>
          <a:p>
            <a:pPr indent="-228600">
              <a:lnSpc>
                <a:spcPct val="90000"/>
              </a:lnSpc>
              <a:spcBef>
                <a:spcPts val="930"/>
              </a:spcBef>
              <a:buFont typeface="Arial" panose="020B0604020202020204" pitchFamily="34" charset="0"/>
              <a:buChar char="•"/>
            </a:pPr>
            <a:r>
              <a:rPr lang="en-US" b="1" spc="150">
                <a:cs typeface="Calibri"/>
              </a:rPr>
              <a:t>TOIMINTA DIGITAALISESSA YMPÄRISTÖSSÄ</a:t>
            </a:r>
            <a:r>
              <a:rPr lang="en-US" spc="150">
                <a:cs typeface="Calibri"/>
              </a:rPr>
              <a:t> (2 OSP) </a:t>
            </a:r>
          </a:p>
          <a:p>
            <a:pPr indent="-228600">
              <a:lnSpc>
                <a:spcPct val="90000"/>
              </a:lnSpc>
              <a:spcBef>
                <a:spcPts val="930"/>
              </a:spcBef>
              <a:buFont typeface="Arial" panose="020B0604020202020204" pitchFamily="34" charset="0"/>
              <a:buChar char="•"/>
            </a:pPr>
            <a:r>
              <a:rPr lang="en-US" spc="150">
                <a:cs typeface="Calibri"/>
              </a:rPr>
              <a:t>ESIM 26 </a:t>
            </a:r>
            <a:r>
              <a:rPr lang="en-US" spc="150" err="1">
                <a:cs typeface="Calibri"/>
              </a:rPr>
              <a:t>OSP:ia</a:t>
            </a:r>
            <a:r>
              <a:rPr lang="en-US" spc="150">
                <a:cs typeface="Calibri"/>
              </a:rPr>
              <a:t> on </a:t>
            </a:r>
            <a:r>
              <a:rPr lang="en-US" spc="150" err="1">
                <a:cs typeface="Calibri"/>
              </a:rPr>
              <a:t>mahdollista</a:t>
            </a:r>
            <a:r>
              <a:rPr lang="en-US" spc="150">
                <a:cs typeface="Calibri"/>
              </a:rPr>
              <a:t> suoritaa </a:t>
            </a:r>
            <a:r>
              <a:rPr lang="en-US" spc="150" err="1">
                <a:cs typeface="Calibri"/>
              </a:rPr>
              <a:t>Voimavaraoppimisympäristössä</a:t>
            </a:r>
            <a:r>
              <a:rPr lang="en-US" spc="150">
                <a:cs typeface="Calibri"/>
              </a:rPr>
              <a:t> </a:t>
            </a:r>
            <a:r>
              <a:rPr lang="en-US" spc="150" err="1">
                <a:cs typeface="Calibri"/>
              </a:rPr>
              <a:t>puolen</a:t>
            </a:r>
            <a:r>
              <a:rPr lang="en-US" spc="150">
                <a:cs typeface="Calibri"/>
              </a:rPr>
              <a:t> </a:t>
            </a:r>
            <a:r>
              <a:rPr lang="en-US" spc="150" err="1">
                <a:cs typeface="Calibri"/>
              </a:rPr>
              <a:t>vuoden</a:t>
            </a:r>
            <a:r>
              <a:rPr lang="en-US" spc="150">
                <a:cs typeface="Calibri"/>
              </a:rPr>
              <a:t> </a:t>
            </a:r>
            <a:r>
              <a:rPr lang="en-US" spc="150" err="1">
                <a:cs typeface="Calibri"/>
              </a:rPr>
              <a:t>aika</a:t>
            </a:r>
            <a:r>
              <a:rPr lang="en-US" spc="150">
                <a:cs typeface="Calibri"/>
              </a:rPr>
              <a:t> </a:t>
            </a:r>
          </a:p>
          <a:p>
            <a:pPr>
              <a:lnSpc>
                <a:spcPct val="90000"/>
              </a:lnSpc>
              <a:spcBef>
                <a:spcPts val="930"/>
              </a:spcBef>
            </a:pPr>
            <a:r>
              <a:rPr lang="en-US" spc="150"/>
              <a:t>OPISKELIJAT SUORITTAVAT OPINTOJA KOKO JAKSON AJAN JA PALAAVAT SIELTÄ TAKAISIN OMAN ALAN OPINTOIHIN TAI HAKEUTUVAT UUSIIN OPINTOIHIN.</a:t>
            </a:r>
            <a:endParaRPr lang="en-US" spc="150">
              <a:cs typeface="Calibri"/>
            </a:endParaRPr>
          </a:p>
          <a:p>
            <a:pPr indent="-228600">
              <a:lnSpc>
                <a:spcPct val="90000"/>
              </a:lnSpc>
              <a:spcBef>
                <a:spcPts val="930"/>
              </a:spcBef>
              <a:buFont typeface="Arial" panose="020B0604020202020204" pitchFamily="34" charset="0"/>
              <a:buChar char="•"/>
            </a:pPr>
            <a:endParaRPr lang="en-US" b="1" spc="150">
              <a:cs typeface="Calibri"/>
            </a:endParaRPr>
          </a:p>
          <a:p>
            <a:pPr indent="-228600">
              <a:lnSpc>
                <a:spcPct val="90000"/>
              </a:lnSpc>
              <a:spcBef>
                <a:spcPts val="930"/>
              </a:spcBef>
              <a:buFont typeface="Arial" panose="020B0604020202020204" pitchFamily="34" charset="0"/>
              <a:buChar char="•"/>
            </a:pPr>
            <a:endParaRPr lang="en-US" b="1" spc="150">
              <a:cs typeface="Calibri"/>
            </a:endParaRPr>
          </a:p>
          <a:p>
            <a:pPr indent="-228600">
              <a:lnSpc>
                <a:spcPct val="90000"/>
              </a:lnSpc>
              <a:spcBef>
                <a:spcPts val="930"/>
              </a:spcBef>
              <a:buFont typeface="Arial" panose="020B0604020202020204" pitchFamily="34" charset="0"/>
              <a:buChar char="•"/>
            </a:pPr>
            <a:endParaRPr lang="en-US" sz="1300" b="1" spc="150"/>
          </a:p>
          <a:p>
            <a:pPr indent="-228600">
              <a:lnSpc>
                <a:spcPct val="90000"/>
              </a:lnSpc>
              <a:spcBef>
                <a:spcPts val="930"/>
              </a:spcBef>
              <a:buFont typeface="Arial" panose="020B0604020202020204" pitchFamily="34" charset="0"/>
              <a:buChar char="•"/>
            </a:pPr>
            <a:endParaRPr lang="en-US" sz="1300" spc="150"/>
          </a:p>
          <a:p>
            <a:pPr indent="-228600">
              <a:lnSpc>
                <a:spcPct val="90000"/>
              </a:lnSpc>
              <a:spcBef>
                <a:spcPts val="930"/>
              </a:spcBef>
              <a:buFont typeface="Arial" panose="020B0604020202020204" pitchFamily="34" charset="0"/>
              <a:buChar char="•"/>
            </a:pPr>
            <a:endParaRPr lang="en-US" sz="1300" spc="150"/>
          </a:p>
          <a:p>
            <a:pPr indent="-228600">
              <a:lnSpc>
                <a:spcPct val="90000"/>
              </a:lnSpc>
              <a:spcBef>
                <a:spcPts val="930"/>
              </a:spcBef>
              <a:buFont typeface="Arial" panose="020B0604020202020204" pitchFamily="34" charset="0"/>
              <a:buChar char="•"/>
            </a:pPr>
            <a:endParaRPr lang="en-US" sz="1300" spc="150"/>
          </a:p>
          <a:p>
            <a:pPr indent="-228600">
              <a:lnSpc>
                <a:spcPct val="90000"/>
              </a:lnSpc>
              <a:spcBef>
                <a:spcPts val="930"/>
              </a:spcBef>
              <a:buFont typeface="Arial" panose="020B0604020202020204" pitchFamily="34" charset="0"/>
              <a:buChar char="•"/>
            </a:pPr>
            <a:endParaRPr lang="en-US" sz="1300" spc="150"/>
          </a:p>
          <a:p>
            <a:pPr indent="-228600">
              <a:lnSpc>
                <a:spcPct val="90000"/>
              </a:lnSpc>
              <a:spcBef>
                <a:spcPts val="930"/>
              </a:spcBef>
              <a:buFont typeface="Arial" panose="020B0604020202020204" pitchFamily="34" charset="0"/>
              <a:buChar char="•"/>
            </a:pPr>
            <a:endParaRPr lang="en-US" sz="1300" spc="150"/>
          </a:p>
        </p:txBody>
      </p:sp>
      <p:pic>
        <p:nvPicPr>
          <p:cNvPr id="4" name="Kuvan paikkamerkki 1" descr="Kuva, joka sisältää kohteen Fontti, logo, Grafiikka, muotoilu&#10;&#10;Kuvaus luotu automaattisesti">
            <a:extLst>
              <a:ext uri="{FF2B5EF4-FFF2-40B4-BE49-F238E27FC236}">
                <a16:creationId xmlns:a16="http://schemas.microsoft.com/office/drawing/2014/main" id="{3391702B-7B0A-7FC2-28B9-6CC461C9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702" y="6225396"/>
            <a:ext cx="2185907" cy="628895"/>
          </a:xfrm>
          <a:prstGeom prst="rect">
            <a:avLst/>
          </a:prstGeom>
        </p:spPr>
      </p:pic>
    </p:spTree>
    <p:extLst>
      <p:ext uri="{BB962C8B-B14F-4D97-AF65-F5344CB8AC3E}">
        <p14:creationId xmlns:p14="http://schemas.microsoft.com/office/powerpoint/2010/main" val="403616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CB911-C5B9-4F7E-8D6A-737CA448AD96}"/>
              </a:ext>
            </a:extLst>
          </p:cNvPr>
          <p:cNvSpPr>
            <a:spLocks noGrp="1"/>
          </p:cNvSpPr>
          <p:nvPr>
            <p:ph type="title"/>
          </p:nvPr>
        </p:nvSpPr>
        <p:spPr>
          <a:xfrm>
            <a:off x="5597847" y="179882"/>
            <a:ext cx="6574270" cy="1032624"/>
          </a:xfrm>
        </p:spPr>
        <p:txBody>
          <a:bodyPr vert="horz" lIns="91440" tIns="45720" rIns="91440" bIns="45720" rtlCol="0" anchor="t">
            <a:normAutofit fontScale="90000"/>
          </a:bodyPr>
          <a:lstStyle/>
          <a:p>
            <a:r>
              <a:rPr lang="en-US" sz="2400" dirty="0">
                <a:latin typeface="Calibri"/>
                <a:cs typeface="Calibri"/>
              </a:rPr>
              <a:t>	</a:t>
            </a:r>
            <a:r>
              <a:rPr lang="en-US" sz="2400" b="1" dirty="0">
                <a:latin typeface="Calibri"/>
                <a:cs typeface="Calibri"/>
              </a:rPr>
              <a:t>YHTEISTYÖ</a:t>
            </a:r>
            <a:br>
              <a:rPr lang="en-US" sz="2400" b="1" dirty="0">
                <a:latin typeface="Calibri"/>
              </a:rPr>
            </a:br>
            <a:r>
              <a:rPr lang="en-US" sz="2400" b="1" dirty="0">
                <a:latin typeface="Calibri"/>
                <a:cs typeface="Calibri"/>
              </a:rPr>
              <a:t>	</a:t>
            </a:r>
            <a:r>
              <a:rPr lang="en-US" sz="2400" b="1" i="1" dirty="0">
                <a:latin typeface="Calibri"/>
                <a:cs typeface="Calibri"/>
              </a:rPr>
              <a:t>“</a:t>
            </a:r>
            <a:r>
              <a:rPr lang="en-US" sz="2400" b="1" i="1" dirty="0" err="1">
                <a:latin typeface="Calibri"/>
                <a:cs typeface="Calibri"/>
              </a:rPr>
              <a:t>Vahvemmat</a:t>
            </a:r>
            <a:r>
              <a:rPr lang="en-US" sz="2400" b="1" i="1" dirty="0">
                <a:latin typeface="Calibri"/>
                <a:cs typeface="Calibri"/>
              </a:rPr>
              <a:t> </a:t>
            </a:r>
            <a:r>
              <a:rPr lang="en-US" sz="2400" b="1" i="1" dirty="0" err="1">
                <a:latin typeface="Calibri"/>
                <a:cs typeface="Calibri"/>
              </a:rPr>
              <a:t>yhdessä</a:t>
            </a:r>
            <a:r>
              <a:rPr lang="en-US" sz="2400" b="1" i="1" dirty="0">
                <a:latin typeface="Calibri"/>
                <a:cs typeface="Calibri"/>
              </a:rPr>
              <a:t>” </a:t>
            </a:r>
            <a:r>
              <a:rPr lang="en-US" sz="3000" b="1" dirty="0"/>
              <a:t>	</a:t>
            </a:r>
            <a:r>
              <a:rPr lang="en-US" sz="3000" dirty="0"/>
              <a:t>		</a:t>
            </a:r>
          </a:p>
        </p:txBody>
      </p:sp>
      <p:cxnSp>
        <p:nvCxnSpPr>
          <p:cNvPr id="47" name="Straight Connector 4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kstiruutu 6">
            <a:extLst>
              <a:ext uri="{FF2B5EF4-FFF2-40B4-BE49-F238E27FC236}">
                <a16:creationId xmlns:a16="http://schemas.microsoft.com/office/drawing/2014/main" id="{7E7C411F-D769-1383-A4C1-04C3371A2F30}"/>
              </a:ext>
            </a:extLst>
          </p:cNvPr>
          <p:cNvSpPr txBox="1"/>
          <p:nvPr/>
        </p:nvSpPr>
        <p:spPr>
          <a:xfrm>
            <a:off x="335496" y="1214647"/>
            <a:ext cx="11356831" cy="4927737"/>
          </a:xfrm>
          <a:prstGeom prst="rect">
            <a:avLst/>
          </a:prstGeom>
        </p:spPr>
        <p:txBody>
          <a:bodyPr vert="horz" lIns="91440" tIns="45720" rIns="91440" bIns="45720" rtlCol="0">
            <a:noAutofit/>
          </a:bodyPr>
          <a:lstStyle/>
          <a:p>
            <a:pPr indent="-228600">
              <a:lnSpc>
                <a:spcPct val="90000"/>
              </a:lnSpc>
              <a:spcBef>
                <a:spcPts val="930"/>
              </a:spcBef>
              <a:buFont typeface="Arial" panose="020B0604020202020204" pitchFamily="34" charset="0"/>
              <a:buChar char="•"/>
            </a:pPr>
            <a:r>
              <a:rPr lang="en-US" sz="1600" b="1" spc="150"/>
              <a:t>VANHEMPIEN KANSSA MATALANKYNNYKSEN YHTEISTYÖ  (</a:t>
            </a:r>
            <a:r>
              <a:rPr lang="en-US" sz="1600" b="1" spc="150" err="1"/>
              <a:t>whatssapp</a:t>
            </a:r>
            <a:r>
              <a:rPr lang="en-US" sz="1600" b="1" spc="150"/>
              <a:t>, </a:t>
            </a:r>
            <a:r>
              <a:rPr lang="en-US" sz="1600" b="1" spc="150" err="1"/>
              <a:t>puhelut</a:t>
            </a:r>
            <a:r>
              <a:rPr lang="en-US" sz="1600" b="1" spc="150"/>
              <a:t>, </a:t>
            </a:r>
            <a:r>
              <a:rPr lang="en-US" sz="1600" b="1" spc="150" err="1"/>
              <a:t>pajan</a:t>
            </a:r>
            <a:r>
              <a:rPr lang="en-US" sz="1600" b="1" spc="150"/>
              <a:t> </a:t>
            </a:r>
            <a:r>
              <a:rPr lang="en-US" sz="1600" b="1" spc="150" err="1"/>
              <a:t>kahvit</a:t>
            </a:r>
            <a:r>
              <a:rPr lang="en-US" sz="1600" b="1" spc="150"/>
              <a:t>)</a:t>
            </a:r>
          </a:p>
          <a:p>
            <a:pPr indent="-228600">
              <a:lnSpc>
                <a:spcPct val="90000"/>
              </a:lnSpc>
              <a:spcBef>
                <a:spcPts val="930"/>
              </a:spcBef>
              <a:buFont typeface="Arial" panose="020B0604020202020204" pitchFamily="34" charset="0"/>
              <a:buChar char="•"/>
            </a:pPr>
            <a:endParaRPr lang="en-US" sz="1600" b="1" spc="150"/>
          </a:p>
          <a:p>
            <a:pPr indent="-228600">
              <a:lnSpc>
                <a:spcPct val="90000"/>
              </a:lnSpc>
              <a:spcBef>
                <a:spcPts val="930"/>
              </a:spcBef>
              <a:buFont typeface="Arial" panose="020B0604020202020204" pitchFamily="34" charset="0"/>
              <a:buChar char="•"/>
            </a:pPr>
            <a:r>
              <a:rPr lang="en-US" sz="1600" b="1" spc="150"/>
              <a:t>KOULUSSA OPINTO-OHJAAJAN JA VASTUUOHJAAJAN  SÄÄNNÖLLINEN VIERAILU, TSEKKAUS OPINTOIHIN SEKÄ TULEVAISUUTEEN</a:t>
            </a:r>
          </a:p>
          <a:p>
            <a:pPr indent="-228600">
              <a:lnSpc>
                <a:spcPct val="90000"/>
              </a:lnSpc>
              <a:spcBef>
                <a:spcPts val="930"/>
              </a:spcBef>
              <a:buFont typeface="Arial" panose="020B0604020202020204" pitchFamily="34" charset="0"/>
              <a:buChar char="•"/>
            </a:pPr>
            <a:endParaRPr lang="en-US" sz="1600" b="1" spc="150"/>
          </a:p>
          <a:p>
            <a:pPr indent="-228600">
              <a:lnSpc>
                <a:spcPct val="90000"/>
              </a:lnSpc>
              <a:spcBef>
                <a:spcPts val="930"/>
              </a:spcBef>
              <a:buFont typeface="Arial" panose="020B0604020202020204" pitchFamily="34" charset="0"/>
              <a:buChar char="•"/>
            </a:pPr>
            <a:r>
              <a:rPr lang="en-US" sz="1600" b="1" spc="150"/>
              <a:t>KURAATTORI, TERVEYDENHOITAJA, PSYYKKARI, PSYKOLOGI, AMMATTIKOUTSI, ERITYISOPETTAJA, VASTUUOHJAAJA, NUORISOTYÖNTEKIJÄ, ETSIVÄ</a:t>
            </a:r>
          </a:p>
          <a:p>
            <a:pPr indent="-228600">
              <a:lnSpc>
                <a:spcPct val="90000"/>
              </a:lnSpc>
              <a:spcBef>
                <a:spcPts val="930"/>
              </a:spcBef>
              <a:buFont typeface="Arial" panose="020B0604020202020204" pitchFamily="34" charset="0"/>
              <a:buChar char="•"/>
            </a:pPr>
            <a:endParaRPr lang="en-US" sz="1600" b="1" spc="150"/>
          </a:p>
          <a:p>
            <a:pPr indent="-228600">
              <a:lnSpc>
                <a:spcPct val="90000"/>
              </a:lnSpc>
              <a:spcBef>
                <a:spcPts val="930"/>
              </a:spcBef>
              <a:buFont typeface="Arial" panose="020B0604020202020204" pitchFamily="34" charset="0"/>
              <a:buChar char="•"/>
            </a:pPr>
            <a:r>
              <a:rPr lang="en-US" sz="1600" b="1" spc="150"/>
              <a:t>LASTENSUOJELU, PERHETYÖ,  NUORISOPSYKIATRIA, PORTTI, VERSO</a:t>
            </a:r>
            <a:r>
              <a:rPr lang="en-US" sz="1600" spc="150"/>
              <a:t> </a:t>
            </a:r>
          </a:p>
          <a:p>
            <a:pPr indent="-228600">
              <a:lnSpc>
                <a:spcPct val="90000"/>
              </a:lnSpc>
              <a:spcBef>
                <a:spcPts val="930"/>
              </a:spcBef>
              <a:buFont typeface="Arial" panose="020B0604020202020204" pitchFamily="34" charset="0"/>
              <a:buChar char="•"/>
            </a:pPr>
            <a:endParaRPr lang="en-US" sz="1600" b="1" spc="150"/>
          </a:p>
          <a:p>
            <a:pPr indent="-228600">
              <a:lnSpc>
                <a:spcPct val="90000"/>
              </a:lnSpc>
              <a:spcBef>
                <a:spcPts val="930"/>
              </a:spcBef>
              <a:buFont typeface="Arial" panose="020B0604020202020204" pitchFamily="34" charset="0"/>
              <a:buChar char="•"/>
            </a:pPr>
            <a:r>
              <a:rPr lang="en-US" sz="1600" b="1" spc="150"/>
              <a:t>VILLA ELBA, TAITO KESKI- POHJANMAA, MARTAT</a:t>
            </a:r>
          </a:p>
        </p:txBody>
      </p:sp>
      <p:pic>
        <p:nvPicPr>
          <p:cNvPr id="4" name="Kuvan paikkamerkki 1" descr="Kuva, joka sisältää kohteen Fontti, logo, Grafiikka, muotoilu&#10;&#10;Kuvaus luotu automaattisesti">
            <a:extLst>
              <a:ext uri="{FF2B5EF4-FFF2-40B4-BE49-F238E27FC236}">
                <a16:creationId xmlns:a16="http://schemas.microsoft.com/office/drawing/2014/main" id="{D4DA70E0-9A3D-0F8D-C1D1-5D2129638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5268" y="6225396"/>
            <a:ext cx="2185907" cy="628895"/>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0323808B-9EBE-3965-9CE0-94821AE5B991}"/>
              </a:ext>
            </a:extLst>
          </p:cNvPr>
          <p:cNvPicPr>
            <a:picLocks noChangeAspect="1"/>
          </p:cNvPicPr>
          <p:nvPr/>
        </p:nvPicPr>
        <p:blipFill>
          <a:blip r:embed="rId3"/>
          <a:stretch>
            <a:fillRect/>
          </a:stretch>
        </p:blipFill>
        <p:spPr>
          <a:xfrm>
            <a:off x="5213" y="6196281"/>
            <a:ext cx="12009047" cy="662078"/>
          </a:xfrm>
          <a:prstGeom prst="rect">
            <a:avLst/>
          </a:prstGeom>
        </p:spPr>
      </p:pic>
      <p:pic>
        <p:nvPicPr>
          <p:cNvPr id="5" name="Kuvan paikkamerkki 1" descr="Kuva, joka sisältää kohteen Fontti, logo, Grafiikka, muotoilu&#10;&#10;Kuvaus luotu automaattisesti">
            <a:extLst>
              <a:ext uri="{FF2B5EF4-FFF2-40B4-BE49-F238E27FC236}">
                <a16:creationId xmlns:a16="http://schemas.microsoft.com/office/drawing/2014/main" id="{33162953-9329-790D-65FD-F98B874FD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4622" y="61269"/>
            <a:ext cx="2185907" cy="628895"/>
          </a:xfrm>
          <a:prstGeom prst="rect">
            <a:avLst/>
          </a:prstGeom>
        </p:spPr>
      </p:pic>
    </p:spTree>
    <p:extLst>
      <p:ext uri="{BB962C8B-B14F-4D97-AF65-F5344CB8AC3E}">
        <p14:creationId xmlns:p14="http://schemas.microsoft.com/office/powerpoint/2010/main" val="230212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99C8F2-8357-952C-5A23-2ED52181AA30}"/>
              </a:ext>
            </a:extLst>
          </p:cNvPr>
          <p:cNvSpPr>
            <a:spLocks noGrp="1"/>
          </p:cNvSpPr>
          <p:nvPr>
            <p:ph type="title"/>
          </p:nvPr>
        </p:nvSpPr>
        <p:spPr>
          <a:xfrm>
            <a:off x="792480" y="200725"/>
            <a:ext cx="9946640" cy="378395"/>
          </a:xfrm>
        </p:spPr>
        <p:txBody>
          <a:bodyPr>
            <a:noAutofit/>
          </a:bodyPr>
          <a:lstStyle/>
          <a:p>
            <a:r>
              <a:rPr lang="fi-FI" sz="3600" b="1"/>
              <a:t>Saattaen vaihdot kirjattu </a:t>
            </a:r>
          </a:p>
        </p:txBody>
      </p:sp>
      <p:sp>
        <p:nvSpPr>
          <p:cNvPr id="3" name="Sisällön paikkamerkki 2">
            <a:extLst>
              <a:ext uri="{FF2B5EF4-FFF2-40B4-BE49-F238E27FC236}">
                <a16:creationId xmlns:a16="http://schemas.microsoft.com/office/drawing/2014/main" id="{96773042-1DFE-3CAB-7DA6-DCA3059EB75A}"/>
              </a:ext>
            </a:extLst>
          </p:cNvPr>
          <p:cNvSpPr>
            <a:spLocks noGrp="1"/>
          </p:cNvSpPr>
          <p:nvPr>
            <p:ph idx="1"/>
          </p:nvPr>
        </p:nvSpPr>
        <p:spPr>
          <a:xfrm>
            <a:off x="135181" y="795529"/>
            <a:ext cx="11889179" cy="5381434"/>
          </a:xfrm>
        </p:spPr>
        <p:txBody>
          <a:bodyPr vert="horz" lIns="91440" tIns="45720" rIns="91440" bIns="45720" rtlCol="0" anchor="t">
            <a:normAutofit fontScale="62500" lnSpcReduction="20000"/>
          </a:bodyPr>
          <a:lstStyle/>
          <a:p>
            <a:pPr marL="0" indent="0">
              <a:buNone/>
            </a:pPr>
            <a:endParaRPr lang="fi-FI"/>
          </a:p>
          <a:p>
            <a:pPr marL="0" indent="0">
              <a:buNone/>
            </a:pPr>
            <a:r>
              <a:rPr lang="fi-FI"/>
              <a:t>Tiedot peruskouluista 19</a:t>
            </a:r>
            <a:endParaRPr lang="fi-FI">
              <a:cs typeface="Calibri" panose="020F0502020204030204"/>
            </a:endParaRPr>
          </a:p>
          <a:p>
            <a:pPr marL="0" indent="0">
              <a:buNone/>
            </a:pPr>
            <a:r>
              <a:rPr lang="fi-FI"/>
              <a:t>Tietoja noin 270</a:t>
            </a:r>
          </a:p>
          <a:p>
            <a:pPr marL="0" indent="0">
              <a:buNone/>
            </a:pPr>
            <a:r>
              <a:rPr lang="fi-FI"/>
              <a:t>Viety Wilmaan</a:t>
            </a:r>
          </a:p>
          <a:p>
            <a:r>
              <a:rPr lang="fi-FI" sz="2800">
                <a:latin typeface="Calibri" panose="020F0502020204030204" pitchFamily="34" charset="0"/>
                <a:ea typeface="Calibri" panose="020F0502020204030204" pitchFamily="34" charset="0"/>
                <a:cs typeface="Calibri" panose="020F0502020204030204" pitchFamily="34" charset="0"/>
              </a:rPr>
              <a:t>Nuoren ja vanhempien luvalla</a:t>
            </a:r>
          </a:p>
          <a:p>
            <a:r>
              <a:rPr lang="fi-FI" sz="2800">
                <a:latin typeface="Calibri"/>
                <a:ea typeface="Calibri" panose="020F0502020204030204" pitchFamily="34" charset="0"/>
                <a:cs typeface="Calibri"/>
              </a:rPr>
              <a:t>Mahdollistaa oikeanlaiset </a:t>
            </a:r>
            <a:endParaRPr lang="fi-FI">
              <a:latin typeface="Calibri"/>
              <a:ea typeface="Calibri" panose="020F0502020204030204" pitchFamily="34" charset="0"/>
              <a:cs typeface="Calibri"/>
            </a:endParaRPr>
          </a:p>
          <a:p>
            <a:pPr marL="0" indent="0">
              <a:buNone/>
            </a:pPr>
            <a:r>
              <a:rPr lang="fi-FI" sz="2800">
                <a:latin typeface="Calibri"/>
                <a:ea typeface="Calibri" panose="020F0502020204030204" pitchFamily="34" charset="0"/>
                <a:cs typeface="Calibri"/>
              </a:rPr>
              <a:t>tuki- ja opetusjärjestelyt heti opintojen alettua.</a:t>
            </a:r>
            <a:endParaRPr lang="fi-FI">
              <a:latin typeface="Calibri"/>
              <a:cs typeface="Calibri"/>
            </a:endParaRPr>
          </a:p>
          <a:p>
            <a:pPr marL="0" indent="0">
              <a:buNone/>
            </a:pPr>
            <a:endParaRPr lang="fi-FI"/>
          </a:p>
          <a:p>
            <a:pPr marL="0" indent="0">
              <a:buNone/>
            </a:pPr>
            <a:endParaRPr lang="fi-FI"/>
          </a:p>
          <a:p>
            <a:pPr marL="0" indent="0">
              <a:buNone/>
            </a:pPr>
            <a:endParaRPr lang="fi-FI"/>
          </a:p>
          <a:p>
            <a:pPr marL="0" indent="0">
              <a:buNone/>
            </a:pPr>
            <a:r>
              <a:rPr lang="fi-FI"/>
              <a:t>Klikkaa  ohjaus ja tuki---saattaen vaihtotietojen kirjaukset</a:t>
            </a:r>
          </a:p>
          <a:p>
            <a:pPr marL="0" indent="0">
              <a:buNone/>
            </a:pPr>
            <a:r>
              <a:rPr lang="fi-FI"/>
              <a:t>Sen jälkeen ylhäältä lomakkeet</a:t>
            </a:r>
          </a:p>
          <a:p>
            <a:pPr marL="0" indent="0">
              <a:buNone/>
            </a:pPr>
            <a:endParaRPr lang="fi-FI"/>
          </a:p>
          <a:p>
            <a:pPr marL="0" indent="0">
              <a:buNone/>
            </a:pPr>
            <a:endParaRPr lang="fi-FI"/>
          </a:p>
          <a:p>
            <a:pPr marL="0" indent="0">
              <a:buNone/>
            </a:pPr>
            <a:endParaRPr lang="fi-FI"/>
          </a:p>
          <a:p>
            <a:pPr marL="0" indent="0">
              <a:buNone/>
            </a:pPr>
            <a:r>
              <a:rPr lang="fi-FI"/>
              <a:t>Saattaen vaihtotiedot ja tieto aukeaa omalle välilehdelle</a:t>
            </a:r>
          </a:p>
          <a:p>
            <a:pPr marL="0" indent="0">
              <a:buNone/>
            </a:pPr>
            <a:endParaRPr lang="fi-FI"/>
          </a:p>
        </p:txBody>
      </p:sp>
      <p:pic>
        <p:nvPicPr>
          <p:cNvPr id="5" name="Kuva 4">
            <a:extLst>
              <a:ext uri="{FF2B5EF4-FFF2-40B4-BE49-F238E27FC236}">
                <a16:creationId xmlns:a16="http://schemas.microsoft.com/office/drawing/2014/main" id="{D9829434-80EF-B914-0751-6478141E8091}"/>
              </a:ext>
            </a:extLst>
          </p:cNvPr>
          <p:cNvPicPr>
            <a:picLocks noChangeAspect="1"/>
          </p:cNvPicPr>
          <p:nvPr/>
        </p:nvPicPr>
        <p:blipFill>
          <a:blip r:embed="rId2"/>
          <a:stretch>
            <a:fillRect/>
          </a:stretch>
        </p:blipFill>
        <p:spPr>
          <a:xfrm>
            <a:off x="5084064" y="795529"/>
            <a:ext cx="6972755" cy="2445511"/>
          </a:xfrm>
          <a:prstGeom prst="rect">
            <a:avLst/>
          </a:prstGeom>
        </p:spPr>
      </p:pic>
      <p:pic>
        <p:nvPicPr>
          <p:cNvPr id="6" name="Kuva 5">
            <a:extLst>
              <a:ext uri="{FF2B5EF4-FFF2-40B4-BE49-F238E27FC236}">
                <a16:creationId xmlns:a16="http://schemas.microsoft.com/office/drawing/2014/main" id="{2F9C8D88-84AE-8A42-211C-852F6E3B673C}"/>
              </a:ext>
            </a:extLst>
          </p:cNvPr>
          <p:cNvPicPr>
            <a:picLocks noChangeAspect="1"/>
          </p:cNvPicPr>
          <p:nvPr/>
        </p:nvPicPr>
        <p:blipFill>
          <a:blip r:embed="rId3"/>
          <a:stretch>
            <a:fillRect/>
          </a:stretch>
        </p:blipFill>
        <p:spPr>
          <a:xfrm>
            <a:off x="7527078" y="3702019"/>
            <a:ext cx="4121362" cy="1181161"/>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68943E17-5BEB-ADBF-EAFC-4C43EB695979}"/>
              </a:ext>
            </a:extLst>
          </p:cNvPr>
          <p:cNvPicPr>
            <a:picLocks noChangeAspect="1"/>
          </p:cNvPicPr>
          <p:nvPr/>
        </p:nvPicPr>
        <p:blipFill>
          <a:blip r:embed="rId4"/>
          <a:stretch>
            <a:fillRect/>
          </a:stretch>
        </p:blipFill>
        <p:spPr>
          <a:xfrm>
            <a:off x="10247747" y="-1"/>
            <a:ext cx="1564691" cy="753659"/>
          </a:xfrm>
          <a:prstGeom prst="rect">
            <a:avLst/>
          </a:prstGeom>
        </p:spPr>
      </p:pic>
    </p:spTree>
    <p:extLst>
      <p:ext uri="{BB962C8B-B14F-4D97-AF65-F5344CB8AC3E}">
        <p14:creationId xmlns:p14="http://schemas.microsoft.com/office/powerpoint/2010/main" val="3466550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E60527-E2E6-75C0-0C04-FEDA0B937D05}"/>
              </a:ext>
            </a:extLst>
          </p:cNvPr>
          <p:cNvSpPr>
            <a:spLocks noGrp="1"/>
          </p:cNvSpPr>
          <p:nvPr>
            <p:ph type="title"/>
          </p:nvPr>
        </p:nvSpPr>
        <p:spPr>
          <a:xfrm>
            <a:off x="450012" y="221352"/>
            <a:ext cx="10903788" cy="409394"/>
          </a:xfrm>
        </p:spPr>
        <p:txBody>
          <a:bodyPr>
            <a:normAutofit/>
          </a:bodyPr>
          <a:lstStyle/>
          <a:p>
            <a:pPr>
              <a:lnSpc>
                <a:spcPct val="100000"/>
              </a:lnSpc>
              <a:spcBef>
                <a:spcPts val="0"/>
              </a:spcBef>
            </a:pPr>
            <a:r>
              <a:rPr lang="en-US" sz="1800" b="1">
                <a:latin typeface="Calibri"/>
                <a:cs typeface="Calibri"/>
              </a:rPr>
              <a:t>VOIMAVARAOPPIMISYMPÄRISTÖ OHJAAJAN NÄKÖKULMASTA</a:t>
            </a:r>
          </a:p>
        </p:txBody>
      </p:sp>
      <p:pic>
        <p:nvPicPr>
          <p:cNvPr id="4" name="Kuva 3" descr="Kuva, joka sisältää kohteen aqua, muotoilu&#10;&#10;Kuvaus luotu automaattisesti">
            <a:extLst>
              <a:ext uri="{FF2B5EF4-FFF2-40B4-BE49-F238E27FC236}">
                <a16:creationId xmlns:a16="http://schemas.microsoft.com/office/drawing/2014/main" id="{0ECD3A19-A6C2-9352-6ABE-C5AD5092FA1B}"/>
              </a:ext>
            </a:extLst>
          </p:cNvPr>
          <p:cNvPicPr>
            <a:picLocks noChangeAspect="1"/>
          </p:cNvPicPr>
          <p:nvPr/>
        </p:nvPicPr>
        <p:blipFill>
          <a:blip r:embed="rId2"/>
          <a:stretch>
            <a:fillRect/>
          </a:stretch>
        </p:blipFill>
        <p:spPr>
          <a:xfrm>
            <a:off x="5213" y="6196281"/>
            <a:ext cx="12009047" cy="662078"/>
          </a:xfrm>
          <a:prstGeom prst="rect">
            <a:avLst/>
          </a:prstGeom>
        </p:spPr>
      </p:pic>
      <p:sp>
        <p:nvSpPr>
          <p:cNvPr id="7" name="Tekstiruutu 6">
            <a:extLst>
              <a:ext uri="{FF2B5EF4-FFF2-40B4-BE49-F238E27FC236}">
                <a16:creationId xmlns:a16="http://schemas.microsoft.com/office/drawing/2014/main" id="{6B234B87-68D7-B927-8FB7-EAEE9A5BB6B4}"/>
              </a:ext>
            </a:extLst>
          </p:cNvPr>
          <p:cNvSpPr txBox="1"/>
          <p:nvPr/>
        </p:nvSpPr>
        <p:spPr>
          <a:xfrm>
            <a:off x="172529" y="638135"/>
            <a:ext cx="11698080" cy="9233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p>
          <a:p>
            <a:pPr marL="285750" indent="-285750">
              <a:buFont typeface="Calibri"/>
              <a:buChar char="-"/>
            </a:pPr>
            <a:r>
              <a:rPr lang="en-US" dirty="0" err="1">
                <a:cs typeface="Calibri"/>
              </a:rPr>
              <a:t>Koulupudokkailla</a:t>
            </a:r>
            <a:r>
              <a:rPr lang="en-US" dirty="0">
                <a:cs typeface="Calibri"/>
              </a:rPr>
              <a:t> on </a:t>
            </a:r>
            <a:r>
              <a:rPr lang="en-US" dirty="0" err="1">
                <a:cs typeface="Calibri"/>
              </a:rPr>
              <a:t>tärkeää</a:t>
            </a:r>
            <a:r>
              <a:rPr lang="en-US" dirty="0">
                <a:cs typeface="Calibri"/>
              </a:rPr>
              <a:t> olla </a:t>
            </a:r>
            <a:r>
              <a:rPr lang="en-US" dirty="0" err="1">
                <a:cs typeface="Calibri"/>
              </a:rPr>
              <a:t>aikuinen</a:t>
            </a:r>
            <a:r>
              <a:rPr lang="en-US" dirty="0">
                <a:cs typeface="Calibri"/>
              </a:rPr>
              <a:t>, </a:t>
            </a:r>
            <a:r>
              <a:rPr lang="en-US" dirty="0" err="1">
                <a:cs typeface="Calibri"/>
              </a:rPr>
              <a:t>jolla</a:t>
            </a:r>
            <a:r>
              <a:rPr lang="en-US" dirty="0">
                <a:cs typeface="Calibri"/>
              </a:rPr>
              <a:t> on </a:t>
            </a:r>
            <a:r>
              <a:rPr lang="en-US" dirty="0" err="1">
                <a:cs typeface="Calibri"/>
              </a:rPr>
              <a:t>nuoren</a:t>
            </a:r>
            <a:r>
              <a:rPr lang="en-US" dirty="0">
                <a:cs typeface="Calibri"/>
              </a:rPr>
              <a:t> </a:t>
            </a:r>
            <a:r>
              <a:rPr lang="en-US" dirty="0" err="1">
                <a:cs typeface="Calibri"/>
              </a:rPr>
              <a:t>kokonaistilanne</a:t>
            </a:r>
            <a:r>
              <a:rPr lang="en-US" dirty="0">
                <a:cs typeface="Calibri"/>
              </a:rPr>
              <a:t> </a:t>
            </a:r>
            <a:r>
              <a:rPr lang="en-US" dirty="0" err="1">
                <a:cs typeface="Calibri"/>
              </a:rPr>
              <a:t>hallinnassa</a:t>
            </a:r>
            <a:endParaRPr lang="en-US" dirty="0">
              <a:cs typeface="Calibri"/>
            </a:endParaRPr>
          </a:p>
          <a:p>
            <a:pPr marL="285750" indent="-285750">
              <a:buFont typeface="Calibri"/>
              <a:buChar char="-"/>
            </a:pPr>
            <a:endParaRPr lang="en-US">
              <a:cs typeface="Calibri"/>
            </a:endParaRPr>
          </a:p>
          <a:p>
            <a:pPr marL="285750" indent="-285750">
              <a:buFont typeface="Calibri"/>
              <a:buChar char="-"/>
            </a:pPr>
            <a:r>
              <a:rPr lang="en-US" dirty="0" err="1">
                <a:cs typeface="Calibri"/>
              </a:rPr>
              <a:t>Sosiaalihuollon</a:t>
            </a:r>
            <a:r>
              <a:rPr lang="en-US" dirty="0">
                <a:cs typeface="Calibri"/>
              </a:rPr>
              <a:t> </a:t>
            </a:r>
            <a:r>
              <a:rPr lang="en-US" dirty="0" err="1">
                <a:cs typeface="Calibri"/>
              </a:rPr>
              <a:t>palvelujärjestelmän</a:t>
            </a:r>
            <a:r>
              <a:rPr lang="en-US" dirty="0">
                <a:cs typeface="Calibri"/>
              </a:rPr>
              <a:t> </a:t>
            </a:r>
            <a:r>
              <a:rPr lang="en-US" dirty="0" err="1">
                <a:cs typeface="Calibri"/>
              </a:rPr>
              <a:t>sekä</a:t>
            </a:r>
            <a:r>
              <a:rPr lang="en-US" dirty="0">
                <a:cs typeface="Calibri"/>
              </a:rPr>
              <a:t> </a:t>
            </a:r>
            <a:r>
              <a:rPr lang="en-US" dirty="0" err="1">
                <a:cs typeface="Calibri"/>
              </a:rPr>
              <a:t>ammatillisen</a:t>
            </a:r>
            <a:r>
              <a:rPr lang="en-US" dirty="0">
                <a:cs typeface="Calibri"/>
              </a:rPr>
              <a:t> </a:t>
            </a:r>
            <a:r>
              <a:rPr lang="en-US" dirty="0" err="1">
                <a:cs typeface="Calibri"/>
              </a:rPr>
              <a:t>opintojen</a:t>
            </a:r>
            <a:r>
              <a:rPr lang="en-US" dirty="0">
                <a:cs typeface="Calibri"/>
              </a:rPr>
              <a:t> </a:t>
            </a:r>
            <a:r>
              <a:rPr lang="en-US" dirty="0" err="1">
                <a:cs typeface="Calibri"/>
              </a:rPr>
              <a:t>järjestelmän</a:t>
            </a:r>
            <a:r>
              <a:rPr lang="en-US" dirty="0">
                <a:cs typeface="Calibri"/>
              </a:rPr>
              <a:t> </a:t>
            </a:r>
            <a:r>
              <a:rPr lang="en-US" dirty="0" err="1">
                <a:cs typeface="Calibri"/>
              </a:rPr>
              <a:t>tunteminen</a:t>
            </a:r>
            <a:r>
              <a:rPr lang="en-US" dirty="0">
                <a:cs typeface="Calibri"/>
              </a:rPr>
              <a:t>, </a:t>
            </a:r>
            <a:r>
              <a:rPr lang="en-US" dirty="0" err="1">
                <a:cs typeface="Calibri"/>
              </a:rPr>
              <a:t>niin</a:t>
            </a:r>
            <a:r>
              <a:rPr lang="en-US" dirty="0">
                <a:cs typeface="Calibri"/>
              </a:rPr>
              <a:t> </a:t>
            </a:r>
            <a:r>
              <a:rPr lang="en-US" dirty="0" err="1">
                <a:cs typeface="Calibri"/>
              </a:rPr>
              <a:t>että</a:t>
            </a:r>
            <a:r>
              <a:rPr lang="en-US" dirty="0">
                <a:cs typeface="Calibri"/>
              </a:rPr>
              <a:t> </a:t>
            </a:r>
            <a:r>
              <a:rPr lang="en-US" dirty="0" err="1">
                <a:cs typeface="Calibri"/>
              </a:rPr>
              <a:t>osaa</a:t>
            </a:r>
            <a:r>
              <a:rPr lang="en-US" dirty="0">
                <a:cs typeface="Calibri"/>
              </a:rPr>
              <a:t> </a:t>
            </a:r>
            <a:r>
              <a:rPr lang="en-US" dirty="0" err="1">
                <a:cs typeface="Calibri"/>
              </a:rPr>
              <a:t>ohjata</a:t>
            </a:r>
            <a:r>
              <a:rPr lang="en-US" dirty="0">
                <a:cs typeface="Calibri"/>
              </a:rPr>
              <a:t> </a:t>
            </a:r>
            <a:r>
              <a:rPr lang="en-US" dirty="0" err="1">
                <a:cs typeface="Calibri"/>
              </a:rPr>
              <a:t>nuoren</a:t>
            </a:r>
            <a:r>
              <a:rPr lang="en-US" dirty="0">
                <a:cs typeface="Calibri"/>
              </a:rPr>
              <a:t> </a:t>
            </a:r>
            <a:r>
              <a:rPr lang="en-US" dirty="0" err="1">
                <a:cs typeface="Calibri"/>
              </a:rPr>
              <a:t>oikean</a:t>
            </a:r>
            <a:r>
              <a:rPr lang="en-US" dirty="0">
                <a:cs typeface="Calibri"/>
              </a:rPr>
              <a:t> </a:t>
            </a:r>
            <a:r>
              <a:rPr lang="en-US" dirty="0" err="1">
                <a:cs typeface="Calibri"/>
              </a:rPr>
              <a:t>tuen</a:t>
            </a:r>
            <a:r>
              <a:rPr lang="en-US" dirty="0">
                <a:cs typeface="Calibri"/>
              </a:rPr>
              <a:t> </a:t>
            </a:r>
            <a:r>
              <a:rPr lang="en-US" dirty="0" err="1">
                <a:cs typeface="Calibri"/>
              </a:rPr>
              <a:t>piiriin</a:t>
            </a:r>
            <a:r>
              <a:rPr lang="en-US" dirty="0">
                <a:cs typeface="Calibri"/>
              </a:rPr>
              <a:t>. </a:t>
            </a:r>
            <a:r>
              <a:rPr lang="en-US" dirty="0" err="1">
                <a:cs typeface="Calibri"/>
              </a:rPr>
              <a:t>Samalla</a:t>
            </a:r>
            <a:r>
              <a:rPr lang="en-US" dirty="0">
                <a:cs typeface="Calibri"/>
              </a:rPr>
              <a:t> </a:t>
            </a:r>
            <a:r>
              <a:rPr lang="en-US" dirty="0" err="1">
                <a:cs typeface="Calibri"/>
              </a:rPr>
              <a:t>kokonaisuus</a:t>
            </a:r>
            <a:r>
              <a:rPr lang="en-US" dirty="0">
                <a:cs typeface="Calibri"/>
              </a:rPr>
              <a:t> </a:t>
            </a:r>
            <a:r>
              <a:rPr lang="en-US" dirty="0" err="1">
                <a:cs typeface="Calibri"/>
              </a:rPr>
              <a:t>tiedossa</a:t>
            </a:r>
            <a:r>
              <a:rPr lang="en-US" dirty="0">
                <a:cs typeface="Calibri"/>
              </a:rPr>
              <a:t>, </a:t>
            </a:r>
            <a:r>
              <a:rPr lang="en-US" dirty="0" err="1">
                <a:cs typeface="Calibri"/>
              </a:rPr>
              <a:t>että</a:t>
            </a:r>
            <a:r>
              <a:rPr lang="en-US" dirty="0">
                <a:cs typeface="Calibri"/>
              </a:rPr>
              <a:t> </a:t>
            </a:r>
            <a:r>
              <a:rPr lang="en-US" dirty="0" err="1">
                <a:cs typeface="Calibri"/>
              </a:rPr>
              <a:t>pysyy</a:t>
            </a:r>
            <a:r>
              <a:rPr lang="en-US" dirty="0">
                <a:cs typeface="Calibri"/>
              </a:rPr>
              <a:t> </a:t>
            </a:r>
            <a:r>
              <a:rPr lang="en-US" dirty="0" err="1">
                <a:cs typeface="Calibri"/>
              </a:rPr>
              <a:t>opintojen</a:t>
            </a:r>
            <a:r>
              <a:rPr lang="en-US" dirty="0">
                <a:cs typeface="Calibri"/>
              </a:rPr>
              <a:t> ja </a:t>
            </a:r>
            <a:r>
              <a:rPr lang="en-US" dirty="0" err="1">
                <a:cs typeface="Calibri"/>
              </a:rPr>
              <a:t>hoidon</a:t>
            </a:r>
            <a:r>
              <a:rPr lang="en-US" dirty="0">
                <a:cs typeface="Calibri"/>
              </a:rPr>
              <a:t> </a:t>
            </a:r>
            <a:r>
              <a:rPr lang="en-US" dirty="0" err="1">
                <a:cs typeface="Calibri"/>
              </a:rPr>
              <a:t>suhteen</a:t>
            </a:r>
            <a:r>
              <a:rPr lang="en-US" dirty="0">
                <a:cs typeface="Calibri"/>
              </a:rPr>
              <a:t> </a:t>
            </a:r>
            <a:r>
              <a:rPr lang="en-US" dirty="0" err="1">
                <a:cs typeface="Calibri"/>
              </a:rPr>
              <a:t>balanssi</a:t>
            </a:r>
            <a:r>
              <a:rPr lang="en-US" dirty="0">
                <a:cs typeface="Calibri"/>
              </a:rPr>
              <a:t> </a:t>
            </a:r>
            <a:r>
              <a:rPr lang="en-US" dirty="0" err="1">
                <a:cs typeface="Calibri"/>
              </a:rPr>
              <a:t>kasassa</a:t>
            </a:r>
            <a:r>
              <a:rPr lang="en-US" dirty="0">
                <a:cs typeface="Calibri"/>
              </a:rPr>
              <a:t>.</a:t>
            </a:r>
          </a:p>
          <a:p>
            <a:pPr marL="285750" indent="-285750">
              <a:buFont typeface="Calibri"/>
              <a:buChar char="-"/>
            </a:pPr>
            <a:endParaRPr lang="en-US">
              <a:cs typeface="Calibri"/>
            </a:endParaRPr>
          </a:p>
          <a:p>
            <a:pPr marL="285750" indent="-285750">
              <a:buFont typeface="Calibri"/>
              <a:buChar char="-"/>
            </a:pPr>
            <a:r>
              <a:rPr lang="en-US" dirty="0" err="1">
                <a:cs typeface="Calibri"/>
              </a:rPr>
              <a:t>Erityisentuen</a:t>
            </a:r>
            <a:r>
              <a:rPr lang="en-US" dirty="0">
                <a:cs typeface="Calibri"/>
              </a:rPr>
              <a:t> </a:t>
            </a:r>
            <a:r>
              <a:rPr lang="en-US" dirty="0" err="1">
                <a:cs typeface="Calibri"/>
              </a:rPr>
              <a:t>opiskelijoiden</a:t>
            </a:r>
            <a:r>
              <a:rPr lang="en-US" dirty="0">
                <a:cs typeface="Calibri"/>
              </a:rPr>
              <a:t> </a:t>
            </a:r>
            <a:r>
              <a:rPr lang="en-US" dirty="0" err="1">
                <a:cs typeface="Calibri"/>
              </a:rPr>
              <a:t>kanssa</a:t>
            </a:r>
            <a:r>
              <a:rPr lang="en-US" dirty="0">
                <a:cs typeface="Calibri"/>
              </a:rPr>
              <a:t> </a:t>
            </a:r>
            <a:r>
              <a:rPr lang="en-US" dirty="0" err="1">
                <a:cs typeface="Calibri"/>
              </a:rPr>
              <a:t>vaaditaan</a:t>
            </a:r>
            <a:r>
              <a:rPr lang="en-US" dirty="0">
                <a:cs typeface="Calibri"/>
              </a:rPr>
              <a:t> </a:t>
            </a:r>
            <a:r>
              <a:rPr lang="en-US" dirty="0" err="1">
                <a:cs typeface="Calibri"/>
              </a:rPr>
              <a:t>nopeaa</a:t>
            </a:r>
            <a:r>
              <a:rPr lang="en-US" dirty="0">
                <a:cs typeface="Calibri"/>
              </a:rPr>
              <a:t> </a:t>
            </a:r>
            <a:r>
              <a:rPr lang="en-US" dirty="0" err="1">
                <a:cs typeface="Calibri"/>
              </a:rPr>
              <a:t>luovuutta</a:t>
            </a:r>
            <a:r>
              <a:rPr lang="en-US" dirty="0">
                <a:cs typeface="Calibri"/>
              </a:rPr>
              <a:t>, </a:t>
            </a:r>
            <a:r>
              <a:rPr lang="en-US" dirty="0" err="1">
                <a:cs typeface="Calibri"/>
              </a:rPr>
              <a:t>koska</a:t>
            </a:r>
            <a:r>
              <a:rPr lang="en-US" dirty="0">
                <a:cs typeface="Calibri"/>
              </a:rPr>
              <a:t> </a:t>
            </a:r>
            <a:r>
              <a:rPr lang="en-US" dirty="0" err="1">
                <a:cs typeface="Calibri"/>
              </a:rPr>
              <a:t>turhautuminen</a:t>
            </a:r>
            <a:r>
              <a:rPr lang="en-US" dirty="0">
                <a:cs typeface="Calibri"/>
              </a:rPr>
              <a:t> </a:t>
            </a:r>
            <a:r>
              <a:rPr lang="en-US" dirty="0" err="1">
                <a:cs typeface="Calibri"/>
              </a:rPr>
              <a:t>tapahtuu</a:t>
            </a:r>
            <a:r>
              <a:rPr lang="en-US" dirty="0">
                <a:cs typeface="Calibri"/>
              </a:rPr>
              <a:t> </a:t>
            </a:r>
            <a:r>
              <a:rPr lang="en-US" dirty="0" err="1">
                <a:cs typeface="Calibri"/>
              </a:rPr>
              <a:t>nopeasti</a:t>
            </a:r>
            <a:r>
              <a:rPr lang="en-US" dirty="0">
                <a:cs typeface="Calibri"/>
              </a:rPr>
              <a:t> (</a:t>
            </a:r>
            <a:r>
              <a:rPr lang="en-US" dirty="0" err="1">
                <a:cs typeface="Calibri"/>
              </a:rPr>
              <a:t>käytännön</a:t>
            </a:r>
            <a:r>
              <a:rPr lang="en-US" dirty="0">
                <a:cs typeface="Calibri"/>
              </a:rPr>
              <a:t> </a:t>
            </a:r>
            <a:r>
              <a:rPr lang="en-US" dirty="0" err="1">
                <a:cs typeface="Calibri"/>
              </a:rPr>
              <a:t>tekeminen</a:t>
            </a:r>
            <a:r>
              <a:rPr lang="en-US" dirty="0">
                <a:cs typeface="Calibri"/>
              </a:rPr>
              <a:t> </a:t>
            </a:r>
            <a:r>
              <a:rPr lang="en-US" dirty="0" err="1">
                <a:cs typeface="Calibri"/>
              </a:rPr>
              <a:t>integroituna</a:t>
            </a:r>
            <a:r>
              <a:rPr lang="en-US" dirty="0">
                <a:cs typeface="Calibri"/>
              </a:rPr>
              <a:t> YTO- </a:t>
            </a:r>
            <a:r>
              <a:rPr lang="en-US" dirty="0" err="1">
                <a:cs typeface="Calibri"/>
              </a:rPr>
              <a:t>opintoihin</a:t>
            </a:r>
            <a:r>
              <a:rPr lang="en-US" dirty="0">
                <a:cs typeface="Calibri"/>
              </a:rPr>
              <a:t>)</a:t>
            </a:r>
          </a:p>
          <a:p>
            <a:pPr marL="285750" indent="-285750">
              <a:buFont typeface="Calibri"/>
              <a:buChar char="-"/>
            </a:pPr>
            <a:endParaRPr lang="en-US">
              <a:cs typeface="Calibri"/>
            </a:endParaRPr>
          </a:p>
          <a:p>
            <a:pPr marL="285750" indent="-285750">
              <a:buFont typeface="Calibri"/>
              <a:buChar char="-"/>
            </a:pPr>
            <a:r>
              <a:rPr lang="en-US" dirty="0" err="1">
                <a:cs typeface="Calibri"/>
              </a:rPr>
              <a:t>Alussa</a:t>
            </a:r>
            <a:r>
              <a:rPr lang="en-US" dirty="0">
                <a:cs typeface="Calibri"/>
              </a:rPr>
              <a:t> </a:t>
            </a:r>
            <a:r>
              <a:rPr lang="en-US" dirty="0" err="1">
                <a:cs typeface="Calibri"/>
              </a:rPr>
              <a:t>tarvitaan</a:t>
            </a:r>
            <a:r>
              <a:rPr lang="en-US" dirty="0">
                <a:cs typeface="Calibri"/>
              </a:rPr>
              <a:t> </a:t>
            </a:r>
            <a:r>
              <a:rPr lang="en-US" dirty="0" err="1">
                <a:cs typeface="Calibri"/>
              </a:rPr>
              <a:t>tukea</a:t>
            </a:r>
            <a:r>
              <a:rPr lang="en-US" dirty="0">
                <a:cs typeface="Calibri"/>
              </a:rPr>
              <a:t> </a:t>
            </a:r>
            <a:r>
              <a:rPr lang="en-US" dirty="0" err="1">
                <a:cs typeface="Calibri"/>
              </a:rPr>
              <a:t>kokonaisuuksien</a:t>
            </a:r>
            <a:r>
              <a:rPr lang="en-US" dirty="0">
                <a:cs typeface="Calibri"/>
              </a:rPr>
              <a:t> </a:t>
            </a:r>
            <a:r>
              <a:rPr lang="en-US" dirty="0" err="1">
                <a:cs typeface="Calibri"/>
              </a:rPr>
              <a:t>hallintaan</a:t>
            </a:r>
            <a:r>
              <a:rPr lang="en-US" dirty="0">
                <a:cs typeface="Calibri"/>
              </a:rPr>
              <a:t>, </a:t>
            </a:r>
            <a:r>
              <a:rPr lang="en-US" dirty="0" err="1">
                <a:cs typeface="Calibri"/>
              </a:rPr>
              <a:t>selkeytetään</a:t>
            </a:r>
            <a:r>
              <a:rPr lang="en-US" dirty="0">
                <a:cs typeface="Calibri"/>
              </a:rPr>
              <a:t> ja </a:t>
            </a:r>
            <a:r>
              <a:rPr lang="en-US" dirty="0" err="1">
                <a:cs typeface="Calibri"/>
              </a:rPr>
              <a:t>pilkotaan</a:t>
            </a:r>
            <a:endParaRPr lang="en-US" dirty="0">
              <a:cs typeface="Calibri"/>
            </a:endParaRPr>
          </a:p>
          <a:p>
            <a:pPr marL="285750" indent="-285750">
              <a:buFont typeface="Calibri"/>
              <a:buChar char="-"/>
            </a:pPr>
            <a:endParaRPr lang="en-US">
              <a:cs typeface="Calibri"/>
            </a:endParaRPr>
          </a:p>
          <a:p>
            <a:pPr marL="285750" indent="-285750">
              <a:buFont typeface="Calibri"/>
              <a:buChar char="-"/>
            </a:pPr>
            <a:r>
              <a:rPr lang="en-US" dirty="0" err="1">
                <a:cs typeface="Calibri"/>
              </a:rPr>
              <a:t>Sisäisen</a:t>
            </a:r>
            <a:r>
              <a:rPr lang="en-US" dirty="0">
                <a:cs typeface="Calibri"/>
              </a:rPr>
              <a:t> </a:t>
            </a:r>
            <a:r>
              <a:rPr lang="en-US" dirty="0" err="1">
                <a:cs typeface="Calibri"/>
              </a:rPr>
              <a:t>motivaation</a:t>
            </a:r>
            <a:r>
              <a:rPr lang="en-US" dirty="0">
                <a:cs typeface="Calibri"/>
              </a:rPr>
              <a:t> </a:t>
            </a:r>
            <a:r>
              <a:rPr lang="en-US" dirty="0" err="1">
                <a:cs typeface="Calibri"/>
              </a:rPr>
              <a:t>herättely</a:t>
            </a:r>
            <a:r>
              <a:rPr lang="en-US" dirty="0">
                <a:cs typeface="Calibri"/>
              </a:rPr>
              <a:t> </a:t>
            </a:r>
            <a:r>
              <a:rPr lang="en-US" dirty="0" err="1">
                <a:cs typeface="Calibri"/>
              </a:rPr>
              <a:t>ulkoisten</a:t>
            </a:r>
            <a:r>
              <a:rPr lang="en-US" dirty="0">
                <a:cs typeface="Calibri"/>
              </a:rPr>
              <a:t> </a:t>
            </a:r>
            <a:r>
              <a:rPr lang="en-US" dirty="0" err="1">
                <a:cs typeface="Calibri"/>
              </a:rPr>
              <a:t>paineiden</a:t>
            </a:r>
            <a:r>
              <a:rPr lang="en-US" dirty="0">
                <a:cs typeface="Calibri"/>
              </a:rPr>
              <a:t> </a:t>
            </a:r>
            <a:r>
              <a:rPr lang="en-US" dirty="0" err="1">
                <a:cs typeface="Calibri"/>
              </a:rPr>
              <a:t>alla</a:t>
            </a:r>
            <a:r>
              <a:rPr lang="en-US" dirty="0">
                <a:cs typeface="Calibri"/>
              </a:rPr>
              <a:t>. </a:t>
            </a:r>
          </a:p>
          <a:p>
            <a:pPr marL="285750" indent="-285750">
              <a:buFont typeface="Calibri"/>
              <a:buChar char="-"/>
            </a:pPr>
            <a:endParaRPr lang="en-US">
              <a:cs typeface="Calibri"/>
            </a:endParaRPr>
          </a:p>
          <a:p>
            <a:pPr marL="285750" indent="-285750">
              <a:buFont typeface="Calibri"/>
              <a:buChar char="-"/>
            </a:pPr>
            <a:r>
              <a:rPr lang="en-US" dirty="0" err="1">
                <a:cs typeface="Calibri"/>
              </a:rPr>
              <a:t>Ohjaajalta</a:t>
            </a:r>
            <a:r>
              <a:rPr lang="en-US" dirty="0">
                <a:cs typeface="Calibri"/>
              </a:rPr>
              <a:t> </a:t>
            </a:r>
            <a:r>
              <a:rPr lang="en-US" dirty="0" err="1">
                <a:cs typeface="Calibri"/>
              </a:rPr>
              <a:t>vaaditaan</a:t>
            </a:r>
            <a:r>
              <a:rPr lang="en-US" dirty="0">
                <a:cs typeface="Calibri"/>
              </a:rPr>
              <a:t> </a:t>
            </a:r>
            <a:r>
              <a:rPr lang="en-US" dirty="0" err="1">
                <a:cs typeface="Calibri"/>
              </a:rPr>
              <a:t>vahvaa</a:t>
            </a:r>
            <a:r>
              <a:rPr lang="en-US" dirty="0">
                <a:cs typeface="Calibri"/>
              </a:rPr>
              <a:t> </a:t>
            </a:r>
            <a:r>
              <a:rPr lang="en-US" dirty="0" err="1">
                <a:cs typeface="Calibri"/>
              </a:rPr>
              <a:t>ihmistuntemusta</a:t>
            </a:r>
            <a:r>
              <a:rPr lang="en-US" dirty="0">
                <a:cs typeface="Calibri"/>
              </a:rPr>
              <a:t> ja </a:t>
            </a:r>
            <a:r>
              <a:rPr lang="en-US" dirty="0" err="1">
                <a:cs typeface="Calibri"/>
              </a:rPr>
              <a:t>sosiaalisia</a:t>
            </a:r>
            <a:r>
              <a:rPr lang="en-US" dirty="0">
                <a:cs typeface="Calibri"/>
              </a:rPr>
              <a:t> </a:t>
            </a:r>
            <a:r>
              <a:rPr lang="en-US" dirty="0" err="1">
                <a:cs typeface="Calibri"/>
              </a:rPr>
              <a:t>taitoja</a:t>
            </a:r>
            <a:r>
              <a:rPr lang="en-US" dirty="0">
                <a:cs typeface="Calibri"/>
              </a:rPr>
              <a:t>, </a:t>
            </a:r>
            <a:r>
              <a:rPr lang="en-US" dirty="0" err="1">
                <a:cs typeface="Calibri"/>
              </a:rPr>
              <a:t>koska</a:t>
            </a:r>
            <a:r>
              <a:rPr lang="en-US" dirty="0">
                <a:cs typeface="Calibri"/>
              </a:rPr>
              <a:t> </a:t>
            </a:r>
            <a:r>
              <a:rPr lang="en-US" dirty="0" err="1">
                <a:cs typeface="Calibri"/>
              </a:rPr>
              <a:t>vanhempien</a:t>
            </a:r>
            <a:r>
              <a:rPr lang="en-US" dirty="0">
                <a:cs typeface="Calibri"/>
              </a:rPr>
              <a:t> </a:t>
            </a:r>
            <a:r>
              <a:rPr lang="en-US" dirty="0" err="1">
                <a:cs typeface="Calibri"/>
              </a:rPr>
              <a:t>kanssa</a:t>
            </a:r>
            <a:r>
              <a:rPr lang="en-US" dirty="0">
                <a:cs typeface="Calibri"/>
              </a:rPr>
              <a:t> </a:t>
            </a:r>
            <a:r>
              <a:rPr lang="en-US" dirty="0" err="1">
                <a:cs typeface="Calibri"/>
              </a:rPr>
              <a:t>matalankynnyksen</a:t>
            </a:r>
            <a:r>
              <a:rPr lang="en-US" dirty="0">
                <a:cs typeface="Calibri"/>
              </a:rPr>
              <a:t> </a:t>
            </a:r>
            <a:r>
              <a:rPr lang="en-US" dirty="0" err="1">
                <a:cs typeface="Calibri"/>
              </a:rPr>
              <a:t>yhteistyötä</a:t>
            </a:r>
            <a:r>
              <a:rPr lang="en-US" dirty="0">
                <a:cs typeface="Calibri"/>
              </a:rPr>
              <a:t> </a:t>
            </a:r>
            <a:r>
              <a:rPr lang="en-US" dirty="0" err="1">
                <a:cs typeface="Calibri"/>
              </a:rPr>
              <a:t>kokoajan</a:t>
            </a:r>
            <a:r>
              <a:rPr lang="en-US" dirty="0">
                <a:cs typeface="Calibri"/>
              </a:rPr>
              <a:t>. </a:t>
            </a:r>
            <a:r>
              <a:rPr lang="en-US" dirty="0" err="1">
                <a:cs typeface="Calibri"/>
              </a:rPr>
              <a:t>Vanhemmat</a:t>
            </a:r>
            <a:r>
              <a:rPr lang="en-US" dirty="0">
                <a:cs typeface="Calibri"/>
              </a:rPr>
              <a:t> </a:t>
            </a:r>
            <a:r>
              <a:rPr lang="en-US" dirty="0" err="1">
                <a:cs typeface="Calibri"/>
              </a:rPr>
              <a:t>ovat</a:t>
            </a:r>
            <a:r>
              <a:rPr lang="en-US" dirty="0">
                <a:cs typeface="Calibri"/>
              </a:rPr>
              <a:t> </a:t>
            </a:r>
            <a:r>
              <a:rPr lang="en-US" dirty="0" err="1">
                <a:cs typeface="Calibri"/>
              </a:rPr>
              <a:t>turhautuneita</a:t>
            </a:r>
            <a:r>
              <a:rPr lang="en-US" dirty="0">
                <a:cs typeface="Calibri"/>
              </a:rPr>
              <a:t> </a:t>
            </a:r>
            <a:r>
              <a:rPr lang="en-US" dirty="0" err="1">
                <a:cs typeface="Calibri"/>
              </a:rPr>
              <a:t>nuoren</a:t>
            </a:r>
            <a:r>
              <a:rPr lang="en-US" dirty="0">
                <a:cs typeface="Calibri"/>
              </a:rPr>
              <a:t> </a:t>
            </a:r>
            <a:r>
              <a:rPr lang="en-US" dirty="0" err="1">
                <a:cs typeface="Calibri"/>
              </a:rPr>
              <a:t>tilanteessa</a:t>
            </a:r>
            <a:r>
              <a:rPr lang="en-US" dirty="0">
                <a:cs typeface="Calibri"/>
              </a:rPr>
              <a:t>, </a:t>
            </a:r>
            <a:r>
              <a:rPr lang="en-US" dirty="0" err="1">
                <a:cs typeface="Calibri"/>
              </a:rPr>
              <a:t>mutta</a:t>
            </a:r>
            <a:r>
              <a:rPr lang="en-US" dirty="0">
                <a:cs typeface="Calibri"/>
              </a:rPr>
              <a:t> </a:t>
            </a:r>
            <a:r>
              <a:rPr lang="en-US" dirty="0" err="1">
                <a:cs typeface="Calibri"/>
              </a:rPr>
              <a:t>näkevät</a:t>
            </a:r>
            <a:r>
              <a:rPr lang="en-US" dirty="0">
                <a:cs typeface="Calibri"/>
              </a:rPr>
              <a:t> </a:t>
            </a:r>
            <a:r>
              <a:rPr lang="en-US" dirty="0" err="1">
                <a:cs typeface="Calibri"/>
              </a:rPr>
              <a:t>positiivisen</a:t>
            </a:r>
            <a:r>
              <a:rPr lang="en-US" dirty="0">
                <a:cs typeface="Calibri"/>
              </a:rPr>
              <a:t> </a:t>
            </a:r>
            <a:r>
              <a:rPr lang="en-US" dirty="0" err="1">
                <a:cs typeface="Calibri"/>
              </a:rPr>
              <a:t>vaikutuksen</a:t>
            </a:r>
            <a:r>
              <a:rPr lang="en-US" dirty="0">
                <a:cs typeface="Calibri"/>
              </a:rPr>
              <a:t> </a:t>
            </a:r>
            <a:r>
              <a:rPr lang="en-US" dirty="0" err="1">
                <a:cs typeface="Calibri"/>
              </a:rPr>
              <a:t>nuoressa</a:t>
            </a:r>
            <a:r>
              <a:rPr lang="en-US" dirty="0">
                <a:cs typeface="Calibri"/>
              </a:rPr>
              <a:t>, </a:t>
            </a:r>
            <a:r>
              <a:rPr lang="en-US" dirty="0" err="1">
                <a:cs typeface="Calibri"/>
              </a:rPr>
              <a:t>kun</a:t>
            </a:r>
            <a:r>
              <a:rPr lang="en-US" dirty="0">
                <a:cs typeface="Calibri"/>
              </a:rPr>
              <a:t> </a:t>
            </a:r>
            <a:r>
              <a:rPr lang="en-US" dirty="0" err="1">
                <a:cs typeface="Calibri"/>
              </a:rPr>
              <a:t>nuori</a:t>
            </a:r>
            <a:r>
              <a:rPr lang="en-US" dirty="0">
                <a:cs typeface="Calibri"/>
              </a:rPr>
              <a:t> </a:t>
            </a:r>
            <a:r>
              <a:rPr lang="en-US" dirty="0" err="1">
                <a:cs typeface="Calibri"/>
              </a:rPr>
              <a:t>alkaa</a:t>
            </a:r>
            <a:r>
              <a:rPr lang="en-US" dirty="0">
                <a:cs typeface="Calibri"/>
              </a:rPr>
              <a:t> </a:t>
            </a:r>
            <a:r>
              <a:rPr lang="en-US" dirty="0" err="1">
                <a:cs typeface="Calibri"/>
              </a:rPr>
              <a:t>liikkua</a:t>
            </a:r>
            <a:r>
              <a:rPr lang="en-US" dirty="0">
                <a:cs typeface="Calibri"/>
              </a:rPr>
              <a:t> </a:t>
            </a:r>
            <a:r>
              <a:rPr lang="en-US" dirty="0" err="1">
                <a:cs typeface="Calibri"/>
              </a:rPr>
              <a:t>kotoa</a:t>
            </a:r>
            <a:r>
              <a:rPr lang="en-US" dirty="0">
                <a:cs typeface="Calibri"/>
              </a:rPr>
              <a:t> pois. Matalan </a:t>
            </a:r>
            <a:r>
              <a:rPr lang="en-US" dirty="0" err="1">
                <a:cs typeface="Calibri"/>
              </a:rPr>
              <a:t>kynnyksen</a:t>
            </a:r>
            <a:r>
              <a:rPr lang="en-US" dirty="0">
                <a:cs typeface="Calibri"/>
              </a:rPr>
              <a:t> </a:t>
            </a:r>
            <a:r>
              <a:rPr lang="en-US" dirty="0" err="1">
                <a:cs typeface="Calibri"/>
              </a:rPr>
              <a:t>tapaamiset</a:t>
            </a:r>
            <a:r>
              <a:rPr lang="en-US" dirty="0">
                <a:cs typeface="Calibri"/>
              </a:rPr>
              <a:t> </a:t>
            </a:r>
            <a:r>
              <a:rPr lang="en-US" dirty="0" err="1">
                <a:cs typeface="Calibri"/>
              </a:rPr>
              <a:t>vanhempien</a:t>
            </a:r>
            <a:r>
              <a:rPr lang="en-US" dirty="0">
                <a:cs typeface="Calibri"/>
              </a:rPr>
              <a:t> </a:t>
            </a:r>
            <a:r>
              <a:rPr lang="en-US" dirty="0" err="1">
                <a:cs typeface="Calibri"/>
              </a:rPr>
              <a:t>kanssa</a:t>
            </a:r>
            <a:r>
              <a:rPr lang="en-US" dirty="0">
                <a:cs typeface="Calibri"/>
              </a:rPr>
              <a:t>, </a:t>
            </a:r>
            <a:r>
              <a:rPr lang="en-US" dirty="0" err="1">
                <a:cs typeface="Calibri"/>
              </a:rPr>
              <a:t>rennosti</a:t>
            </a:r>
            <a:r>
              <a:rPr lang="en-US" dirty="0">
                <a:cs typeface="Calibri"/>
              </a:rPr>
              <a:t> </a:t>
            </a:r>
            <a:r>
              <a:rPr lang="en-US" dirty="0" err="1">
                <a:cs typeface="Calibri"/>
              </a:rPr>
              <a:t>kahvin</a:t>
            </a:r>
            <a:r>
              <a:rPr lang="en-US" dirty="0">
                <a:cs typeface="Calibri"/>
              </a:rPr>
              <a:t> </a:t>
            </a:r>
            <a:r>
              <a:rPr lang="en-US" dirty="0" err="1">
                <a:cs typeface="Calibri"/>
              </a:rPr>
              <a:t>merkeissä</a:t>
            </a:r>
            <a:r>
              <a:rPr lang="en-US" dirty="0">
                <a:cs typeface="Calibri"/>
              </a:rPr>
              <a:t>. </a:t>
            </a:r>
          </a:p>
          <a:p>
            <a:pPr marL="285750" indent="-285750">
              <a:buFont typeface="Calibri"/>
              <a:buChar char="-"/>
            </a:pPr>
            <a:endParaRPr lang="en-US">
              <a:cs typeface="Calibri"/>
            </a:endParaRPr>
          </a:p>
          <a:p>
            <a:pPr marL="285750" indent="-285750">
              <a:buFont typeface="Calibri"/>
              <a:buChar char="-"/>
            </a:pPr>
            <a:r>
              <a:rPr lang="en-US" dirty="0" err="1">
                <a:cs typeface="Calibri"/>
              </a:rPr>
              <a:t>Olemassa</a:t>
            </a:r>
            <a:r>
              <a:rPr lang="en-US" dirty="0">
                <a:cs typeface="Calibri"/>
              </a:rPr>
              <a:t> </a:t>
            </a:r>
            <a:r>
              <a:rPr lang="en-US" dirty="0" err="1">
                <a:cs typeface="Calibri"/>
              </a:rPr>
              <a:t>olevia</a:t>
            </a:r>
            <a:r>
              <a:rPr lang="en-US" dirty="0">
                <a:cs typeface="Calibri"/>
              </a:rPr>
              <a:t> </a:t>
            </a:r>
            <a:r>
              <a:rPr lang="en-US" dirty="0" err="1">
                <a:cs typeface="Calibri"/>
              </a:rPr>
              <a:t>luotuja</a:t>
            </a:r>
            <a:r>
              <a:rPr lang="en-US" dirty="0">
                <a:cs typeface="Calibri"/>
              </a:rPr>
              <a:t> </a:t>
            </a:r>
            <a:r>
              <a:rPr lang="en-US" dirty="0" err="1">
                <a:cs typeface="Calibri"/>
              </a:rPr>
              <a:t>kontakteja</a:t>
            </a:r>
            <a:r>
              <a:rPr lang="en-US" dirty="0">
                <a:cs typeface="Calibri"/>
              </a:rPr>
              <a:t> </a:t>
            </a:r>
            <a:r>
              <a:rPr lang="en-US" dirty="0" err="1">
                <a:cs typeface="Calibri"/>
              </a:rPr>
              <a:t>kolmannen</a:t>
            </a:r>
            <a:r>
              <a:rPr lang="en-US" dirty="0">
                <a:cs typeface="Calibri"/>
              </a:rPr>
              <a:t> </a:t>
            </a:r>
            <a:r>
              <a:rPr lang="en-US" dirty="0" err="1">
                <a:cs typeface="Calibri"/>
              </a:rPr>
              <a:t>sektorin</a:t>
            </a:r>
            <a:r>
              <a:rPr lang="en-US" dirty="0">
                <a:cs typeface="Calibri"/>
              </a:rPr>
              <a:t> </a:t>
            </a:r>
            <a:r>
              <a:rPr lang="en-US" dirty="0" err="1">
                <a:cs typeface="Calibri"/>
              </a:rPr>
              <a:t>toimijoihin</a:t>
            </a:r>
            <a:r>
              <a:rPr lang="en-US" dirty="0">
                <a:cs typeface="Calibri"/>
              </a:rPr>
              <a:t>, </a:t>
            </a:r>
            <a:r>
              <a:rPr lang="en-US" dirty="0" err="1">
                <a:cs typeface="Calibri"/>
              </a:rPr>
              <a:t>joiden</a:t>
            </a:r>
            <a:r>
              <a:rPr lang="en-US" dirty="0">
                <a:cs typeface="Calibri"/>
              </a:rPr>
              <a:t> </a:t>
            </a:r>
            <a:r>
              <a:rPr lang="en-US" dirty="0" err="1">
                <a:cs typeface="Calibri"/>
              </a:rPr>
              <a:t>hankkeita</a:t>
            </a:r>
            <a:r>
              <a:rPr lang="en-US" dirty="0">
                <a:cs typeface="Calibri"/>
              </a:rPr>
              <a:t> </a:t>
            </a:r>
            <a:r>
              <a:rPr lang="en-US" dirty="0" err="1">
                <a:cs typeface="Calibri"/>
              </a:rPr>
              <a:t>ollaan</a:t>
            </a:r>
            <a:r>
              <a:rPr lang="en-US" dirty="0">
                <a:cs typeface="Calibri"/>
              </a:rPr>
              <a:t> </a:t>
            </a:r>
            <a:r>
              <a:rPr lang="en-US" dirty="0" err="1">
                <a:cs typeface="Calibri"/>
              </a:rPr>
              <a:t>saatu</a:t>
            </a:r>
            <a:r>
              <a:rPr lang="en-US" dirty="0">
                <a:cs typeface="Calibri"/>
              </a:rPr>
              <a:t> </a:t>
            </a:r>
            <a:r>
              <a:rPr lang="en-US" dirty="0" err="1">
                <a:cs typeface="Calibri"/>
              </a:rPr>
              <a:t>hyödyntää</a:t>
            </a:r>
            <a:r>
              <a:rPr lang="en-US" dirty="0">
                <a:cs typeface="Calibri"/>
              </a:rPr>
              <a:t> (</a:t>
            </a:r>
            <a:r>
              <a:rPr lang="en-US" dirty="0" err="1">
                <a:cs typeface="Calibri"/>
              </a:rPr>
              <a:t>Martat</a:t>
            </a:r>
            <a:r>
              <a:rPr lang="en-US" dirty="0">
                <a:cs typeface="Calibri"/>
              </a:rPr>
              <a:t>, Villa Elba, Taito </a:t>
            </a:r>
            <a:r>
              <a:rPr lang="en-US" dirty="0" err="1">
                <a:cs typeface="Calibri"/>
              </a:rPr>
              <a:t>Keskipohjanmaa</a:t>
            </a:r>
            <a:r>
              <a:rPr lang="en-US" dirty="0">
                <a:cs typeface="Calibri"/>
              </a:rPr>
              <a:t>)</a:t>
            </a: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pic>
        <p:nvPicPr>
          <p:cNvPr id="5" name="Kuvan paikkamerkki 1" descr="Kuva, joka sisältää kohteen Fontti, logo, Grafiikka, muotoilu&#10;&#10;Kuvaus luotu automaattisesti">
            <a:extLst>
              <a:ext uri="{FF2B5EF4-FFF2-40B4-BE49-F238E27FC236}">
                <a16:creationId xmlns:a16="http://schemas.microsoft.com/office/drawing/2014/main" id="{96A5643F-67A2-A371-87B9-EEA3310CC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0118" y="3760"/>
            <a:ext cx="2185907" cy="628895"/>
          </a:xfrm>
          <a:prstGeom prst="rect">
            <a:avLst/>
          </a:prstGeom>
        </p:spPr>
      </p:pic>
    </p:spTree>
    <p:extLst>
      <p:ext uri="{BB962C8B-B14F-4D97-AF65-F5344CB8AC3E}">
        <p14:creationId xmlns:p14="http://schemas.microsoft.com/office/powerpoint/2010/main" val="357117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7D0A8B65-3612-6CFC-1517-B209B59F50A4}"/>
              </a:ext>
            </a:extLst>
          </p:cNvPr>
          <p:cNvSpPr txBox="1"/>
          <p:nvPr/>
        </p:nvSpPr>
        <p:spPr>
          <a:xfrm>
            <a:off x="385978" y="661064"/>
            <a:ext cx="1045410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a:p>
            <a:r>
              <a:rPr lang="en-US">
                <a:cs typeface="Segoe UI"/>
              </a:rPr>
              <a:t>Osa </a:t>
            </a:r>
            <a:r>
              <a:rPr lang="en-US" err="1">
                <a:cs typeface="Segoe UI"/>
              </a:rPr>
              <a:t>nuorista</a:t>
            </a:r>
            <a:r>
              <a:rPr lang="en-US">
                <a:cs typeface="Segoe UI"/>
              </a:rPr>
              <a:t> </a:t>
            </a:r>
            <a:r>
              <a:rPr lang="en-US" err="1">
                <a:cs typeface="Segoe UI"/>
              </a:rPr>
              <a:t>saa</a:t>
            </a:r>
            <a:r>
              <a:rPr lang="en-US">
                <a:cs typeface="Segoe UI"/>
              </a:rPr>
              <a:t> </a:t>
            </a:r>
            <a:r>
              <a:rPr lang="en-US" err="1">
                <a:cs typeface="Segoe UI"/>
              </a:rPr>
              <a:t>kaikki</a:t>
            </a:r>
            <a:r>
              <a:rPr lang="en-US">
                <a:cs typeface="Segoe UI"/>
              </a:rPr>
              <a:t> </a:t>
            </a:r>
            <a:r>
              <a:rPr lang="en-US" err="1">
                <a:cs typeface="Segoe UI"/>
              </a:rPr>
              <a:t>ytot</a:t>
            </a:r>
            <a:r>
              <a:rPr lang="en-US">
                <a:cs typeface="Segoe UI"/>
              </a:rPr>
              <a:t> </a:t>
            </a:r>
            <a:r>
              <a:rPr lang="en-US" err="1">
                <a:cs typeface="Segoe UI"/>
              </a:rPr>
              <a:t>tehtyä</a:t>
            </a:r>
            <a:r>
              <a:rPr lang="en-US">
                <a:cs typeface="Segoe UI"/>
              </a:rPr>
              <a:t>, 9/10 </a:t>
            </a:r>
            <a:r>
              <a:rPr lang="en-US" err="1">
                <a:cs typeface="Segoe UI"/>
              </a:rPr>
              <a:t>viime</a:t>
            </a:r>
            <a:r>
              <a:rPr lang="en-US">
                <a:cs typeface="Segoe UI"/>
              </a:rPr>
              <a:t> </a:t>
            </a:r>
            <a:r>
              <a:rPr lang="en-US" err="1">
                <a:cs typeface="Segoe UI"/>
              </a:rPr>
              <a:t>kevään</a:t>
            </a:r>
            <a:r>
              <a:rPr lang="en-US">
                <a:cs typeface="Segoe UI"/>
              </a:rPr>
              <a:t> </a:t>
            </a:r>
            <a:r>
              <a:rPr lang="en-US" err="1">
                <a:cs typeface="Segoe UI"/>
              </a:rPr>
              <a:t>opiskelijoista</a:t>
            </a:r>
            <a:r>
              <a:rPr lang="en-US">
                <a:cs typeface="Segoe UI"/>
              </a:rPr>
              <a:t> </a:t>
            </a:r>
            <a:r>
              <a:rPr lang="en-US" err="1">
                <a:cs typeface="Segoe UI"/>
              </a:rPr>
              <a:t>pääsi</a:t>
            </a:r>
            <a:r>
              <a:rPr lang="en-US">
                <a:cs typeface="Segoe UI"/>
              </a:rPr>
              <a:t> </a:t>
            </a:r>
            <a:r>
              <a:rPr lang="en-US" err="1">
                <a:cs typeface="Segoe UI"/>
              </a:rPr>
              <a:t>jatkamaan</a:t>
            </a:r>
            <a:r>
              <a:rPr lang="en-US">
                <a:cs typeface="Segoe UI"/>
              </a:rPr>
              <a:t> </a:t>
            </a:r>
            <a:r>
              <a:rPr lang="en-US" err="1">
                <a:cs typeface="Segoe UI"/>
              </a:rPr>
              <a:t>opintoja</a:t>
            </a:r>
            <a:r>
              <a:rPr lang="en-US">
                <a:cs typeface="Segoe UI"/>
              </a:rPr>
              <a:t>. </a:t>
            </a:r>
            <a:r>
              <a:rPr lang="en-US" err="1">
                <a:cs typeface="Segoe UI"/>
              </a:rPr>
              <a:t>Suurin</a:t>
            </a:r>
            <a:r>
              <a:rPr lang="en-US">
                <a:cs typeface="Segoe UI"/>
              </a:rPr>
              <a:t> </a:t>
            </a:r>
            <a:r>
              <a:rPr lang="en-US" err="1">
                <a:cs typeface="Segoe UI"/>
              </a:rPr>
              <a:t>osa</a:t>
            </a:r>
            <a:r>
              <a:rPr lang="en-US">
                <a:cs typeface="Segoe UI"/>
              </a:rPr>
              <a:t> </a:t>
            </a:r>
            <a:r>
              <a:rPr lang="en-US" err="1">
                <a:cs typeface="Segoe UI"/>
              </a:rPr>
              <a:t>pysyi</a:t>
            </a:r>
            <a:r>
              <a:rPr lang="en-US">
                <a:cs typeface="Segoe UI"/>
              </a:rPr>
              <a:t> </a:t>
            </a:r>
            <a:r>
              <a:rPr lang="en-US" err="1">
                <a:cs typeface="Segoe UI"/>
              </a:rPr>
              <a:t>Kpedulla</a:t>
            </a:r>
            <a:r>
              <a:rPr lang="en-US">
                <a:cs typeface="Segoe UI"/>
              </a:rPr>
              <a:t>. </a:t>
            </a:r>
          </a:p>
          <a:p>
            <a:endParaRPr lang="en-US">
              <a:cs typeface="Calibri"/>
            </a:endParaRPr>
          </a:p>
          <a:p>
            <a:r>
              <a:rPr lang="en-US" err="1">
                <a:cs typeface="Calibri"/>
              </a:rPr>
              <a:t>Suurin</a:t>
            </a:r>
            <a:r>
              <a:rPr lang="en-US">
                <a:cs typeface="Calibri"/>
              </a:rPr>
              <a:t> </a:t>
            </a:r>
            <a:r>
              <a:rPr lang="en-US" err="1">
                <a:cs typeface="Calibri"/>
              </a:rPr>
              <a:t>osa</a:t>
            </a:r>
            <a:r>
              <a:rPr lang="en-US">
                <a:cs typeface="Calibri"/>
              </a:rPr>
              <a:t> </a:t>
            </a:r>
            <a:r>
              <a:rPr lang="en-US" err="1">
                <a:cs typeface="Calibri"/>
              </a:rPr>
              <a:t>nuorista</a:t>
            </a:r>
            <a:r>
              <a:rPr lang="en-US">
                <a:cs typeface="Calibri"/>
              </a:rPr>
              <a:t> on </a:t>
            </a:r>
            <a:r>
              <a:rPr lang="en-US" err="1">
                <a:cs typeface="Calibri"/>
              </a:rPr>
              <a:t>kykeneviä</a:t>
            </a:r>
            <a:r>
              <a:rPr lang="en-US">
                <a:cs typeface="Calibri"/>
              </a:rPr>
              <a:t> </a:t>
            </a:r>
            <a:r>
              <a:rPr lang="en-US" err="1">
                <a:cs typeface="Calibri"/>
              </a:rPr>
              <a:t>työelämään</a:t>
            </a:r>
            <a:r>
              <a:rPr lang="en-US">
                <a:cs typeface="Calibri"/>
              </a:rPr>
              <a:t> </a:t>
            </a:r>
            <a:r>
              <a:rPr lang="en-US" err="1">
                <a:cs typeface="Calibri"/>
              </a:rPr>
              <a:t>opintojen</a:t>
            </a:r>
            <a:r>
              <a:rPr lang="en-US">
                <a:cs typeface="Calibri"/>
              </a:rPr>
              <a:t> </a:t>
            </a:r>
            <a:r>
              <a:rPr lang="en-US" err="1">
                <a:cs typeface="Calibri"/>
              </a:rPr>
              <a:t>päätyttyä</a:t>
            </a:r>
            <a:r>
              <a:rPr lang="en-US">
                <a:cs typeface="Calibri"/>
              </a:rPr>
              <a:t>, </a:t>
            </a:r>
            <a:r>
              <a:rPr lang="en-US" err="1">
                <a:cs typeface="Calibri"/>
              </a:rPr>
              <a:t>osa</a:t>
            </a:r>
            <a:r>
              <a:rPr lang="en-US">
                <a:cs typeface="Calibri"/>
              </a:rPr>
              <a:t> </a:t>
            </a:r>
            <a:r>
              <a:rPr lang="en-US" err="1">
                <a:cs typeface="Calibri"/>
              </a:rPr>
              <a:t>päässyt</a:t>
            </a:r>
            <a:r>
              <a:rPr lang="en-US">
                <a:cs typeface="Calibri"/>
              </a:rPr>
              <a:t> </a:t>
            </a:r>
            <a:r>
              <a:rPr lang="en-US" err="1">
                <a:cs typeface="Calibri"/>
              </a:rPr>
              <a:t>kesätöihin</a:t>
            </a:r>
            <a:r>
              <a:rPr lang="en-US">
                <a:cs typeface="Calibri"/>
              </a:rPr>
              <a:t> </a:t>
            </a:r>
            <a:r>
              <a:rPr lang="en-US" err="1">
                <a:cs typeface="Calibri"/>
              </a:rPr>
              <a:t>lukuvuoden</a:t>
            </a:r>
            <a:r>
              <a:rPr lang="en-US">
                <a:cs typeface="Calibri"/>
              </a:rPr>
              <a:t> </a:t>
            </a:r>
            <a:r>
              <a:rPr lang="en-US" err="1">
                <a:cs typeface="Calibri"/>
              </a:rPr>
              <a:t>päätyttyä</a:t>
            </a:r>
            <a:r>
              <a:rPr lang="en-US">
                <a:cs typeface="Calibri"/>
              </a:rPr>
              <a:t>. </a:t>
            </a:r>
            <a:r>
              <a:rPr lang="en-US" err="1">
                <a:cs typeface="Calibri"/>
              </a:rPr>
              <a:t>Tuettu</a:t>
            </a:r>
            <a:r>
              <a:rPr lang="en-US">
                <a:cs typeface="Calibri"/>
              </a:rPr>
              <a:t> </a:t>
            </a:r>
            <a:r>
              <a:rPr lang="en-US" err="1">
                <a:cs typeface="Calibri"/>
              </a:rPr>
              <a:t>kesätöiden</a:t>
            </a:r>
            <a:r>
              <a:rPr lang="en-US">
                <a:cs typeface="Calibri"/>
              </a:rPr>
              <a:t> </a:t>
            </a:r>
            <a:r>
              <a:rPr lang="en-US" err="1">
                <a:cs typeface="Calibri"/>
              </a:rPr>
              <a:t>aloituksessa</a:t>
            </a:r>
            <a:r>
              <a:rPr lang="en-US">
                <a:cs typeface="Calibri"/>
              </a:rPr>
              <a:t> ja </a:t>
            </a:r>
            <a:r>
              <a:rPr lang="en-US" err="1">
                <a:cs typeface="Calibri"/>
              </a:rPr>
              <a:t>työpaikkojen</a:t>
            </a:r>
            <a:r>
              <a:rPr lang="en-US">
                <a:cs typeface="Calibri"/>
              </a:rPr>
              <a:t> </a:t>
            </a:r>
            <a:r>
              <a:rPr lang="en-US" err="1">
                <a:cs typeface="Calibri"/>
              </a:rPr>
              <a:t>löytymisessä</a:t>
            </a:r>
            <a:r>
              <a:rPr lang="en-US">
                <a:cs typeface="Calibri"/>
              </a:rPr>
              <a:t>. </a:t>
            </a:r>
          </a:p>
          <a:p>
            <a:endParaRPr lang="en-US">
              <a:cs typeface="Calibri"/>
            </a:endParaRPr>
          </a:p>
          <a:p>
            <a:r>
              <a:rPr lang="en-US" err="1">
                <a:cs typeface="Calibri"/>
              </a:rPr>
              <a:t>Voimavaraoppimisympäristössä</a:t>
            </a:r>
            <a:r>
              <a:rPr lang="en-US">
                <a:cs typeface="Calibri"/>
              </a:rPr>
              <a:t> </a:t>
            </a:r>
            <a:r>
              <a:rPr lang="en-US" err="1">
                <a:cs typeface="Calibri"/>
              </a:rPr>
              <a:t>vietetyn</a:t>
            </a:r>
            <a:r>
              <a:rPr lang="en-US">
                <a:cs typeface="Calibri"/>
              </a:rPr>
              <a:t> </a:t>
            </a:r>
            <a:r>
              <a:rPr lang="en-US" err="1">
                <a:cs typeface="Calibri"/>
              </a:rPr>
              <a:t>jakson</a:t>
            </a:r>
            <a:r>
              <a:rPr lang="en-US">
                <a:cs typeface="Calibri"/>
              </a:rPr>
              <a:t> </a:t>
            </a:r>
            <a:r>
              <a:rPr lang="en-US" err="1">
                <a:cs typeface="Calibri"/>
              </a:rPr>
              <a:t>jälkeen</a:t>
            </a:r>
            <a:r>
              <a:rPr lang="en-US">
                <a:cs typeface="Calibri"/>
              </a:rPr>
              <a:t>, </a:t>
            </a:r>
            <a:r>
              <a:rPr lang="en-US" err="1">
                <a:cs typeface="Calibri"/>
              </a:rPr>
              <a:t>nuori</a:t>
            </a:r>
            <a:r>
              <a:rPr lang="en-US">
                <a:cs typeface="Calibri"/>
              </a:rPr>
              <a:t> </a:t>
            </a:r>
            <a:r>
              <a:rPr lang="en-US" err="1">
                <a:cs typeface="Calibri"/>
              </a:rPr>
              <a:t>pystyy</a:t>
            </a:r>
            <a:r>
              <a:rPr lang="en-US">
                <a:cs typeface="Calibri"/>
              </a:rPr>
              <a:t> </a:t>
            </a:r>
            <a:r>
              <a:rPr lang="en-US" err="1">
                <a:cs typeface="Calibri"/>
              </a:rPr>
              <a:t>aloittamaan</a:t>
            </a:r>
            <a:r>
              <a:rPr lang="en-US">
                <a:cs typeface="Calibri"/>
              </a:rPr>
              <a:t> </a:t>
            </a:r>
            <a:r>
              <a:rPr lang="en-US" err="1">
                <a:cs typeface="Calibri"/>
              </a:rPr>
              <a:t>uudet</a:t>
            </a:r>
            <a:r>
              <a:rPr lang="en-US">
                <a:cs typeface="Calibri"/>
              </a:rPr>
              <a:t> </a:t>
            </a:r>
            <a:r>
              <a:rPr lang="en-US" err="1">
                <a:cs typeface="Calibri"/>
              </a:rPr>
              <a:t>opinnot</a:t>
            </a:r>
            <a:r>
              <a:rPr lang="en-US">
                <a:cs typeface="Calibri"/>
              </a:rPr>
              <a:t> </a:t>
            </a:r>
            <a:r>
              <a:rPr lang="en-US" err="1">
                <a:cs typeface="Calibri"/>
              </a:rPr>
              <a:t>normaalin</a:t>
            </a:r>
            <a:r>
              <a:rPr lang="en-US">
                <a:cs typeface="Calibri"/>
              </a:rPr>
              <a:t> </a:t>
            </a:r>
            <a:r>
              <a:rPr lang="en-US" err="1">
                <a:cs typeface="Calibri"/>
              </a:rPr>
              <a:t>ryhmän</a:t>
            </a:r>
            <a:r>
              <a:rPr lang="en-US">
                <a:cs typeface="Calibri"/>
              </a:rPr>
              <a:t> </a:t>
            </a:r>
            <a:r>
              <a:rPr lang="en-US" err="1">
                <a:cs typeface="Calibri"/>
              </a:rPr>
              <a:t>mukana</a:t>
            </a:r>
            <a:r>
              <a:rPr lang="en-US">
                <a:cs typeface="Calibri"/>
              </a:rPr>
              <a:t>. </a:t>
            </a:r>
            <a:r>
              <a:rPr lang="en-US" err="1">
                <a:cs typeface="Calibri"/>
              </a:rPr>
              <a:t>Muutama</a:t>
            </a:r>
            <a:r>
              <a:rPr lang="en-US">
                <a:cs typeface="Calibri"/>
              </a:rPr>
              <a:t> </a:t>
            </a:r>
            <a:r>
              <a:rPr lang="en-US" err="1">
                <a:cs typeface="Calibri"/>
              </a:rPr>
              <a:t>opiskelija</a:t>
            </a:r>
            <a:r>
              <a:rPr lang="en-US">
                <a:cs typeface="Calibri"/>
              </a:rPr>
              <a:t> </a:t>
            </a:r>
            <a:r>
              <a:rPr lang="en-US" err="1">
                <a:cs typeface="Calibri"/>
              </a:rPr>
              <a:t>ohjattu</a:t>
            </a:r>
            <a:r>
              <a:rPr lang="en-US">
                <a:cs typeface="Calibri"/>
              </a:rPr>
              <a:t> </a:t>
            </a:r>
            <a:r>
              <a:rPr lang="en-US" err="1">
                <a:cs typeface="Calibri"/>
              </a:rPr>
              <a:t>Luoviin</a:t>
            </a:r>
            <a:r>
              <a:rPr lang="en-US">
                <a:cs typeface="Calibri"/>
              </a:rPr>
              <a:t>, jo </a:t>
            </a:r>
            <a:r>
              <a:rPr lang="en-US" err="1">
                <a:cs typeface="Calibri"/>
              </a:rPr>
              <a:t>jakson</a:t>
            </a:r>
            <a:r>
              <a:rPr lang="en-US">
                <a:cs typeface="Calibri"/>
              </a:rPr>
              <a:t> </a:t>
            </a:r>
            <a:r>
              <a:rPr lang="en-US" err="1">
                <a:cs typeface="Calibri"/>
              </a:rPr>
              <a:t>aikana</a:t>
            </a:r>
            <a:r>
              <a:rPr lang="en-US">
                <a:cs typeface="Calibri"/>
              </a:rPr>
              <a:t>. </a:t>
            </a:r>
            <a:r>
              <a:rPr lang="en-US" err="1">
                <a:cs typeface="Calibri"/>
              </a:rPr>
              <a:t>Ohjaaja</a:t>
            </a:r>
            <a:r>
              <a:rPr lang="en-US">
                <a:cs typeface="Calibri"/>
              </a:rPr>
              <a:t> </a:t>
            </a:r>
            <a:r>
              <a:rPr lang="en-US" err="1">
                <a:cs typeface="Calibri"/>
              </a:rPr>
              <a:t>tukee</a:t>
            </a:r>
            <a:r>
              <a:rPr lang="en-US">
                <a:cs typeface="Calibri"/>
              </a:rPr>
              <a:t> </a:t>
            </a:r>
            <a:r>
              <a:rPr lang="en-US" err="1">
                <a:cs typeface="Calibri"/>
              </a:rPr>
              <a:t>siirtymävaiheessa</a:t>
            </a:r>
            <a:r>
              <a:rPr lang="en-US">
                <a:cs typeface="Calibri"/>
              </a:rPr>
              <a:t>. </a:t>
            </a:r>
            <a:r>
              <a:rPr lang="en-US" err="1">
                <a:cs typeface="Calibri"/>
              </a:rPr>
              <a:t>Ensimmäiset</a:t>
            </a:r>
            <a:r>
              <a:rPr lang="en-US">
                <a:cs typeface="Calibri"/>
              </a:rPr>
              <a:t> </a:t>
            </a:r>
            <a:r>
              <a:rPr lang="en-US" err="1">
                <a:cs typeface="Calibri"/>
              </a:rPr>
              <a:t>aloituspäivät</a:t>
            </a:r>
            <a:r>
              <a:rPr lang="en-US">
                <a:cs typeface="Calibri"/>
              </a:rPr>
              <a:t> </a:t>
            </a:r>
            <a:r>
              <a:rPr lang="en-US" err="1">
                <a:cs typeface="Calibri"/>
              </a:rPr>
              <a:t>kriittiset</a:t>
            </a:r>
            <a:r>
              <a:rPr lang="en-US">
                <a:cs typeface="Calibri"/>
              </a:rPr>
              <a:t>, </a:t>
            </a:r>
            <a:r>
              <a:rPr lang="en-US" err="1">
                <a:cs typeface="Calibri"/>
              </a:rPr>
              <a:t>johon</a:t>
            </a:r>
            <a:r>
              <a:rPr lang="en-US">
                <a:cs typeface="Calibri"/>
              </a:rPr>
              <a:t> </a:t>
            </a:r>
            <a:r>
              <a:rPr lang="en-US" err="1">
                <a:cs typeface="Calibri"/>
              </a:rPr>
              <a:t>tarjotaan</a:t>
            </a:r>
            <a:r>
              <a:rPr lang="en-US">
                <a:cs typeface="Calibri"/>
              </a:rPr>
              <a:t> </a:t>
            </a:r>
            <a:r>
              <a:rPr lang="en-US" err="1">
                <a:cs typeface="Calibri"/>
              </a:rPr>
              <a:t>tukea</a:t>
            </a:r>
            <a:r>
              <a:rPr lang="en-US">
                <a:cs typeface="Calibri"/>
              </a:rPr>
              <a:t> (</a:t>
            </a:r>
            <a:r>
              <a:rPr lang="en-US" err="1">
                <a:cs typeface="Calibri"/>
              </a:rPr>
              <a:t>vienti</a:t>
            </a:r>
            <a:r>
              <a:rPr lang="en-US">
                <a:cs typeface="Calibri"/>
              </a:rPr>
              <a:t>, </a:t>
            </a:r>
            <a:r>
              <a:rPr lang="en-US" err="1">
                <a:cs typeface="Calibri"/>
              </a:rPr>
              <a:t>viestittelyt</a:t>
            </a:r>
            <a:r>
              <a:rPr lang="en-US">
                <a:cs typeface="Calibri"/>
              </a:rPr>
              <a:t>, </a:t>
            </a:r>
            <a:r>
              <a:rPr lang="en-US" err="1">
                <a:cs typeface="Calibri"/>
              </a:rPr>
              <a:t>puhelut</a:t>
            </a:r>
            <a:r>
              <a:rPr lang="en-US">
                <a:cs typeface="Calibri"/>
              </a:rPr>
              <a:t>, </a:t>
            </a:r>
            <a:r>
              <a:rPr lang="en-US" err="1">
                <a:cs typeface="Calibri"/>
              </a:rPr>
              <a:t>vieressä</a:t>
            </a:r>
            <a:r>
              <a:rPr lang="en-US">
                <a:cs typeface="Calibri"/>
              </a:rPr>
              <a:t> </a:t>
            </a:r>
            <a:r>
              <a:rPr lang="en-US" err="1">
                <a:cs typeface="Calibri"/>
              </a:rPr>
              <a:t>istuminen</a:t>
            </a:r>
            <a:r>
              <a:rPr lang="en-US">
                <a:cs typeface="Calibri"/>
              </a:rPr>
              <a:t> </a:t>
            </a:r>
            <a:r>
              <a:rPr lang="en-US" err="1">
                <a:cs typeface="Calibri"/>
              </a:rPr>
              <a:t>ensimmäisillä</a:t>
            </a:r>
            <a:r>
              <a:rPr lang="en-US">
                <a:cs typeface="Calibri"/>
              </a:rPr>
              <a:t> </a:t>
            </a:r>
            <a:r>
              <a:rPr lang="en-US" err="1">
                <a:cs typeface="Calibri"/>
              </a:rPr>
              <a:t>tunneilla</a:t>
            </a:r>
            <a:r>
              <a:rPr lang="en-US">
                <a:cs typeface="Calibri"/>
              </a:rPr>
              <a:t>). </a:t>
            </a:r>
          </a:p>
        </p:txBody>
      </p:sp>
      <p:pic>
        <p:nvPicPr>
          <p:cNvPr id="4" name="Kuva 3" descr="Kuva, joka sisältää kohteen aqua, muotoilu&#10;&#10;Kuvaus luotu automaattisesti">
            <a:extLst>
              <a:ext uri="{FF2B5EF4-FFF2-40B4-BE49-F238E27FC236}">
                <a16:creationId xmlns:a16="http://schemas.microsoft.com/office/drawing/2014/main" id="{25738F19-201D-4C5A-5471-0876D0554051}"/>
              </a:ext>
            </a:extLst>
          </p:cNvPr>
          <p:cNvPicPr>
            <a:picLocks noChangeAspect="1"/>
          </p:cNvPicPr>
          <p:nvPr/>
        </p:nvPicPr>
        <p:blipFill>
          <a:blip r:embed="rId2"/>
          <a:stretch>
            <a:fillRect/>
          </a:stretch>
        </p:blipFill>
        <p:spPr>
          <a:xfrm>
            <a:off x="5213" y="6196281"/>
            <a:ext cx="12009047" cy="662078"/>
          </a:xfrm>
          <a:prstGeom prst="rect">
            <a:avLst/>
          </a:prstGeom>
        </p:spPr>
      </p:pic>
      <p:pic>
        <p:nvPicPr>
          <p:cNvPr id="8" name="Kuvan paikkamerkki 1" descr="Kuva, joka sisältää kohteen Fontti, logo, Grafiikka, muotoilu&#10;&#10;Kuvaus luotu automaattisesti">
            <a:extLst>
              <a:ext uri="{FF2B5EF4-FFF2-40B4-BE49-F238E27FC236}">
                <a16:creationId xmlns:a16="http://schemas.microsoft.com/office/drawing/2014/main" id="{719E0C67-A789-DA73-1A94-637C26F6E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3348" y="3759"/>
            <a:ext cx="2097210" cy="651677"/>
          </a:xfrm>
          <a:prstGeom prst="rect">
            <a:avLst/>
          </a:prstGeom>
        </p:spPr>
      </p:pic>
    </p:spTree>
    <p:extLst>
      <p:ext uri="{BB962C8B-B14F-4D97-AF65-F5344CB8AC3E}">
        <p14:creationId xmlns:p14="http://schemas.microsoft.com/office/powerpoint/2010/main" val="3929379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341AA0-CCBB-0916-6306-558BBCFCFC92}"/>
              </a:ext>
            </a:extLst>
          </p:cNvPr>
          <p:cNvSpPr>
            <a:spLocks noGrp="1"/>
          </p:cNvSpPr>
          <p:nvPr>
            <p:ph type="title"/>
          </p:nvPr>
        </p:nvSpPr>
        <p:spPr>
          <a:xfrm>
            <a:off x="2387480" y="464892"/>
            <a:ext cx="6208019" cy="717280"/>
          </a:xfrm>
        </p:spPr>
        <p:txBody>
          <a:bodyPr anchor="t">
            <a:normAutofit/>
          </a:bodyPr>
          <a:lstStyle/>
          <a:p>
            <a:r>
              <a:rPr lang="fi-FI" sz="2800" b="1">
                <a:latin typeface="Calibri"/>
                <a:cs typeface="Calibri"/>
              </a:rPr>
              <a:t>HENKILÖKOHTAINEN OPPIMISPOLKU</a:t>
            </a:r>
          </a:p>
        </p:txBody>
      </p:sp>
      <p:cxnSp>
        <p:nvCxnSpPr>
          <p:cNvPr id="82" name="Straight Connector 8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Sisällön paikkamerkki 2">
            <a:extLst>
              <a:ext uri="{FF2B5EF4-FFF2-40B4-BE49-F238E27FC236}">
                <a16:creationId xmlns:a16="http://schemas.microsoft.com/office/drawing/2014/main" id="{D6FABF72-CB2A-474A-78C5-3B5E06C490B6}"/>
              </a:ext>
            </a:extLst>
          </p:cNvPr>
          <p:cNvSpPr>
            <a:spLocks noGrp="1"/>
          </p:cNvSpPr>
          <p:nvPr>
            <p:ph idx="1"/>
          </p:nvPr>
        </p:nvSpPr>
        <p:spPr>
          <a:xfrm>
            <a:off x="90891" y="1184183"/>
            <a:ext cx="12101108" cy="5020724"/>
          </a:xfrm>
        </p:spPr>
        <p:txBody>
          <a:bodyPr vert="horz" lIns="91440" tIns="45720" rIns="91440" bIns="45720" rtlCol="0" anchor="t">
            <a:normAutofit/>
          </a:bodyPr>
          <a:lstStyle/>
          <a:p>
            <a:r>
              <a:rPr lang="fi-FI" sz="1300" b="1"/>
              <a:t>JOKAINEN TULEE VAIKEASTA TILANTEESTA, KUN ON KOKENUT JO PETTYMYKSEN OPINTOJEN SUHTEEN SIINÄ HETKESSÄ</a:t>
            </a:r>
          </a:p>
          <a:p>
            <a:endParaRPr lang="fi-FI" sz="1300" b="1"/>
          </a:p>
          <a:p>
            <a:r>
              <a:rPr lang="fi-FI" sz="1300" b="1"/>
              <a:t>TAKANA VOI OLLA PITKÄ KUNTOUTUMINEN TAI TRAUMAATTINEN KOKEMUS ELÄMÄSSÄ</a:t>
            </a:r>
            <a:endParaRPr lang="fi-FI" sz="1300" b="1">
              <a:cs typeface="Calibri"/>
            </a:endParaRPr>
          </a:p>
          <a:p>
            <a:endParaRPr lang="fi-FI" sz="1300" b="1"/>
          </a:p>
          <a:p>
            <a:r>
              <a:rPr lang="fi-FI" sz="1300" b="1"/>
              <a:t>VOINTI VOI VAIHDELLA PÄIVITTÄIN</a:t>
            </a:r>
            <a:endParaRPr lang="fi-FI" sz="1300" b="1">
              <a:cs typeface="Calibri"/>
            </a:endParaRPr>
          </a:p>
          <a:p>
            <a:endParaRPr lang="fi-FI" sz="1300" b="1"/>
          </a:p>
          <a:p>
            <a:r>
              <a:rPr lang="fi-FI" sz="1300" b="1"/>
              <a:t>JOKAISELLA ON OMA HENKILÖKOHTAINEN TAVOITE OPINTOJEN JA TULEVAISUUDEN SUHTEEN. </a:t>
            </a:r>
          </a:p>
          <a:p>
            <a:endParaRPr lang="fi-FI" sz="1300" b="1"/>
          </a:p>
          <a:p>
            <a:r>
              <a:rPr lang="fi-FI" sz="1300" b="1"/>
              <a:t>ENSIMMÄINEN TAVOITE ON TULLA PAIKALLE JA TOINEN TAVOITE KERTOA OMASTA OLOSTA SITTEN OPISKELU</a:t>
            </a:r>
            <a:endParaRPr lang="fi-FI" sz="1300" b="1">
              <a:cs typeface="Calibri"/>
            </a:endParaRPr>
          </a:p>
          <a:p>
            <a:endParaRPr lang="fi-FI" sz="1300" b="1"/>
          </a:p>
          <a:p>
            <a:pPr marL="0" indent="0">
              <a:buNone/>
            </a:pPr>
            <a:endParaRPr lang="fi-FI" sz="1300" b="1">
              <a:cs typeface="Calibri"/>
            </a:endParaRPr>
          </a:p>
          <a:p>
            <a:r>
              <a:rPr lang="fi-FI" sz="1300" b="1"/>
              <a:t>LÄHES JOKAINEN PALAA TAKAISIN OPINTOHIN VOIMAVARAJAKSON JÄLLKEEN, TULOKSET OVAT OLLEET HÄMMÄSTYTTÄVÄN HYVIÄ JA MALLI OSOITTAUTUNUT ERITTÄIN TOIMIVAKSI JA KUSTANNUSTEHOKKAAKSI</a:t>
            </a:r>
            <a:endParaRPr lang="fi-FI" sz="1300" b="1">
              <a:cs typeface="Calibri"/>
            </a:endParaRPr>
          </a:p>
          <a:p>
            <a:pPr>
              <a:lnSpc>
                <a:spcPct val="140000"/>
              </a:lnSpc>
              <a:spcBef>
                <a:spcPts val="930"/>
              </a:spcBef>
              <a:buFont typeface="Corbel" panose="020B0503020204020204" pitchFamily="34" charset="0"/>
            </a:pPr>
            <a:r>
              <a:rPr lang="en-US" sz="1700" spc="150">
                <a:solidFill>
                  <a:schemeClr val="tx1">
                    <a:lumMod val="75000"/>
                    <a:lumOff val="25000"/>
                  </a:schemeClr>
                </a:solidFill>
              </a:rPr>
              <a:t>0405479925, </a:t>
            </a:r>
            <a:r>
              <a:rPr lang="en-US" sz="1700" spc="150">
                <a:solidFill>
                  <a:schemeClr val="tx1">
                    <a:lumMod val="75000"/>
                    <a:lumOff val="25000"/>
                  </a:schemeClr>
                </a:solidFill>
                <a:hlinkClick r:id="rId2">
                  <a:extLst>
                    <a:ext uri="{A12FA001-AC4F-418D-AE19-62706E023703}">
                      <ahyp:hlinkClr xmlns:ahyp="http://schemas.microsoft.com/office/drawing/2018/hyperlinkcolor" val="tx"/>
                    </a:ext>
                  </a:extLst>
                </a:hlinkClick>
              </a:rPr>
              <a:t>salla.taskila@kpedu.fi</a:t>
            </a:r>
            <a:r>
              <a:rPr lang="en-US" sz="1700" spc="150">
                <a:solidFill>
                  <a:schemeClr val="tx1">
                    <a:lumMod val="75000"/>
                    <a:lumOff val="25000"/>
                  </a:schemeClr>
                </a:solidFill>
              </a:rPr>
              <a:t> </a:t>
            </a:r>
            <a:endParaRPr lang="en-US" sz="1700" spc="150">
              <a:solidFill>
                <a:schemeClr val="tx1">
                  <a:lumMod val="75000"/>
                  <a:lumOff val="25000"/>
                </a:schemeClr>
              </a:solidFill>
              <a:cs typeface="Calibri"/>
            </a:endParaRPr>
          </a:p>
          <a:p>
            <a:endParaRPr lang="fi-FI" sz="1300"/>
          </a:p>
          <a:p>
            <a:endParaRPr lang="fi-FI" sz="1300"/>
          </a:p>
        </p:txBody>
      </p:sp>
      <p:pic>
        <p:nvPicPr>
          <p:cNvPr id="4" name="Kuvan paikkamerkki 1" descr="Kuva, joka sisältää kohteen Fontti, logo, Grafiikka, muotoilu&#10;&#10;Kuvaus luotu automaattisesti">
            <a:extLst>
              <a:ext uri="{FF2B5EF4-FFF2-40B4-BE49-F238E27FC236}">
                <a16:creationId xmlns:a16="http://schemas.microsoft.com/office/drawing/2014/main" id="{AC877315-D458-E9AC-F5A1-12735FFC0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5268" y="6225396"/>
            <a:ext cx="2185907" cy="628895"/>
          </a:xfrm>
          <a:prstGeom prst="rect">
            <a:avLst/>
          </a:prstGeom>
        </p:spPr>
      </p:pic>
      <p:pic>
        <p:nvPicPr>
          <p:cNvPr id="5" name="Kuva 4" descr="Kuva, joka sisältää kohteen aqua, muotoilu&#10;&#10;Kuvaus luotu automaattisesti">
            <a:extLst>
              <a:ext uri="{FF2B5EF4-FFF2-40B4-BE49-F238E27FC236}">
                <a16:creationId xmlns:a16="http://schemas.microsoft.com/office/drawing/2014/main" id="{6B6F1A5C-00D3-3B88-CFFE-114D565ADEA5}"/>
              </a:ext>
            </a:extLst>
          </p:cNvPr>
          <p:cNvPicPr>
            <a:picLocks noChangeAspect="1"/>
          </p:cNvPicPr>
          <p:nvPr/>
        </p:nvPicPr>
        <p:blipFill>
          <a:blip r:embed="rId4"/>
          <a:stretch>
            <a:fillRect/>
          </a:stretch>
        </p:blipFill>
        <p:spPr>
          <a:xfrm>
            <a:off x="5213" y="6196281"/>
            <a:ext cx="12009047" cy="662078"/>
          </a:xfrm>
          <a:prstGeom prst="rect">
            <a:avLst/>
          </a:prstGeom>
        </p:spPr>
      </p:pic>
      <p:pic>
        <p:nvPicPr>
          <p:cNvPr id="6" name="Kuvan paikkamerkki 1" descr="Kuva, joka sisältää kohteen Fontti, logo, Grafiikka, muotoilu&#10;&#10;Kuvaus luotu automaattisesti">
            <a:extLst>
              <a:ext uri="{FF2B5EF4-FFF2-40B4-BE49-F238E27FC236}">
                <a16:creationId xmlns:a16="http://schemas.microsoft.com/office/drawing/2014/main" id="{95E7C94E-CC59-F7D4-A0B0-9E7C86A9C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735" y="3982"/>
            <a:ext cx="1963169" cy="628895"/>
          </a:xfrm>
          <a:prstGeom prst="rect">
            <a:avLst/>
          </a:prstGeom>
        </p:spPr>
      </p:pic>
    </p:spTree>
    <p:extLst>
      <p:ext uri="{BB962C8B-B14F-4D97-AF65-F5344CB8AC3E}">
        <p14:creationId xmlns:p14="http://schemas.microsoft.com/office/powerpoint/2010/main" val="1767611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685EC3-5BB1-1FE1-3955-B16AA251CF7B}"/>
              </a:ext>
            </a:extLst>
          </p:cNvPr>
          <p:cNvSpPr>
            <a:spLocks noGrp="1"/>
          </p:cNvSpPr>
          <p:nvPr>
            <p:ph type="title"/>
          </p:nvPr>
        </p:nvSpPr>
        <p:spPr>
          <a:xfrm>
            <a:off x="956319" y="642216"/>
            <a:ext cx="11840306" cy="856641"/>
          </a:xfrm>
        </p:spPr>
        <p:txBody>
          <a:bodyPr>
            <a:normAutofit fontScale="90000"/>
          </a:bodyPr>
          <a:lstStyle/>
          <a:p>
            <a:r>
              <a:rPr lang="fi-FI" sz="4000" b="1">
                <a:latin typeface="Baskerville Old Face"/>
              </a:rPr>
              <a:t>AIM-LEARNING HANKE</a:t>
            </a:r>
            <a:br>
              <a:rPr lang="fi-FI" sz="4000" b="1" i="0">
                <a:effectLst/>
                <a:latin typeface="+mn-lt"/>
              </a:rPr>
            </a:br>
            <a:br>
              <a:rPr lang="fi-FI" b="0" i="0">
                <a:effectLst/>
                <a:latin typeface="Bebas-Neue"/>
              </a:rPr>
            </a:br>
            <a:endParaRPr lang="fi-FI"/>
          </a:p>
        </p:txBody>
      </p:sp>
      <p:sp>
        <p:nvSpPr>
          <p:cNvPr id="6" name="Tekstiruutu 5">
            <a:extLst>
              <a:ext uri="{FF2B5EF4-FFF2-40B4-BE49-F238E27FC236}">
                <a16:creationId xmlns:a16="http://schemas.microsoft.com/office/drawing/2014/main" id="{0797B7FF-D8C2-E9CC-70BC-B6CA156425E4}"/>
              </a:ext>
            </a:extLst>
          </p:cNvPr>
          <p:cNvSpPr txBox="1"/>
          <p:nvPr/>
        </p:nvSpPr>
        <p:spPr>
          <a:xfrm>
            <a:off x="367181" y="1070073"/>
            <a:ext cx="12065928" cy="5970865"/>
          </a:xfrm>
          <a:prstGeom prst="rect">
            <a:avLst/>
          </a:prstGeom>
          <a:noFill/>
        </p:spPr>
        <p:txBody>
          <a:bodyPr wrap="square" lIns="91440" tIns="45720" rIns="91440" bIns="45720" anchor="t">
            <a:spAutoFit/>
          </a:bodyPr>
          <a:lstStyle/>
          <a:p>
            <a:r>
              <a:rPr lang="fi-FI" sz="2000" b="0" i="0">
                <a:solidFill>
                  <a:srgbClr val="333333"/>
                </a:solidFill>
                <a:effectLst/>
              </a:rPr>
              <a:t>Kohderyhmä</a:t>
            </a:r>
            <a:r>
              <a:rPr lang="fi-FI" sz="2000">
                <a:solidFill>
                  <a:srgbClr val="333333"/>
                </a:solidFill>
              </a:rPr>
              <a:t>; </a:t>
            </a:r>
            <a:r>
              <a:rPr lang="fi-FI" sz="2000" b="0" i="0">
                <a:solidFill>
                  <a:srgbClr val="333333"/>
                </a:solidFill>
                <a:effectLst/>
              </a:rPr>
              <a:t>Tukea tarvitsevat opiskelijat, jotka ovat siirtymässä mm. valmentavasta koulutuksesta aloille. </a:t>
            </a:r>
            <a:endParaRPr lang="fi-FI" sz="2000">
              <a:cs typeface="Calibri"/>
            </a:endParaRPr>
          </a:p>
          <a:p>
            <a:pPr algn="l"/>
            <a:r>
              <a:rPr lang="fi-FI" sz="2000" b="0" i="0">
                <a:solidFill>
                  <a:srgbClr val="333333"/>
                </a:solidFill>
                <a:effectLst/>
              </a:rPr>
              <a:t>Opiskelijat, jotka tarvitsevat tukea työssäoppimispaikkaan siirtymiseen ja siellä pysymiseen.</a:t>
            </a:r>
            <a:endParaRPr lang="fi-FI" sz="2000"/>
          </a:p>
          <a:p>
            <a:endParaRPr lang="fi-FI" sz="1600" b="1">
              <a:solidFill>
                <a:srgbClr val="333333"/>
              </a:solidFill>
            </a:endParaRPr>
          </a:p>
          <a:p>
            <a:endParaRPr lang="fi-FI" sz="1600" b="1">
              <a:solidFill>
                <a:srgbClr val="333333"/>
              </a:solidFill>
            </a:endParaRPr>
          </a:p>
          <a:p>
            <a:pPr algn="l"/>
            <a:r>
              <a:rPr lang="fi-FI" sz="2000" b="1" i="0">
                <a:solidFill>
                  <a:srgbClr val="333333"/>
                </a:solidFill>
                <a:effectLst/>
              </a:rPr>
              <a:t>Janika Kupila </a:t>
            </a:r>
            <a:r>
              <a:rPr lang="fi-FI" sz="2000" b="1">
                <a:solidFill>
                  <a:srgbClr val="333333"/>
                </a:solidFill>
              </a:rPr>
              <a:t>1.2.2024-30.10.2024</a:t>
            </a:r>
            <a:r>
              <a:rPr lang="fi-FI" sz="2000" b="1" i="0">
                <a:solidFill>
                  <a:srgbClr val="333333"/>
                </a:solidFill>
                <a:effectLst/>
              </a:rPr>
              <a:t> välillä 59 nuorta</a:t>
            </a:r>
            <a:endParaRPr lang="fi-FI" sz="2000" b="1" i="0">
              <a:solidFill>
                <a:srgbClr val="333333"/>
              </a:solidFill>
              <a:effectLst/>
              <a:cs typeface="Calibri"/>
            </a:endParaRPr>
          </a:p>
          <a:p>
            <a:pPr algn="l"/>
            <a:endParaRPr lang="fi-FI" sz="2000" b="1">
              <a:cs typeface="Calibri"/>
            </a:endParaRPr>
          </a:p>
          <a:p>
            <a:pPr marL="0" indent="0">
              <a:buNone/>
            </a:pPr>
            <a:r>
              <a:rPr lang="fi-FI" sz="2000" b="1"/>
              <a:t>Tuettu rinnalla kulkeva tuki</a:t>
            </a:r>
            <a:r>
              <a:rPr lang="fi-FI" sz="2000"/>
              <a:t>. </a:t>
            </a:r>
            <a:endParaRPr lang="fi-FI" sz="2000">
              <a:cs typeface="Calibri"/>
            </a:endParaRPr>
          </a:p>
          <a:p>
            <a:pPr marL="285750" indent="-285750">
              <a:buFont typeface="Arial"/>
              <a:buChar char="•"/>
            </a:pPr>
            <a:r>
              <a:rPr lang="fi-FI" sz="2000"/>
              <a:t>Tukea siirtymä tilanteissa peruskoulusta toiselle asteelle</a:t>
            </a:r>
            <a:endParaRPr lang="fi-FI" sz="2000">
              <a:cs typeface="Calibri" panose="020F0502020204030204"/>
            </a:endParaRPr>
          </a:p>
          <a:p>
            <a:pPr marL="285750" indent="-285750">
              <a:buFont typeface="Arial"/>
              <a:buChar char="•"/>
            </a:pPr>
            <a:r>
              <a:rPr lang="fi-FI" sz="2000" err="1"/>
              <a:t>Kpedusta</a:t>
            </a:r>
            <a:r>
              <a:rPr lang="fi-FI" sz="2000"/>
              <a:t>-Luoviin</a:t>
            </a:r>
            <a:endParaRPr lang="fi-FI" sz="2000">
              <a:cs typeface="Calibri" panose="020F0502020204030204"/>
            </a:endParaRPr>
          </a:p>
          <a:p>
            <a:pPr marL="285750" indent="-285750">
              <a:buFont typeface="Arial"/>
              <a:buChar char="•"/>
            </a:pPr>
            <a:r>
              <a:rPr lang="fi-FI" sz="2000" err="1"/>
              <a:t>Kpedun</a:t>
            </a:r>
            <a:r>
              <a:rPr lang="fi-FI" sz="2000"/>
              <a:t> sisällä alalta toiselle</a:t>
            </a:r>
            <a:endParaRPr lang="fi-FI" sz="2000">
              <a:cs typeface="Calibri" panose="020F0502020204030204"/>
            </a:endParaRPr>
          </a:p>
          <a:p>
            <a:pPr marL="285750" indent="-285750">
              <a:buFont typeface="Arial"/>
              <a:buChar char="•"/>
            </a:pPr>
            <a:r>
              <a:rPr lang="fi-FI" sz="2000"/>
              <a:t>Tuvalta toiselle asteelle</a:t>
            </a:r>
            <a:endParaRPr lang="fi-FI" sz="2000">
              <a:cs typeface="Calibri"/>
            </a:endParaRPr>
          </a:p>
          <a:p>
            <a:pPr marL="0" indent="0">
              <a:buNone/>
            </a:pPr>
            <a:endParaRPr lang="fi-FI" sz="2000">
              <a:cs typeface="Calibri"/>
            </a:endParaRPr>
          </a:p>
          <a:p>
            <a:r>
              <a:rPr lang="fi-FI" sz="2000" b="1"/>
              <a:t>Ongelmatilanteiden ratkomista</a:t>
            </a:r>
            <a:endParaRPr lang="fi-FI" sz="2000">
              <a:cs typeface="Calibri"/>
            </a:endParaRPr>
          </a:p>
          <a:p>
            <a:pPr marL="285750" indent="-285750">
              <a:buFont typeface="Arial"/>
              <a:buChar char="•"/>
            </a:pPr>
            <a:r>
              <a:rPr lang="fi-FI" sz="2000" err="1"/>
              <a:t>Koulupudokkuuden</a:t>
            </a:r>
            <a:r>
              <a:rPr lang="fi-FI" sz="2000"/>
              <a:t> ehkäisyä toiminnanohjauksen tukemista</a:t>
            </a:r>
            <a:endParaRPr lang="fi-FI" sz="2000">
              <a:cs typeface="Calibri" panose="020F0502020204030204"/>
            </a:endParaRPr>
          </a:p>
          <a:p>
            <a:pPr marL="285750" indent="-285750">
              <a:buFont typeface="Arial"/>
              <a:buChar char="•"/>
            </a:pPr>
            <a:r>
              <a:rPr lang="fi-FI" sz="2000"/>
              <a:t>Opiskelijoiden tuki erilaisissa tilanteissa, mm.  siirtymät, kouluun tulo tauon jälkeen</a:t>
            </a:r>
            <a:endParaRPr lang="fi-FI" sz="2000">
              <a:cs typeface="Calibri"/>
            </a:endParaRPr>
          </a:p>
          <a:p>
            <a:pPr marL="285750" indent="-285750">
              <a:buFont typeface="Arial"/>
              <a:buChar char="•"/>
            </a:pPr>
            <a:r>
              <a:rPr lang="fi-FI" sz="2000"/>
              <a:t>Henkilökunnan tuki, konsultoinnin tarvetta on</a:t>
            </a:r>
            <a:endParaRPr lang="fi-FI" sz="2000">
              <a:cs typeface="Calibri" panose="020F0502020204030204"/>
            </a:endParaRPr>
          </a:p>
          <a:p>
            <a:pPr marL="285750" indent="-285750">
              <a:buFont typeface="Arial"/>
              <a:buChar char="•"/>
            </a:pPr>
            <a:r>
              <a:rPr lang="fi-FI" sz="2000"/>
              <a:t>Henkilökunnan koulutuksia suunnitellaan toteutettavaksi tämän lukuvuoden aikana</a:t>
            </a:r>
            <a:endParaRPr lang="fi-FI" sz="2000">
              <a:cs typeface="Calibri" panose="020F0502020204030204"/>
            </a:endParaRPr>
          </a:p>
          <a:p>
            <a:pPr algn="l"/>
            <a:endParaRPr lang="fi-FI" sz="1600" i="0">
              <a:solidFill>
                <a:srgbClr val="333333"/>
              </a:solidFill>
              <a:effectLst/>
            </a:endParaRPr>
          </a:p>
          <a:p>
            <a:pPr algn="l"/>
            <a:endParaRPr lang="fi-FI" sz="1600" b="0" i="0">
              <a:solidFill>
                <a:srgbClr val="333333"/>
              </a:solidFill>
              <a:effectLst/>
            </a:endParaRPr>
          </a:p>
          <a:p>
            <a:pPr algn="l"/>
            <a:endParaRPr lang="fi-FI" b="0" i="0">
              <a:solidFill>
                <a:srgbClr val="333333"/>
              </a:solidFill>
              <a:effectLst/>
              <a:latin typeface="Humanist521TL-Roman"/>
            </a:endParaRPr>
          </a:p>
        </p:txBody>
      </p:sp>
      <p:pic>
        <p:nvPicPr>
          <p:cNvPr id="7" name="Kuva 6">
            <a:extLst>
              <a:ext uri="{FF2B5EF4-FFF2-40B4-BE49-F238E27FC236}">
                <a16:creationId xmlns:a16="http://schemas.microsoft.com/office/drawing/2014/main" id="{DB8323C1-84A7-CCFB-04CE-69404C989A9E}"/>
              </a:ext>
            </a:extLst>
          </p:cNvPr>
          <p:cNvPicPr>
            <a:picLocks noChangeAspect="1"/>
          </p:cNvPicPr>
          <p:nvPr/>
        </p:nvPicPr>
        <p:blipFill>
          <a:blip r:embed="rId2"/>
          <a:stretch>
            <a:fillRect/>
          </a:stretch>
        </p:blipFill>
        <p:spPr>
          <a:xfrm>
            <a:off x="121864" y="6114472"/>
            <a:ext cx="10812384" cy="743585"/>
          </a:xfrm>
          <a:prstGeom prst="rect">
            <a:avLst/>
          </a:prstGeom>
        </p:spPr>
      </p:pic>
    </p:spTree>
    <p:extLst>
      <p:ext uri="{BB962C8B-B14F-4D97-AF65-F5344CB8AC3E}">
        <p14:creationId xmlns:p14="http://schemas.microsoft.com/office/powerpoint/2010/main" val="4065785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Kuva, joka sisältää kohteen teksti, toimistotarvikkeet, Lapsitaide, paperitarvikkeet&#10;&#10;Kuvaus luotu automaattisesti">
            <a:extLst>
              <a:ext uri="{FF2B5EF4-FFF2-40B4-BE49-F238E27FC236}">
                <a16:creationId xmlns:a16="http://schemas.microsoft.com/office/drawing/2014/main" id="{E03B6947-B8AD-4BBB-8EAB-CF487FED48A8}"/>
              </a:ext>
            </a:extLst>
          </p:cNvPr>
          <p:cNvPicPr>
            <a:picLocks noChangeAspect="1"/>
          </p:cNvPicPr>
          <p:nvPr/>
        </p:nvPicPr>
        <p:blipFill>
          <a:blip r:embed="rId2">
            <a:extLst>
              <a:ext uri="{28A0092B-C50C-407E-A947-70E740481C1C}">
                <a14:useLocalDpi xmlns:a14="http://schemas.microsoft.com/office/drawing/2010/main" val="0"/>
              </a:ext>
            </a:extLst>
          </a:blip>
          <a:srcRect r="151" b="2"/>
          <a:stretch/>
        </p:blipFill>
        <p:spPr>
          <a:xfrm rot="5400000">
            <a:off x="-853411" y="853410"/>
            <a:ext cx="6858000" cy="5151179"/>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kstiruutu 2">
            <a:extLst>
              <a:ext uri="{FF2B5EF4-FFF2-40B4-BE49-F238E27FC236}">
                <a16:creationId xmlns:a16="http://schemas.microsoft.com/office/drawing/2014/main" id="{133AAACF-5EFB-B94C-7B4D-97B0FE15C955}"/>
              </a:ext>
            </a:extLst>
          </p:cNvPr>
          <p:cNvSpPr txBox="1"/>
          <p:nvPr/>
        </p:nvSpPr>
        <p:spPr>
          <a:xfrm>
            <a:off x="5396460" y="284814"/>
            <a:ext cx="6795540" cy="6573186"/>
          </a:xfrm>
          <a:prstGeom prst="rect">
            <a:avLst/>
          </a:prstGeom>
        </p:spPr>
        <p:txBody>
          <a:bodyPr vert="horz" lIns="91440" tIns="45720" rIns="91440" bIns="45720" rtlCol="0" anchor="t">
            <a:normAutofit/>
          </a:bodyPr>
          <a:lstStyle/>
          <a:p>
            <a:pPr>
              <a:lnSpc>
                <a:spcPct val="90000"/>
              </a:lnSpc>
              <a:spcAft>
                <a:spcPts val="600"/>
              </a:spcAft>
            </a:pPr>
            <a:r>
              <a:rPr lang="en-US" b="1" err="1"/>
              <a:t>Hyvinvoinnin</a:t>
            </a:r>
            <a:r>
              <a:rPr lang="en-US" b="1"/>
              <a:t> </a:t>
            </a:r>
            <a:r>
              <a:rPr lang="en-US" b="1" err="1"/>
              <a:t>tukeminen</a:t>
            </a:r>
            <a:endParaRPr lang="en-US" b="1">
              <a:cs typeface="Calibri"/>
            </a:endParaRPr>
          </a:p>
          <a:p>
            <a:pPr marL="0" indent="-228600">
              <a:lnSpc>
                <a:spcPct val="90000"/>
              </a:lnSpc>
              <a:spcAft>
                <a:spcPts val="600"/>
              </a:spcAft>
              <a:buFont typeface="Arial" panose="020B0604020202020204" pitchFamily="34" charset="0"/>
              <a:buChar char="•"/>
            </a:pPr>
            <a:r>
              <a:rPr lang="en-US" err="1"/>
              <a:t>Yksilöohjausta</a:t>
            </a:r>
            <a:r>
              <a:rPr lang="en-US"/>
              <a:t>, </a:t>
            </a:r>
            <a:r>
              <a:rPr lang="en-US" err="1"/>
              <a:t>nepsy-ohjausta</a:t>
            </a:r>
            <a:endParaRPr lang="en-US">
              <a:cs typeface="Calibri"/>
            </a:endParaRPr>
          </a:p>
          <a:p>
            <a:pPr indent="-228600">
              <a:lnSpc>
                <a:spcPct val="90000"/>
              </a:lnSpc>
              <a:spcAft>
                <a:spcPts val="600"/>
              </a:spcAft>
              <a:buFont typeface="Arial" panose="020B0604020202020204" pitchFamily="34" charset="0"/>
              <a:buChar char="•"/>
            </a:pPr>
            <a:r>
              <a:rPr lang="en-US" err="1"/>
              <a:t>Hyvinvoinnin</a:t>
            </a:r>
            <a:r>
              <a:rPr lang="en-US"/>
              <a:t> </a:t>
            </a:r>
            <a:r>
              <a:rPr lang="en-US" err="1"/>
              <a:t>tukemista</a:t>
            </a:r>
            <a:r>
              <a:rPr lang="en-US"/>
              <a:t> </a:t>
            </a:r>
            <a:r>
              <a:rPr lang="en-US" err="1"/>
              <a:t>koulun</a:t>
            </a:r>
            <a:r>
              <a:rPr lang="en-US"/>
              <a:t> </a:t>
            </a:r>
            <a:r>
              <a:rPr lang="en-US" err="1"/>
              <a:t>aikana</a:t>
            </a:r>
            <a:r>
              <a:rPr lang="en-US"/>
              <a:t> ja </a:t>
            </a:r>
            <a:r>
              <a:rPr lang="en-US" err="1"/>
              <a:t>ohjausta</a:t>
            </a:r>
            <a:r>
              <a:rPr lang="en-US"/>
              <a:t>  	    </a:t>
            </a:r>
            <a:endParaRPr lang="en-US">
              <a:cs typeface="Calibri"/>
            </a:endParaRPr>
          </a:p>
          <a:p>
            <a:pPr>
              <a:lnSpc>
                <a:spcPct val="90000"/>
              </a:lnSpc>
              <a:spcAft>
                <a:spcPts val="600"/>
              </a:spcAft>
            </a:pPr>
            <a:r>
              <a:rPr lang="en-US"/>
              <a:t>     </a:t>
            </a:r>
            <a:r>
              <a:rPr lang="en-US" err="1"/>
              <a:t>moniammatilliseen</a:t>
            </a:r>
            <a:r>
              <a:rPr lang="en-US"/>
              <a:t> </a:t>
            </a:r>
            <a:r>
              <a:rPr lang="en-US" err="1"/>
              <a:t>verkostoon</a:t>
            </a:r>
            <a:endParaRPr lang="en-US">
              <a:cs typeface="Calibri"/>
            </a:endParaRPr>
          </a:p>
          <a:p>
            <a:pPr marL="342900" indent="-342900">
              <a:lnSpc>
                <a:spcPct val="90000"/>
              </a:lnSpc>
              <a:spcAft>
                <a:spcPts val="600"/>
              </a:spcAft>
              <a:buFont typeface="Arial"/>
              <a:buChar char="•"/>
            </a:pPr>
            <a:r>
              <a:rPr lang="en-US" err="1"/>
              <a:t>Koulukuntoisuuden</a:t>
            </a:r>
            <a:r>
              <a:rPr lang="en-US"/>
              <a:t> </a:t>
            </a:r>
            <a:r>
              <a:rPr lang="en-US" err="1"/>
              <a:t>selvittäminen</a:t>
            </a:r>
            <a:r>
              <a:rPr lang="en-US"/>
              <a:t> </a:t>
            </a:r>
            <a:r>
              <a:rPr lang="en-US" err="1"/>
              <a:t>eri</a:t>
            </a:r>
            <a:r>
              <a:rPr lang="en-US"/>
              <a:t> </a:t>
            </a:r>
            <a:r>
              <a:rPr lang="en-US" err="1"/>
              <a:t>keinoin</a:t>
            </a:r>
            <a:r>
              <a:rPr lang="en-US"/>
              <a:t> ja 	   </a:t>
            </a:r>
            <a:endParaRPr lang="en-US">
              <a:cs typeface="Calibri"/>
            </a:endParaRPr>
          </a:p>
          <a:p>
            <a:pPr>
              <a:lnSpc>
                <a:spcPct val="90000"/>
              </a:lnSpc>
              <a:spcAft>
                <a:spcPts val="600"/>
              </a:spcAft>
            </a:pPr>
            <a:r>
              <a:rPr lang="en-US"/>
              <a:t>      </a:t>
            </a:r>
            <a:r>
              <a:rPr lang="en-US" err="1"/>
              <a:t>kuntoisuuden</a:t>
            </a:r>
            <a:r>
              <a:rPr lang="en-US"/>
              <a:t> </a:t>
            </a:r>
            <a:r>
              <a:rPr lang="en-US" err="1"/>
              <a:t>vahvistaminen</a:t>
            </a:r>
            <a:r>
              <a:rPr lang="en-US"/>
              <a:t>, </a:t>
            </a:r>
            <a:r>
              <a:rPr lang="en-US" err="1"/>
              <a:t>jotta</a:t>
            </a:r>
            <a:r>
              <a:rPr lang="en-US"/>
              <a:t> </a:t>
            </a:r>
            <a:r>
              <a:rPr lang="en-US" err="1"/>
              <a:t>hyvinvointi</a:t>
            </a:r>
            <a:r>
              <a:rPr lang="en-US"/>
              <a:t> ja    </a:t>
            </a:r>
            <a:endParaRPr lang="en-US">
              <a:cs typeface="Calibri"/>
            </a:endParaRPr>
          </a:p>
          <a:p>
            <a:pPr>
              <a:lnSpc>
                <a:spcPct val="90000"/>
              </a:lnSpc>
              <a:spcAft>
                <a:spcPts val="600"/>
              </a:spcAft>
            </a:pPr>
            <a:r>
              <a:rPr lang="en-US"/>
              <a:t>      </a:t>
            </a:r>
            <a:r>
              <a:rPr lang="en-US" err="1"/>
              <a:t>itsestä</a:t>
            </a:r>
            <a:r>
              <a:rPr lang="en-US"/>
              <a:t> </a:t>
            </a:r>
            <a:r>
              <a:rPr lang="en-US" err="1"/>
              <a:t>huolehtiminen</a:t>
            </a:r>
            <a:r>
              <a:rPr lang="en-US"/>
              <a:t> </a:t>
            </a:r>
            <a:r>
              <a:rPr lang="en-US" err="1"/>
              <a:t>paranee</a:t>
            </a:r>
            <a:endParaRPr lang="en-US">
              <a:cs typeface="Calibri"/>
            </a:endParaRPr>
          </a:p>
          <a:p>
            <a:pPr>
              <a:lnSpc>
                <a:spcPct val="90000"/>
              </a:lnSpc>
              <a:spcAft>
                <a:spcPts val="600"/>
              </a:spcAft>
            </a:pPr>
            <a:endParaRPr lang="en-US" b="1">
              <a:cs typeface="Calibri"/>
            </a:endParaRPr>
          </a:p>
          <a:p>
            <a:pPr>
              <a:lnSpc>
                <a:spcPct val="90000"/>
              </a:lnSpc>
              <a:spcAft>
                <a:spcPts val="600"/>
              </a:spcAft>
            </a:pPr>
            <a:r>
              <a:rPr lang="en-US" b="1" err="1"/>
              <a:t>Työharjoitteluiden</a:t>
            </a:r>
            <a:r>
              <a:rPr lang="en-US" b="1"/>
              <a:t> </a:t>
            </a:r>
            <a:r>
              <a:rPr lang="en-US" b="1" err="1"/>
              <a:t>tuki</a:t>
            </a:r>
            <a:endParaRPr lang="en-US" b="1">
              <a:cs typeface="Calibri"/>
            </a:endParaRPr>
          </a:p>
          <a:p>
            <a:pPr marL="342900" indent="-342900">
              <a:lnSpc>
                <a:spcPct val="90000"/>
              </a:lnSpc>
              <a:spcAft>
                <a:spcPts val="600"/>
              </a:spcAft>
              <a:buFont typeface="Arial"/>
              <a:buChar char="•"/>
            </a:pPr>
            <a:r>
              <a:rPr lang="en-US" err="1"/>
              <a:t>Yhdessä</a:t>
            </a:r>
            <a:r>
              <a:rPr lang="en-US"/>
              <a:t> </a:t>
            </a:r>
            <a:r>
              <a:rPr lang="en-US" err="1"/>
              <a:t>paikkojen</a:t>
            </a:r>
            <a:r>
              <a:rPr lang="en-US"/>
              <a:t> </a:t>
            </a:r>
            <a:r>
              <a:rPr lang="en-US" err="1"/>
              <a:t>etsiminen</a:t>
            </a:r>
            <a:endParaRPr lang="en-US">
              <a:cs typeface="Calibri" panose="020F0502020204030204"/>
            </a:endParaRPr>
          </a:p>
          <a:p>
            <a:pPr marL="342900" indent="-342900">
              <a:lnSpc>
                <a:spcPct val="90000"/>
              </a:lnSpc>
              <a:spcAft>
                <a:spcPts val="600"/>
              </a:spcAft>
              <a:buFont typeface="Arial"/>
              <a:buChar char="•"/>
            </a:pPr>
            <a:r>
              <a:rPr lang="en-US" err="1"/>
              <a:t>Harjoittelun</a:t>
            </a:r>
            <a:r>
              <a:rPr lang="en-US"/>
              <a:t> </a:t>
            </a:r>
            <a:r>
              <a:rPr lang="en-US" err="1"/>
              <a:t>aloitus</a:t>
            </a:r>
            <a:r>
              <a:rPr lang="en-US"/>
              <a:t> </a:t>
            </a:r>
            <a:r>
              <a:rPr lang="en-US" err="1"/>
              <a:t>yhdessä</a:t>
            </a:r>
            <a:r>
              <a:rPr lang="en-US"/>
              <a:t>, </a:t>
            </a:r>
            <a:r>
              <a:rPr lang="en-US" err="1"/>
              <a:t>harjoittelun</a:t>
            </a:r>
            <a:r>
              <a:rPr lang="en-US"/>
              <a:t> </a:t>
            </a:r>
            <a:r>
              <a:rPr lang="en-US" err="1"/>
              <a:t>ajan</a:t>
            </a:r>
            <a:r>
              <a:rPr lang="en-US"/>
              <a:t> </a:t>
            </a:r>
            <a:r>
              <a:rPr lang="en-US" err="1"/>
              <a:t>tuki</a:t>
            </a:r>
            <a:endParaRPr lang="en-US">
              <a:cs typeface="Calibri" panose="020F0502020204030204"/>
            </a:endParaRPr>
          </a:p>
          <a:p>
            <a:pPr marL="342900" indent="-342900">
              <a:lnSpc>
                <a:spcPct val="90000"/>
              </a:lnSpc>
              <a:spcAft>
                <a:spcPts val="600"/>
              </a:spcAft>
              <a:buFont typeface="Arial"/>
              <a:buChar char="•"/>
            </a:pPr>
            <a:r>
              <a:rPr lang="en-US" err="1"/>
              <a:t>Työpaikan</a:t>
            </a:r>
            <a:r>
              <a:rPr lang="en-US"/>
              <a:t> </a:t>
            </a:r>
            <a:r>
              <a:rPr lang="en-US" err="1"/>
              <a:t>ohjaaminen</a:t>
            </a:r>
            <a:r>
              <a:rPr lang="en-US"/>
              <a:t> </a:t>
            </a:r>
            <a:r>
              <a:rPr lang="en-US" err="1"/>
              <a:t>opiskelijan</a:t>
            </a:r>
            <a:r>
              <a:rPr lang="en-US"/>
              <a:t> </a:t>
            </a:r>
            <a:r>
              <a:rPr lang="en-US" err="1"/>
              <a:t>ohjaamiseen</a:t>
            </a:r>
            <a:endParaRPr lang="en-US">
              <a:cs typeface="Calibri" panose="020F0502020204030204"/>
            </a:endParaRPr>
          </a:p>
          <a:p>
            <a:pPr marL="342900" indent="-342900">
              <a:lnSpc>
                <a:spcPct val="90000"/>
              </a:lnSpc>
              <a:spcAft>
                <a:spcPts val="600"/>
              </a:spcAft>
              <a:buFont typeface="Arial"/>
              <a:buChar char="•"/>
            </a:pPr>
            <a:r>
              <a:rPr lang="en-US" err="1"/>
              <a:t>Opettajan</a:t>
            </a:r>
            <a:r>
              <a:rPr lang="en-US"/>
              <a:t> </a:t>
            </a:r>
            <a:r>
              <a:rPr lang="en-US" err="1"/>
              <a:t>ohjaus</a:t>
            </a:r>
            <a:r>
              <a:rPr lang="en-US"/>
              <a:t> </a:t>
            </a:r>
            <a:r>
              <a:rPr lang="en-US" err="1"/>
              <a:t>erityistä</a:t>
            </a:r>
            <a:r>
              <a:rPr lang="en-US"/>
              <a:t> </a:t>
            </a:r>
            <a:r>
              <a:rPr lang="en-US" err="1"/>
              <a:t>tukea</a:t>
            </a:r>
            <a:r>
              <a:rPr lang="en-US"/>
              <a:t> </a:t>
            </a:r>
            <a:r>
              <a:rPr lang="en-US" err="1"/>
              <a:t>tarvitsevan</a:t>
            </a:r>
            <a:r>
              <a:rPr lang="en-US"/>
              <a:t>                </a:t>
            </a:r>
            <a:endParaRPr lang="en-US">
              <a:cs typeface="Calibri"/>
            </a:endParaRPr>
          </a:p>
          <a:p>
            <a:pPr>
              <a:lnSpc>
                <a:spcPct val="90000"/>
              </a:lnSpc>
              <a:spcAft>
                <a:spcPts val="600"/>
              </a:spcAft>
            </a:pPr>
            <a:r>
              <a:rPr lang="en-US"/>
              <a:t>       </a:t>
            </a:r>
            <a:r>
              <a:rPr lang="en-US" err="1"/>
              <a:t>opiskelijan</a:t>
            </a:r>
            <a:r>
              <a:rPr lang="en-US"/>
              <a:t> </a:t>
            </a:r>
            <a:r>
              <a:rPr lang="en-US" err="1"/>
              <a:t>työssäoppimisen</a:t>
            </a:r>
            <a:r>
              <a:rPr lang="en-US"/>
              <a:t>  </a:t>
            </a:r>
            <a:r>
              <a:rPr lang="en-US" err="1"/>
              <a:t>ohjaamiseen</a:t>
            </a:r>
            <a:endParaRPr lang="en-US">
              <a:cs typeface="Calibri" panose="020F0502020204030204"/>
            </a:endParaRPr>
          </a:p>
          <a:p>
            <a:pPr marL="342900" indent="-342900">
              <a:lnSpc>
                <a:spcPct val="90000"/>
              </a:lnSpc>
              <a:spcAft>
                <a:spcPts val="600"/>
              </a:spcAft>
              <a:buFont typeface="Arial"/>
              <a:buChar char="•"/>
            </a:pPr>
            <a:endParaRPr lang="en-US" sz="2400">
              <a:cs typeface="Calibri" panose="020F0502020204030204"/>
            </a:endParaRPr>
          </a:p>
          <a:p>
            <a:pPr>
              <a:lnSpc>
                <a:spcPct val="90000"/>
              </a:lnSpc>
              <a:spcAft>
                <a:spcPts val="600"/>
              </a:spcAft>
            </a:pPr>
            <a:r>
              <a:rPr lang="en-US" sz="2000" err="1"/>
              <a:t>Toiminnan</a:t>
            </a:r>
            <a:r>
              <a:rPr lang="en-US" sz="2000"/>
              <a:t> </a:t>
            </a:r>
            <a:r>
              <a:rPr lang="en-US" sz="2000" err="1"/>
              <a:t>avulla</a:t>
            </a:r>
            <a:r>
              <a:rPr lang="en-US" sz="2000"/>
              <a:t> on </a:t>
            </a:r>
            <a:r>
              <a:rPr lang="en-US" sz="2000" err="1"/>
              <a:t>tavoitettu</a:t>
            </a:r>
            <a:r>
              <a:rPr lang="en-US" sz="2000"/>
              <a:t> </a:t>
            </a:r>
            <a:r>
              <a:rPr lang="en-US" sz="2000" err="1"/>
              <a:t>useita</a:t>
            </a:r>
            <a:r>
              <a:rPr lang="en-US" sz="2000"/>
              <a:t> </a:t>
            </a:r>
            <a:r>
              <a:rPr lang="en-US" sz="2000" err="1"/>
              <a:t>kadon</a:t>
            </a:r>
            <a:r>
              <a:rPr lang="en-US" err="1"/>
              <a:t>neita</a:t>
            </a:r>
            <a:r>
              <a:rPr lang="en-US"/>
              <a:t> ja </a:t>
            </a:r>
            <a:r>
              <a:rPr lang="en-US" err="1"/>
              <a:t>saatu</a:t>
            </a:r>
            <a:r>
              <a:rPr lang="en-US"/>
              <a:t> </a:t>
            </a:r>
            <a:r>
              <a:rPr lang="en-US" err="1"/>
              <a:t>heidät</a:t>
            </a:r>
            <a:r>
              <a:rPr lang="en-US"/>
              <a:t> </a:t>
            </a:r>
            <a:r>
              <a:rPr lang="en-US" err="1"/>
              <a:t>takaisin</a:t>
            </a:r>
            <a:r>
              <a:rPr lang="en-US"/>
              <a:t> </a:t>
            </a:r>
            <a:r>
              <a:rPr lang="en-US" err="1"/>
              <a:t>opintojen</a:t>
            </a:r>
            <a:r>
              <a:rPr lang="en-US"/>
              <a:t>  </a:t>
            </a:r>
            <a:r>
              <a:rPr lang="en-US" err="1"/>
              <a:t>sekä</a:t>
            </a:r>
            <a:r>
              <a:rPr lang="en-US"/>
              <a:t> </a:t>
            </a:r>
            <a:r>
              <a:rPr lang="en-US" err="1"/>
              <a:t>tukitoimien</a:t>
            </a:r>
            <a:r>
              <a:rPr lang="en-US"/>
              <a:t> </a:t>
            </a:r>
            <a:r>
              <a:rPr lang="en-US" err="1"/>
              <a:t>pariin</a:t>
            </a:r>
            <a:r>
              <a:rPr lang="en-US"/>
              <a:t>.</a:t>
            </a:r>
            <a:endParaRPr lang="en-US">
              <a:cs typeface="Calibri"/>
            </a:endParaRPr>
          </a:p>
        </p:txBody>
      </p:sp>
    </p:spTree>
    <p:extLst>
      <p:ext uri="{BB962C8B-B14F-4D97-AF65-F5344CB8AC3E}">
        <p14:creationId xmlns:p14="http://schemas.microsoft.com/office/powerpoint/2010/main" val="1302546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Fontti, diagrammi, kuvakaappaus&#10;&#10;Kuvaus luotu automaattisesti">
            <a:extLst>
              <a:ext uri="{FF2B5EF4-FFF2-40B4-BE49-F238E27FC236}">
                <a16:creationId xmlns:a16="http://schemas.microsoft.com/office/drawing/2014/main" id="{AAF93792-FE25-9CDC-E2F5-A4583D681EDD}"/>
              </a:ext>
            </a:extLst>
          </p:cNvPr>
          <p:cNvPicPr>
            <a:picLocks noChangeAspect="1"/>
          </p:cNvPicPr>
          <p:nvPr/>
        </p:nvPicPr>
        <p:blipFill>
          <a:blip r:embed="rId2"/>
          <a:stretch>
            <a:fillRect/>
          </a:stretch>
        </p:blipFill>
        <p:spPr>
          <a:xfrm>
            <a:off x="329784" y="0"/>
            <a:ext cx="11572406" cy="6857999"/>
          </a:xfrm>
          <a:prstGeom prst="rect">
            <a:avLst/>
          </a:prstGeom>
          <a:noFill/>
        </p:spPr>
      </p:pic>
      <p:sp>
        <p:nvSpPr>
          <p:cNvPr id="3" name="Dian numeron paikkamerkki 2">
            <a:extLst>
              <a:ext uri="{FF2B5EF4-FFF2-40B4-BE49-F238E27FC236}">
                <a16:creationId xmlns:a16="http://schemas.microsoft.com/office/drawing/2014/main" id="{460D044F-B8D2-0869-26D9-B43961478C61}"/>
              </a:ext>
            </a:extLst>
          </p:cNvPr>
          <p:cNvSpPr>
            <a:spLocks noGrp="1"/>
          </p:cNvSpPr>
          <p:nvPr>
            <p:ph type="sldNum" sz="quarter" idx="12"/>
          </p:nvPr>
        </p:nvSpPr>
        <p:spPr>
          <a:xfrm>
            <a:off x="1713137" y="6309320"/>
            <a:ext cx="432000" cy="360000"/>
          </a:xfrm>
        </p:spPr>
        <p:txBody>
          <a:bodyPr wrap="none" anchor="ctr">
            <a:normAutofit/>
          </a:bodyPr>
          <a:lstStyle/>
          <a:p>
            <a:pPr>
              <a:spcAft>
                <a:spcPts val="600"/>
              </a:spcAft>
            </a:pPr>
            <a:fld id="{2A4837A0-F8B5-40DF-B7A3-2778985E9851}" type="slidenum">
              <a:rPr lang="fi-FI" smtClean="0"/>
              <a:pPr>
                <a:spcAft>
                  <a:spcPts val="600"/>
                </a:spcAft>
              </a:pPr>
              <a:t>45</a:t>
            </a:fld>
            <a:endParaRPr lang="fi-FI"/>
          </a:p>
        </p:txBody>
      </p:sp>
      <p:sp>
        <p:nvSpPr>
          <p:cNvPr id="5" name="Päivämäärän paikkamerkki 4">
            <a:extLst>
              <a:ext uri="{FF2B5EF4-FFF2-40B4-BE49-F238E27FC236}">
                <a16:creationId xmlns:a16="http://schemas.microsoft.com/office/drawing/2014/main" id="{E5292076-0738-8779-5F47-75DDD17B8D13}"/>
              </a:ext>
            </a:extLst>
          </p:cNvPr>
          <p:cNvSpPr>
            <a:spLocks noGrp="1"/>
          </p:cNvSpPr>
          <p:nvPr>
            <p:ph type="dt" sz="half" idx="10"/>
          </p:nvPr>
        </p:nvSpPr>
        <p:spPr>
          <a:xfrm>
            <a:off x="4190284" y="6309320"/>
            <a:ext cx="1080000" cy="360000"/>
          </a:xfrm>
        </p:spPr>
        <p:txBody>
          <a:bodyPr wrap="none" anchor="ctr">
            <a:normAutofit/>
          </a:bodyPr>
          <a:lstStyle/>
          <a:p>
            <a:pPr>
              <a:spcAft>
                <a:spcPts val="600"/>
              </a:spcAft>
            </a:pPr>
            <a:fld id="{CC2D5EEE-C8B3-43A5-8984-4E9E998B8BE3}" type="datetime1">
              <a:rPr lang="fi-FI" smtClean="0"/>
              <a:pPr>
                <a:spcAft>
                  <a:spcPts val="600"/>
                </a:spcAft>
              </a:pPr>
              <a:t>12.11.2024</a:t>
            </a:fld>
            <a:endParaRPr lang="fi-FI"/>
          </a:p>
        </p:txBody>
      </p:sp>
    </p:spTree>
    <p:extLst>
      <p:ext uri="{BB962C8B-B14F-4D97-AF65-F5344CB8AC3E}">
        <p14:creationId xmlns:p14="http://schemas.microsoft.com/office/powerpoint/2010/main" val="2201658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A3A56-91CD-46A9-45D7-A4BC6022C010}"/>
              </a:ext>
            </a:extLst>
          </p:cNvPr>
          <p:cNvSpPr>
            <a:spLocks noGrp="1"/>
          </p:cNvSpPr>
          <p:nvPr>
            <p:ph type="title"/>
          </p:nvPr>
        </p:nvSpPr>
        <p:spPr>
          <a:xfrm>
            <a:off x="0" y="5692"/>
            <a:ext cx="12192000" cy="1699373"/>
          </a:xfrm>
          <a:solidFill>
            <a:schemeClr val="bg1"/>
          </a:solidFill>
        </p:spPr>
        <p:txBody>
          <a:bodyPr>
            <a:normAutofit fontScale="90000"/>
          </a:bodyPr>
          <a:lstStyle/>
          <a:p>
            <a:r>
              <a:rPr lang="fi-FI"/>
              <a:t>Liiketoiminnan paja                                                 </a:t>
            </a:r>
            <a:br>
              <a:rPr lang="fi-FI"/>
            </a:br>
            <a:r>
              <a:rPr lang="fi-FI"/>
              <a:t>Toimintaperiaate, Ammatillinen ohjaaja Tanja Meriläinen</a:t>
            </a:r>
            <a:br>
              <a:rPr lang="fi-FI"/>
            </a:br>
            <a:endParaRPr lang="fi-FI"/>
          </a:p>
        </p:txBody>
      </p:sp>
      <p:sp>
        <p:nvSpPr>
          <p:cNvPr id="3" name="Sisällön paikkamerkki 2">
            <a:extLst>
              <a:ext uri="{FF2B5EF4-FFF2-40B4-BE49-F238E27FC236}">
                <a16:creationId xmlns:a16="http://schemas.microsoft.com/office/drawing/2014/main" id="{B8A5972F-44B1-2811-8D1E-890DF9B883E0}"/>
              </a:ext>
            </a:extLst>
          </p:cNvPr>
          <p:cNvSpPr>
            <a:spLocks noGrp="1"/>
          </p:cNvSpPr>
          <p:nvPr>
            <p:ph idx="1"/>
          </p:nvPr>
        </p:nvSpPr>
        <p:spPr>
          <a:xfrm>
            <a:off x="-5798" y="1573967"/>
            <a:ext cx="12197798" cy="4602996"/>
          </a:xfrm>
          <a:solidFill>
            <a:schemeClr val="bg1"/>
          </a:solidFill>
          <a:ln>
            <a:solidFill>
              <a:schemeClr val="bg1"/>
            </a:solidFill>
          </a:ln>
        </p:spPr>
        <p:txBody>
          <a:bodyPr>
            <a:normAutofit/>
          </a:bodyPr>
          <a:lstStyle/>
          <a:p>
            <a:r>
              <a:rPr lang="fi-FI"/>
              <a:t>Kiitos Ulla Pollarille tästä</a:t>
            </a:r>
            <a:r>
              <a:rPr lang="fi-FI">
                <a:sym typeface="Wingdings" panose="05000000000000000000" pitchFamily="2" charset="2"/>
              </a:rPr>
              <a:t></a:t>
            </a:r>
          </a:p>
          <a:p>
            <a:r>
              <a:rPr lang="fi-FI"/>
              <a:t>Erityisen tuen opiskelijoille suunnattu tukimuoto</a:t>
            </a:r>
          </a:p>
          <a:p>
            <a:r>
              <a:rPr lang="fi-FI"/>
              <a:t>Opiskelijat tulevat paja-opiskelijoiksi suunnitellusti, erityisopettajan ja vastuuopettajan yhteistyöllä. Opiskelusisällöt suunnitellaan aloituspalaverissa ja asetetaan tavoitteet yhdessä. Tavoitteena voi olla myös arkielämään liittyviä haasteita.</a:t>
            </a:r>
          </a:p>
          <a:p>
            <a:r>
              <a:rPr lang="fi-FI"/>
              <a:t>Paja-jaksolla tuetaan erilaisissa opiskelutavoissa ja pyritään löytämään opiskelijan oppimiseen vahvistavia keinoja. Positiivinen ja kannustava ohjaus sekä pienetkin opiskelijan onnistumiset ovat ohjauksen tavoitteena.</a:t>
            </a:r>
          </a:p>
          <a:p>
            <a:r>
              <a:rPr lang="fi-FI"/>
              <a:t>Viestintä paja-jakson edistyksestä sekä haasteista on monisuuntaista.</a:t>
            </a:r>
          </a:p>
          <a:p>
            <a:endParaRPr lang="fi-FI"/>
          </a:p>
        </p:txBody>
      </p:sp>
      <p:pic>
        <p:nvPicPr>
          <p:cNvPr id="5" name="Kuva 4" descr="Kuva, joka sisältää kohteen aqua, muotoilu&#10;&#10;Kuvaus luotu automaattisesti">
            <a:extLst>
              <a:ext uri="{FF2B5EF4-FFF2-40B4-BE49-F238E27FC236}">
                <a16:creationId xmlns:a16="http://schemas.microsoft.com/office/drawing/2014/main" id="{5DEBEC51-1123-7968-0940-F2DD80B720F5}"/>
              </a:ext>
            </a:extLst>
          </p:cNvPr>
          <p:cNvPicPr>
            <a:picLocks noChangeAspect="1"/>
          </p:cNvPicPr>
          <p:nvPr/>
        </p:nvPicPr>
        <p:blipFill>
          <a:blip r:embed="rId2"/>
          <a:stretch>
            <a:fillRect/>
          </a:stretch>
        </p:blipFill>
        <p:spPr>
          <a:xfrm>
            <a:off x="192119" y="6181904"/>
            <a:ext cx="11994669" cy="676455"/>
          </a:xfrm>
          <a:prstGeom prst="rect">
            <a:avLst/>
          </a:prstGeom>
        </p:spPr>
      </p:pic>
      <p:pic>
        <p:nvPicPr>
          <p:cNvPr id="9" name="Kuvan paikkamerkki 1" descr="Kuva, joka sisältää kohteen Fontti, logo, Grafiikka, muotoilu&#10;&#10;Kuvaus luotu automaattisesti">
            <a:extLst>
              <a:ext uri="{FF2B5EF4-FFF2-40B4-BE49-F238E27FC236}">
                <a16:creationId xmlns:a16="http://schemas.microsoft.com/office/drawing/2014/main" id="{69D3D1D3-5EB5-5866-DFE7-55844B8BD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461" y="2793"/>
            <a:ext cx="2648415" cy="685298"/>
          </a:xfrm>
          <a:prstGeom prst="rect">
            <a:avLst/>
          </a:prstGeom>
        </p:spPr>
      </p:pic>
    </p:spTree>
    <p:extLst>
      <p:ext uri="{BB962C8B-B14F-4D97-AF65-F5344CB8AC3E}">
        <p14:creationId xmlns:p14="http://schemas.microsoft.com/office/powerpoint/2010/main" val="3797659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a:extLst>
              <a:ext uri="{FF2B5EF4-FFF2-40B4-BE49-F238E27FC236}">
                <a16:creationId xmlns:a16="http://schemas.microsoft.com/office/drawing/2014/main" id="{397FBBAF-5851-C0CA-4A51-0357E01377EA}"/>
              </a:ext>
            </a:extLst>
          </p:cNvPr>
          <p:cNvSpPr/>
          <p:nvPr/>
        </p:nvSpPr>
        <p:spPr>
          <a:xfrm>
            <a:off x="3838471" y="408114"/>
            <a:ext cx="2461846" cy="1396721"/>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ln w="0"/>
                <a:solidFill>
                  <a:schemeClr val="tx1"/>
                </a:solidFill>
                <a:effectLst>
                  <a:outerShdw blurRad="38100" dist="19050" dir="2700000" algn="tl" rotWithShape="0">
                    <a:schemeClr val="dk1">
                      <a:alpha val="40000"/>
                    </a:schemeClr>
                  </a:outerShdw>
                </a:effectLst>
              </a:rPr>
              <a:t>Erityisopettajan kontakti</a:t>
            </a:r>
            <a:endParaRPr lang="fi-FI"/>
          </a:p>
        </p:txBody>
      </p:sp>
      <p:sp>
        <p:nvSpPr>
          <p:cNvPr id="3" name="Ellipsi 2">
            <a:extLst>
              <a:ext uri="{FF2B5EF4-FFF2-40B4-BE49-F238E27FC236}">
                <a16:creationId xmlns:a16="http://schemas.microsoft.com/office/drawing/2014/main" id="{56FFBCF3-77BE-2F63-B440-8E067F062B46}"/>
              </a:ext>
            </a:extLst>
          </p:cNvPr>
          <p:cNvSpPr/>
          <p:nvPr/>
        </p:nvSpPr>
        <p:spPr>
          <a:xfrm>
            <a:off x="582802" y="291402"/>
            <a:ext cx="2130253" cy="91440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ln w="0"/>
                <a:solidFill>
                  <a:schemeClr val="tx1"/>
                </a:solidFill>
                <a:effectLst>
                  <a:outerShdw blurRad="38100" dist="19050" dir="2700000" algn="tl" rotWithShape="0">
                    <a:schemeClr val="dk1">
                      <a:alpha val="40000"/>
                    </a:schemeClr>
                  </a:outerShdw>
                </a:effectLst>
              </a:rPr>
              <a:t>Huomataan opiskelijan haasteet</a:t>
            </a:r>
          </a:p>
        </p:txBody>
      </p:sp>
      <p:sp>
        <p:nvSpPr>
          <p:cNvPr id="6" name="Nuoli: Oikea 5">
            <a:extLst>
              <a:ext uri="{FF2B5EF4-FFF2-40B4-BE49-F238E27FC236}">
                <a16:creationId xmlns:a16="http://schemas.microsoft.com/office/drawing/2014/main" id="{93A8A5F2-3768-020A-D461-D5ADF685DB90}"/>
              </a:ext>
            </a:extLst>
          </p:cNvPr>
          <p:cNvSpPr/>
          <p:nvPr/>
        </p:nvSpPr>
        <p:spPr>
          <a:xfrm>
            <a:off x="2786559" y="72117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Oikea 6">
            <a:extLst>
              <a:ext uri="{FF2B5EF4-FFF2-40B4-BE49-F238E27FC236}">
                <a16:creationId xmlns:a16="http://schemas.microsoft.com/office/drawing/2014/main" id="{EFE4C60E-238D-62B1-0384-006F1AE034B6}"/>
              </a:ext>
            </a:extLst>
          </p:cNvPr>
          <p:cNvSpPr/>
          <p:nvPr/>
        </p:nvSpPr>
        <p:spPr>
          <a:xfrm>
            <a:off x="6447325" y="86415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2664C762-1795-79CE-6C7D-1B765A7EFC77}"/>
              </a:ext>
            </a:extLst>
          </p:cNvPr>
          <p:cNvSpPr/>
          <p:nvPr/>
        </p:nvSpPr>
        <p:spPr>
          <a:xfrm>
            <a:off x="7635439" y="405023"/>
            <a:ext cx="2542233" cy="160155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ln w="0"/>
                <a:solidFill>
                  <a:schemeClr val="tx1"/>
                </a:solidFill>
                <a:effectLst>
                  <a:outerShdw blurRad="38100" dist="19050" dir="2700000" algn="tl" rotWithShape="0">
                    <a:schemeClr val="dk1">
                      <a:alpha val="40000"/>
                    </a:schemeClr>
                  </a:outerShdw>
                </a:effectLst>
              </a:rPr>
              <a:t>Aloituspalaveri</a:t>
            </a:r>
          </a:p>
          <a:p>
            <a:pPr marL="285750" indent="-285750" algn="ctr">
              <a:buFont typeface="Arial" panose="020B0604020202020204" pitchFamily="34" charset="0"/>
              <a:buChar char="•"/>
            </a:pPr>
            <a:r>
              <a:rPr lang="fi-FI">
                <a:ln w="0"/>
                <a:solidFill>
                  <a:schemeClr val="tx1"/>
                </a:solidFill>
                <a:effectLst>
                  <a:outerShdw blurRad="38100" dist="19050" dir="2700000" algn="tl" rotWithShape="0">
                    <a:schemeClr val="dk1">
                      <a:alpha val="40000"/>
                    </a:schemeClr>
                  </a:outerShdw>
                </a:effectLst>
              </a:rPr>
              <a:t>Suunnitelma</a:t>
            </a:r>
          </a:p>
          <a:p>
            <a:pPr marL="285750" indent="-285750" algn="ctr">
              <a:buFont typeface="Arial" panose="020B0604020202020204" pitchFamily="34" charset="0"/>
              <a:buChar char="•"/>
            </a:pPr>
            <a:r>
              <a:rPr lang="fi-FI">
                <a:ln w="0"/>
                <a:solidFill>
                  <a:schemeClr val="tx1"/>
                </a:solidFill>
                <a:effectLst>
                  <a:outerShdw blurRad="38100" dist="19050" dir="2700000" algn="tl" rotWithShape="0">
                    <a:schemeClr val="dk1">
                      <a:alpha val="40000"/>
                    </a:schemeClr>
                  </a:outerShdw>
                </a:effectLst>
              </a:rPr>
              <a:t>Tavoitteet</a:t>
            </a:r>
          </a:p>
        </p:txBody>
      </p:sp>
      <p:sp>
        <p:nvSpPr>
          <p:cNvPr id="9" name="Suorakulmio: Pyöristetyt kulmat 8">
            <a:extLst>
              <a:ext uri="{FF2B5EF4-FFF2-40B4-BE49-F238E27FC236}">
                <a16:creationId xmlns:a16="http://schemas.microsoft.com/office/drawing/2014/main" id="{EBB11961-FFA0-6B9B-BF7E-D21174F7B0F1}"/>
              </a:ext>
            </a:extLst>
          </p:cNvPr>
          <p:cNvSpPr/>
          <p:nvPr/>
        </p:nvSpPr>
        <p:spPr>
          <a:xfrm>
            <a:off x="4692581" y="2089882"/>
            <a:ext cx="6631912" cy="261148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000" b="1">
                <a:ln w="0"/>
                <a:solidFill>
                  <a:schemeClr val="tx1"/>
                </a:solidFill>
                <a:effectLst>
                  <a:outerShdw blurRad="38100" dist="19050" dir="2700000" algn="tl" rotWithShape="0">
                    <a:schemeClr val="dk1">
                      <a:alpha val="40000"/>
                    </a:schemeClr>
                  </a:outerShdw>
                </a:effectLst>
              </a:rPr>
              <a:t>Pajan tuki</a:t>
            </a:r>
          </a:p>
          <a:p>
            <a:pPr marL="285750" indent="-285750" algn="ctr">
              <a:buFont typeface="Arial" panose="020B0604020202020204" pitchFamily="34" charset="0"/>
              <a:buChar char="•"/>
            </a:pPr>
            <a:r>
              <a:rPr lang="fi-FI" sz="2000">
                <a:ln w="0"/>
                <a:solidFill>
                  <a:schemeClr val="tx1"/>
                </a:solidFill>
                <a:effectLst>
                  <a:outerShdw blurRad="38100" dist="19050" dir="2700000" algn="tl" rotWithShape="0">
                    <a:schemeClr val="dk1">
                      <a:alpha val="40000"/>
                    </a:schemeClr>
                  </a:outerShdw>
                </a:effectLst>
              </a:rPr>
              <a:t>Opiskelutaitojen tukitoimet</a:t>
            </a:r>
          </a:p>
          <a:p>
            <a:pPr marL="285750" indent="-285750" algn="ctr">
              <a:buFont typeface="Arial" panose="020B0604020202020204" pitchFamily="34" charset="0"/>
              <a:buChar char="•"/>
            </a:pPr>
            <a:r>
              <a:rPr lang="fi-FI" sz="2000">
                <a:ln w="0"/>
                <a:solidFill>
                  <a:schemeClr val="tx1"/>
                </a:solidFill>
                <a:effectLst>
                  <a:outerShdw blurRad="38100" dist="19050" dir="2700000" algn="tl" rotWithShape="0">
                    <a:schemeClr val="dk1">
                      <a:alpha val="40000"/>
                    </a:schemeClr>
                  </a:outerShdw>
                </a:effectLst>
              </a:rPr>
              <a:t> Haasteiden </a:t>
            </a:r>
            <a:r>
              <a:rPr lang="fi-FI" sz="2000" err="1">
                <a:ln w="0"/>
                <a:solidFill>
                  <a:schemeClr val="tx1"/>
                </a:solidFill>
                <a:effectLst>
                  <a:outerShdw blurRad="38100" dist="19050" dir="2700000" algn="tl" rotWithShape="0">
                    <a:schemeClr val="dk1">
                      <a:alpha val="40000"/>
                    </a:schemeClr>
                  </a:outerShdw>
                </a:effectLst>
              </a:rPr>
              <a:t>havannointi</a:t>
            </a:r>
            <a:endParaRPr lang="fi-FI" sz="2000">
              <a:ln w="0"/>
              <a:solidFill>
                <a:schemeClr val="tx1"/>
              </a:solidFill>
              <a:effectLst>
                <a:outerShdw blurRad="38100" dist="19050" dir="2700000" algn="tl" rotWithShape="0">
                  <a:schemeClr val="dk1">
                    <a:alpha val="40000"/>
                  </a:schemeClr>
                </a:outerShdw>
              </a:effectLst>
            </a:endParaRPr>
          </a:p>
          <a:p>
            <a:pPr marL="285750" indent="-285750" algn="ctr">
              <a:buFont typeface="Arial" panose="020B0604020202020204" pitchFamily="34" charset="0"/>
              <a:buChar char="•"/>
            </a:pPr>
            <a:r>
              <a:rPr lang="fi-FI" sz="2000" err="1">
                <a:ln w="0"/>
                <a:solidFill>
                  <a:schemeClr val="tx1"/>
                </a:solidFill>
                <a:effectLst>
                  <a:outerShdw blurRad="38100" dist="19050" dir="2700000" algn="tl" rotWithShape="0">
                    <a:schemeClr val="dk1">
                      <a:alpha val="40000"/>
                    </a:schemeClr>
                  </a:outerShdw>
                </a:effectLst>
              </a:rPr>
              <a:t>Koulussakäymisen</a:t>
            </a:r>
            <a:r>
              <a:rPr lang="fi-FI" sz="2000">
                <a:ln w="0"/>
                <a:solidFill>
                  <a:schemeClr val="tx1"/>
                </a:solidFill>
                <a:effectLst>
                  <a:outerShdw blurRad="38100" dist="19050" dir="2700000" algn="tl" rotWithShape="0">
                    <a:schemeClr val="dk1">
                      <a:alpha val="40000"/>
                    </a:schemeClr>
                  </a:outerShdw>
                </a:effectLst>
              </a:rPr>
              <a:t> tuki</a:t>
            </a:r>
          </a:p>
          <a:p>
            <a:pPr marL="285750" indent="-285750" algn="ctr">
              <a:buFont typeface="Arial" panose="020B0604020202020204" pitchFamily="34" charset="0"/>
              <a:buChar char="•"/>
            </a:pPr>
            <a:r>
              <a:rPr lang="fi-FI" sz="2000">
                <a:ln w="0"/>
                <a:solidFill>
                  <a:schemeClr val="tx1"/>
                </a:solidFill>
                <a:effectLst>
                  <a:outerShdw blurRad="38100" dist="19050" dir="2700000" algn="tl" rotWithShape="0">
                    <a:schemeClr val="dk1">
                      <a:alpha val="40000"/>
                    </a:schemeClr>
                  </a:outerShdw>
                </a:effectLst>
              </a:rPr>
              <a:t>Arkielämän taitojen tukeminen</a:t>
            </a:r>
          </a:p>
          <a:p>
            <a:pPr marL="285750" indent="-285750" algn="ctr">
              <a:buFont typeface="Arial" panose="020B0604020202020204" pitchFamily="34" charset="0"/>
              <a:buChar char="•"/>
            </a:pPr>
            <a:r>
              <a:rPr lang="fi-FI" sz="2000">
                <a:ln w="0"/>
                <a:solidFill>
                  <a:schemeClr val="tx1"/>
                </a:solidFill>
                <a:effectLst>
                  <a:outerShdw blurRad="38100" dist="19050" dir="2700000" algn="tl" rotWithShape="0">
                    <a:schemeClr val="dk1">
                      <a:alpha val="40000"/>
                    </a:schemeClr>
                  </a:outerShdw>
                </a:effectLst>
              </a:rPr>
              <a:t>Yhteistyö opiskeluverkoston kanssa</a:t>
            </a:r>
          </a:p>
          <a:p>
            <a:pPr marL="285750" indent="-285750" algn="ctr">
              <a:buFont typeface="Arial" panose="020B0604020202020204" pitchFamily="34" charset="0"/>
              <a:buChar char="•"/>
            </a:pPr>
            <a:r>
              <a:rPr lang="fi-FI" sz="2000">
                <a:ln w="0"/>
                <a:solidFill>
                  <a:schemeClr val="tx1"/>
                </a:solidFill>
                <a:effectLst>
                  <a:outerShdw blurRad="38100" dist="19050" dir="2700000" algn="tl" rotWithShape="0">
                    <a:schemeClr val="dk1">
                      <a:alpha val="40000"/>
                    </a:schemeClr>
                  </a:outerShdw>
                </a:effectLst>
              </a:rPr>
              <a:t>Työssäoppimisen tukeminen</a:t>
            </a:r>
          </a:p>
          <a:p>
            <a:pPr marL="285750" indent="-285750" algn="ctr">
              <a:buFont typeface="Arial" panose="020B0604020202020204" pitchFamily="34" charset="0"/>
              <a:buChar char="•"/>
            </a:pPr>
            <a:r>
              <a:rPr lang="fi-FI" sz="2000">
                <a:ln w="0"/>
                <a:solidFill>
                  <a:schemeClr val="tx1"/>
                </a:solidFill>
                <a:effectLst>
                  <a:outerShdw blurRad="38100" dist="19050" dir="2700000" algn="tl" rotWithShape="0">
                    <a:schemeClr val="dk1">
                      <a:alpha val="40000"/>
                    </a:schemeClr>
                  </a:outerShdw>
                </a:effectLst>
              </a:rPr>
              <a:t>Tiivis kontakti opiskelijaan</a:t>
            </a:r>
          </a:p>
          <a:p>
            <a:pPr algn="ctr"/>
            <a:endParaRPr lang="fi-FI">
              <a:ln w="0"/>
              <a:solidFill>
                <a:schemeClr val="tx1"/>
              </a:solidFill>
              <a:effectLst>
                <a:outerShdw blurRad="38100" dist="19050" dir="2700000" algn="tl" rotWithShape="0">
                  <a:schemeClr val="dk1">
                    <a:alpha val="40000"/>
                  </a:schemeClr>
                </a:outerShdw>
              </a:effectLst>
            </a:endParaRPr>
          </a:p>
        </p:txBody>
      </p:sp>
      <p:sp>
        <p:nvSpPr>
          <p:cNvPr id="11" name="Nuoli: Alas 10">
            <a:extLst>
              <a:ext uri="{FF2B5EF4-FFF2-40B4-BE49-F238E27FC236}">
                <a16:creationId xmlns:a16="http://schemas.microsoft.com/office/drawing/2014/main" id="{DE8071C8-B49F-2B89-A214-A11A6481AE8E}"/>
              </a:ext>
            </a:extLst>
          </p:cNvPr>
          <p:cNvSpPr/>
          <p:nvPr/>
        </p:nvSpPr>
        <p:spPr>
          <a:xfrm>
            <a:off x="9534731" y="1517376"/>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4F382109-2B57-3C02-BE88-914B51921678}"/>
              </a:ext>
            </a:extLst>
          </p:cNvPr>
          <p:cNvSpPr/>
          <p:nvPr/>
        </p:nvSpPr>
        <p:spPr>
          <a:xfrm>
            <a:off x="1215851" y="4108620"/>
            <a:ext cx="3537020" cy="175961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a:ln w="0"/>
                <a:solidFill>
                  <a:schemeClr val="tx1"/>
                </a:solidFill>
                <a:effectLst>
                  <a:outerShdw blurRad="38100" dist="19050" dir="2700000" algn="tl" rotWithShape="0">
                    <a:schemeClr val="dk1">
                      <a:alpha val="40000"/>
                    </a:schemeClr>
                  </a:outerShdw>
                </a:effectLst>
              </a:rPr>
              <a:t>Seurantapalaveri</a:t>
            </a:r>
          </a:p>
          <a:p>
            <a:pPr algn="ctr"/>
            <a:r>
              <a:rPr lang="fi-FI">
                <a:ln w="0"/>
                <a:solidFill>
                  <a:schemeClr val="tx1"/>
                </a:solidFill>
                <a:effectLst>
                  <a:outerShdw blurRad="38100" dist="19050" dir="2700000" algn="tl" rotWithShape="0">
                    <a:schemeClr val="dk1">
                      <a:alpha val="40000"/>
                    </a:schemeClr>
                  </a:outerShdw>
                </a:effectLst>
              </a:rPr>
              <a:t>(muutetaanko suunnitelmaa, toteutuuko tavoitteet, mahdolliset uudet tukitoimet)</a:t>
            </a:r>
          </a:p>
        </p:txBody>
      </p:sp>
      <p:cxnSp>
        <p:nvCxnSpPr>
          <p:cNvPr id="16" name="Suora nuoliyhdysviiva 15">
            <a:extLst>
              <a:ext uri="{FF2B5EF4-FFF2-40B4-BE49-F238E27FC236}">
                <a16:creationId xmlns:a16="http://schemas.microsoft.com/office/drawing/2014/main" id="{0E2A2279-316D-8323-5788-6FF79CE44E4B}"/>
              </a:ext>
            </a:extLst>
          </p:cNvPr>
          <p:cNvCxnSpPr>
            <a:cxnSpLocks/>
          </p:cNvCxnSpPr>
          <p:nvPr/>
        </p:nvCxnSpPr>
        <p:spPr>
          <a:xfrm flipH="1">
            <a:off x="4733324" y="3975731"/>
            <a:ext cx="1949380" cy="693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Nuoli: Alas 17">
            <a:extLst>
              <a:ext uri="{FF2B5EF4-FFF2-40B4-BE49-F238E27FC236}">
                <a16:creationId xmlns:a16="http://schemas.microsoft.com/office/drawing/2014/main" id="{14D64430-1FE6-9614-AC5C-63DD88AC1382}"/>
              </a:ext>
            </a:extLst>
          </p:cNvPr>
          <p:cNvSpPr/>
          <p:nvPr/>
        </p:nvSpPr>
        <p:spPr>
          <a:xfrm>
            <a:off x="5815685" y="4008026"/>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BAD05152-5470-A18B-7D07-C23CD72040D7}"/>
              </a:ext>
            </a:extLst>
          </p:cNvPr>
          <p:cNvSpPr/>
          <p:nvPr/>
        </p:nvSpPr>
        <p:spPr>
          <a:xfrm>
            <a:off x="4692581" y="4988428"/>
            <a:ext cx="4183463" cy="175961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a:ln w="0"/>
                <a:solidFill>
                  <a:schemeClr val="tx1"/>
                </a:solidFill>
                <a:effectLst>
                  <a:outerShdw blurRad="38100" dist="19050" dir="2700000" algn="tl" rotWithShape="0">
                    <a:schemeClr val="dk1">
                      <a:alpha val="40000"/>
                    </a:schemeClr>
                  </a:outerShdw>
                </a:effectLst>
              </a:rPr>
              <a:t>Paja-jakson päätös</a:t>
            </a:r>
          </a:p>
          <a:p>
            <a:pPr algn="ctr"/>
            <a:r>
              <a:rPr lang="fi-FI">
                <a:ln w="0"/>
                <a:solidFill>
                  <a:schemeClr val="tx1"/>
                </a:solidFill>
                <a:effectLst>
                  <a:outerShdw blurRad="38100" dist="19050" dir="2700000" algn="tl" rotWithShape="0">
                    <a:schemeClr val="dk1">
                      <a:alpha val="40000"/>
                    </a:schemeClr>
                  </a:outerShdw>
                </a:effectLst>
              </a:rPr>
              <a:t>+ +opiskelija palaa ryhmään!</a:t>
            </a:r>
          </a:p>
          <a:p>
            <a:pPr algn="ctr"/>
            <a:r>
              <a:rPr lang="fi-FI">
                <a:ln w="0"/>
                <a:solidFill>
                  <a:schemeClr val="tx1"/>
                </a:solidFill>
                <a:effectLst>
                  <a:outerShdw blurRad="38100" dist="19050" dir="2700000" algn="tl" rotWithShape="0">
                    <a:schemeClr val="dk1">
                      <a:alpha val="40000"/>
                    </a:schemeClr>
                  </a:outerShdw>
                </a:effectLst>
              </a:rPr>
              <a:t>+/- alan vaihto</a:t>
            </a:r>
          </a:p>
          <a:p>
            <a:pPr algn="ctr"/>
            <a:r>
              <a:rPr lang="fi-FI">
                <a:ln w="0"/>
                <a:solidFill>
                  <a:schemeClr val="tx1"/>
                </a:solidFill>
                <a:effectLst>
                  <a:outerShdw blurRad="38100" dist="19050" dir="2700000" algn="tl" rotWithShape="0">
                    <a:schemeClr val="dk1">
                      <a:alpha val="40000"/>
                    </a:schemeClr>
                  </a:outerShdw>
                </a:effectLst>
              </a:rPr>
              <a:t>- erottaminen</a:t>
            </a:r>
          </a:p>
        </p:txBody>
      </p:sp>
      <p:sp>
        <p:nvSpPr>
          <p:cNvPr id="21" name="Nuoli: Oikea 20">
            <a:extLst>
              <a:ext uri="{FF2B5EF4-FFF2-40B4-BE49-F238E27FC236}">
                <a16:creationId xmlns:a16="http://schemas.microsoft.com/office/drawing/2014/main" id="{83249518-C8B6-B596-C0C7-CFA99CD9577D}"/>
              </a:ext>
            </a:extLst>
          </p:cNvPr>
          <p:cNvSpPr/>
          <p:nvPr/>
        </p:nvSpPr>
        <p:spPr>
          <a:xfrm>
            <a:off x="8386840" y="545802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9FDE393B-8657-5153-88CC-76E9638E6995}"/>
              </a:ext>
            </a:extLst>
          </p:cNvPr>
          <p:cNvSpPr/>
          <p:nvPr/>
        </p:nvSpPr>
        <p:spPr>
          <a:xfrm>
            <a:off x="9312187" y="4768118"/>
            <a:ext cx="2622070" cy="2089882"/>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ln w="0"/>
                <a:solidFill>
                  <a:schemeClr val="tx1"/>
                </a:solidFill>
                <a:effectLst>
                  <a:outerShdw blurRad="38100" dist="19050" dir="2700000" algn="tl" rotWithShape="0">
                    <a:schemeClr val="dk1">
                      <a:alpha val="40000"/>
                    </a:schemeClr>
                  </a:outerShdw>
                </a:effectLst>
              </a:rPr>
              <a:t>Yhteydenpito opiskelijaan, seurataan</a:t>
            </a:r>
          </a:p>
          <a:p>
            <a:pPr marL="285750" indent="-285750" algn="ctr">
              <a:buFont typeface="Arial" panose="020B0604020202020204" pitchFamily="34" charset="0"/>
              <a:buChar char="•"/>
            </a:pPr>
            <a:r>
              <a:rPr lang="fi-FI">
                <a:ln w="0"/>
                <a:solidFill>
                  <a:schemeClr val="tx1"/>
                </a:solidFill>
                <a:effectLst>
                  <a:outerShdw blurRad="38100" dist="19050" dir="2700000" algn="tl" rotWithShape="0">
                    <a:schemeClr val="dk1">
                      <a:alpha val="40000"/>
                    </a:schemeClr>
                  </a:outerShdw>
                </a:effectLst>
              </a:rPr>
              <a:t>Poissaolot</a:t>
            </a:r>
          </a:p>
          <a:p>
            <a:pPr marL="285750" indent="-285750" algn="ctr">
              <a:buFont typeface="Arial" panose="020B0604020202020204" pitchFamily="34" charset="0"/>
              <a:buChar char="•"/>
            </a:pPr>
            <a:r>
              <a:rPr lang="fi-FI">
                <a:ln w="0"/>
                <a:solidFill>
                  <a:schemeClr val="tx1"/>
                </a:solidFill>
                <a:effectLst>
                  <a:outerShdw blurRad="38100" dist="19050" dir="2700000" algn="tl" rotWithShape="0">
                    <a:schemeClr val="dk1">
                      <a:alpha val="40000"/>
                    </a:schemeClr>
                  </a:outerShdw>
                </a:effectLst>
              </a:rPr>
              <a:t>Tukimuodot </a:t>
            </a:r>
          </a:p>
          <a:p>
            <a:pPr marL="285750" indent="-285750" algn="ctr">
              <a:buFont typeface="Arial" panose="020B0604020202020204" pitchFamily="34" charset="0"/>
              <a:buChar char="•"/>
            </a:pPr>
            <a:r>
              <a:rPr lang="fi-FI">
                <a:ln w="0"/>
                <a:solidFill>
                  <a:schemeClr val="tx1"/>
                </a:solidFill>
                <a:effectLst>
                  <a:outerShdw blurRad="38100" dist="19050" dir="2700000" algn="tl" rotWithShape="0">
                    <a:schemeClr val="dk1">
                      <a:alpha val="40000"/>
                    </a:schemeClr>
                  </a:outerShdw>
                </a:effectLst>
              </a:rPr>
              <a:t>Tuki tunneille</a:t>
            </a:r>
          </a:p>
        </p:txBody>
      </p:sp>
    </p:spTree>
    <p:extLst>
      <p:ext uri="{BB962C8B-B14F-4D97-AF65-F5344CB8AC3E}">
        <p14:creationId xmlns:p14="http://schemas.microsoft.com/office/powerpoint/2010/main" val="991257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1" descr="Kuva, joka sisältää kohteen Fontti, logo, Grafiikka, muotoilu&#10;&#10;Kuvaus luotu automaattisesti">
            <a:extLst>
              <a:ext uri="{FF2B5EF4-FFF2-40B4-BE49-F238E27FC236}">
                <a16:creationId xmlns:a16="http://schemas.microsoft.com/office/drawing/2014/main" id="{0F8525AC-9304-E031-7509-5BB314FB1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518" y="160944"/>
            <a:ext cx="2648415" cy="685298"/>
          </a:xfrm>
          <a:prstGeom prst="rect">
            <a:avLst/>
          </a:prstGeom>
        </p:spPr>
      </p:pic>
      <p:sp>
        <p:nvSpPr>
          <p:cNvPr id="4" name="Tekstiruutu 3">
            <a:extLst>
              <a:ext uri="{FF2B5EF4-FFF2-40B4-BE49-F238E27FC236}">
                <a16:creationId xmlns:a16="http://schemas.microsoft.com/office/drawing/2014/main" id="{69A87562-3B1C-FC88-CE9D-285748E76A5E}"/>
              </a:ext>
            </a:extLst>
          </p:cNvPr>
          <p:cNvSpPr txBox="1"/>
          <p:nvPr/>
        </p:nvSpPr>
        <p:spPr>
          <a:xfrm>
            <a:off x="679939" y="1711570"/>
            <a:ext cx="11066583"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400">
                <a:latin typeface="Calibri Light"/>
                <a:cs typeface="Calibri Light"/>
              </a:rPr>
              <a:t>Pajan hyödyt = paja on kuin pelastusrengas</a:t>
            </a:r>
            <a:endParaRPr lang="fi-FI"/>
          </a:p>
          <a:p>
            <a:pPr marL="228600" indent="-228600">
              <a:buFont typeface=""/>
              <a:buChar char="•"/>
            </a:pPr>
            <a:r>
              <a:rPr lang="fi-FI" sz="2800" err="1">
                <a:cs typeface="Arial"/>
              </a:rPr>
              <a:t>HOKS:n</a:t>
            </a:r>
            <a:r>
              <a:rPr lang="fi-FI" sz="2800">
                <a:cs typeface="Arial"/>
              </a:rPr>
              <a:t> lisävaihtoehto kun opiskelija tippumassa opinnoista.</a:t>
            </a:r>
            <a:r>
              <a:rPr lang="en-US" sz="2800">
                <a:cs typeface="Arial"/>
              </a:rPr>
              <a:t>​</a:t>
            </a:r>
            <a:endParaRPr lang="en-US"/>
          </a:p>
          <a:p>
            <a:pPr marL="228600" indent="-228600">
              <a:buFont typeface=""/>
              <a:buChar char="•"/>
            </a:pPr>
            <a:r>
              <a:rPr lang="fi-FI" sz="2800">
                <a:cs typeface="Arial"/>
              </a:rPr>
              <a:t>Räätälöidyt opintokokonaisuudet mahdollisia</a:t>
            </a:r>
            <a:r>
              <a:rPr lang="en-US" sz="2800">
                <a:cs typeface="Arial"/>
              </a:rPr>
              <a:t>​</a:t>
            </a:r>
          </a:p>
          <a:p>
            <a:pPr marL="228600" indent="-228600">
              <a:buFont typeface=""/>
              <a:buChar char="•"/>
            </a:pPr>
            <a:r>
              <a:rPr lang="fi-FI" sz="2800">
                <a:cs typeface="Arial"/>
              </a:rPr>
              <a:t>Opiskelijan TOP- jakson epäonnistuttua HOKS- vaihtoehtona</a:t>
            </a:r>
            <a:r>
              <a:rPr lang="en-US" sz="2800">
                <a:cs typeface="Arial"/>
              </a:rPr>
              <a:t>​</a:t>
            </a:r>
          </a:p>
          <a:p>
            <a:pPr marL="228600" indent="-228600">
              <a:buFont typeface=""/>
              <a:buChar char="•"/>
            </a:pPr>
            <a:r>
              <a:rPr lang="fi-FI" sz="2800">
                <a:cs typeface="Arial"/>
              </a:rPr>
              <a:t>Vastuuopettajan tuki haastavissa opiskelijan tilanteissa</a:t>
            </a:r>
            <a:r>
              <a:rPr lang="en-US" sz="2800">
                <a:cs typeface="Arial"/>
              </a:rPr>
              <a:t>​</a:t>
            </a:r>
          </a:p>
          <a:p>
            <a:pPr marL="228600" indent="-228600">
              <a:buFont typeface=""/>
              <a:buChar char="•"/>
            </a:pPr>
            <a:r>
              <a:rPr lang="fi-FI" sz="2800">
                <a:cs typeface="Arial"/>
              </a:rPr>
              <a:t>Rästiopintojen suorittaminen tuettuna</a:t>
            </a:r>
            <a:r>
              <a:rPr lang="en-US" sz="2800">
                <a:cs typeface="Arial"/>
              </a:rPr>
              <a:t>​</a:t>
            </a:r>
          </a:p>
          <a:p>
            <a:pPr marL="228600" indent="-228600">
              <a:buFont typeface=""/>
              <a:buChar char="•"/>
            </a:pPr>
            <a:r>
              <a:rPr lang="fi-FI" sz="2800">
                <a:cs typeface="Arial"/>
              </a:rPr>
              <a:t>Verkko-opintojen suorittaminen tuettuna</a:t>
            </a:r>
            <a:r>
              <a:rPr lang="en-US" sz="2800">
                <a:cs typeface="Arial"/>
              </a:rPr>
              <a:t>​</a:t>
            </a:r>
          </a:p>
          <a:p>
            <a:pPr marL="228600" indent="-228600">
              <a:buFont typeface=""/>
              <a:buChar char="•"/>
            </a:pPr>
            <a:r>
              <a:rPr lang="fi-FI" sz="2800">
                <a:cs typeface="Arial"/>
              </a:rPr>
              <a:t>Opiskelijan toimivat oppimiskäytänteet vahvistuvat -&gt; hyöty tunneille.</a:t>
            </a:r>
            <a:r>
              <a:rPr lang="en-US" sz="2800">
                <a:cs typeface="Arial"/>
              </a:rPr>
              <a:t>​</a:t>
            </a:r>
          </a:p>
          <a:p>
            <a:pPr marL="228600" indent="-228600">
              <a:buFont typeface=""/>
              <a:buChar char="•"/>
            </a:pPr>
            <a:r>
              <a:rPr lang="fi-FI" sz="2800">
                <a:cs typeface="Arial"/>
              </a:rPr>
              <a:t>Lyhytaikainen ja nopea tukimuoto eri tilanteisiin</a:t>
            </a:r>
          </a:p>
        </p:txBody>
      </p:sp>
      <p:pic>
        <p:nvPicPr>
          <p:cNvPr id="7" name="Kuva 6" descr="Kuva, joka sisältää kohteen aqua, muotoilu&#10;&#10;Kuvaus luotu automaattisesti">
            <a:extLst>
              <a:ext uri="{FF2B5EF4-FFF2-40B4-BE49-F238E27FC236}">
                <a16:creationId xmlns:a16="http://schemas.microsoft.com/office/drawing/2014/main" id="{20BDEF90-FA99-780F-EE88-E8D7F7377B0C}"/>
              </a:ext>
            </a:extLst>
          </p:cNvPr>
          <p:cNvPicPr>
            <a:picLocks noChangeAspect="1"/>
          </p:cNvPicPr>
          <p:nvPr/>
        </p:nvPicPr>
        <p:blipFill>
          <a:blip r:embed="rId3"/>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2771089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F94DB3A-182C-5FC7-B2C3-1051A5322A53}"/>
              </a:ext>
            </a:extLst>
          </p:cNvPr>
          <p:cNvSpPr txBox="1"/>
          <p:nvPr/>
        </p:nvSpPr>
        <p:spPr>
          <a:xfrm>
            <a:off x="130833" y="209038"/>
            <a:ext cx="12041268" cy="5917582"/>
          </a:xfrm>
          <a:prstGeom prst="rect">
            <a:avLst/>
          </a:prstGeom>
          <a:noFill/>
        </p:spPr>
        <p:txBody>
          <a:bodyPr wrap="square" lIns="91440" tIns="45720" rIns="91440" bIns="45720" anchor="t">
            <a:spAutoFit/>
          </a:bodyPr>
          <a:lstStyle/>
          <a:p>
            <a:pPr algn="l">
              <a:lnSpc>
                <a:spcPct val="107000"/>
              </a:lnSpc>
              <a:spcAft>
                <a:spcPts val="800"/>
              </a:spcAft>
            </a:pPr>
            <a:r>
              <a:rPr lang="fi-FI" sz="4000">
                <a:solidFill>
                  <a:schemeClr val="accent1">
                    <a:lumMod val="60000"/>
                    <a:lumOff val="40000"/>
                  </a:schemeClr>
                </a:solidFill>
                <a:effectLst/>
                <a:latin typeface="Bebas Neue"/>
                <a:ea typeface="Calibri" panose="020F0502020204030204" pitchFamily="34" charset="0"/>
                <a:cs typeface="Times New Roman"/>
              </a:rPr>
              <a:t>PAREMMAT EVÄÄT </a:t>
            </a:r>
            <a:r>
              <a:rPr lang="fi-FI" sz="4000">
                <a:solidFill>
                  <a:schemeClr val="accent1">
                    <a:lumMod val="60000"/>
                    <a:lumOff val="40000"/>
                  </a:schemeClr>
                </a:solidFill>
                <a:latin typeface="Bebas Neue"/>
                <a:ea typeface="Calibri" panose="020F0502020204030204" pitchFamily="34" charset="0"/>
                <a:cs typeface="Times New Roman"/>
              </a:rPr>
              <a:t>elämään</a:t>
            </a:r>
            <a:endParaRPr lang="fi-FI" sz="4000">
              <a:solidFill>
                <a:schemeClr val="accent1">
                  <a:lumMod val="60000"/>
                  <a:lumOff val="40000"/>
                </a:schemeClr>
              </a:solidFill>
              <a:effectLst/>
              <a:latin typeface="Bebas Neue"/>
              <a:ea typeface="Calibri" panose="020F0502020204030204" pitchFamily="34" charset="0"/>
              <a:cs typeface="Times New Roman"/>
            </a:endParaRPr>
          </a:p>
          <a:p>
            <a:pPr marL="457200" indent="-457200">
              <a:lnSpc>
                <a:spcPct val="107000"/>
              </a:lnSpc>
              <a:spcAft>
                <a:spcPts val="800"/>
              </a:spcAft>
              <a:buFont typeface="Arial"/>
              <a:buChar char="•"/>
            </a:pPr>
            <a:r>
              <a:rPr lang="fi-FI" sz="2400"/>
              <a:t>Hankkeeseen palkattu kaksi mielenterveys- ja hyvinvointiosaamista omaavaa henkilöä yhteisölliseen opiskeluhuoltoon opettajien ja opetusryhmien tueksi. </a:t>
            </a:r>
            <a:endParaRPr lang="fi-FI" sz="2400">
              <a:cs typeface="Calibri"/>
            </a:endParaRPr>
          </a:p>
          <a:p>
            <a:pPr marL="457200" indent="-457200">
              <a:lnSpc>
                <a:spcPct val="107000"/>
              </a:lnSpc>
              <a:spcAft>
                <a:spcPts val="800"/>
              </a:spcAft>
              <a:buFont typeface="Arial"/>
              <a:buChar char="•"/>
            </a:pPr>
            <a:r>
              <a:rPr lang="fi-FI" sz="2400"/>
              <a:t>Ohjaajat ovat näkyvästi läsnä oppilaitoksen toimipaikkojen arjessa ja helposti matalalla kynnyksellä lähestyttäviä. Yksi toimii Kannuksen toimipaikassa ja yksi kansanopistossa Kälviällä. </a:t>
            </a:r>
            <a:endParaRPr lang="fi-FI" sz="2400">
              <a:cs typeface="Calibri"/>
            </a:endParaRPr>
          </a:p>
          <a:p>
            <a:pPr marL="457200" indent="-457200" algn="l">
              <a:lnSpc>
                <a:spcPct val="107000"/>
              </a:lnSpc>
              <a:spcAft>
                <a:spcPts val="800"/>
              </a:spcAft>
              <a:buFont typeface="Arial"/>
              <a:buChar char="•"/>
            </a:pPr>
            <a:r>
              <a:rPr lang="fi-FI" sz="2400"/>
              <a:t>Toiminnan avulla tuetaan opiskelijoiden elämänhallintaa, mielenterveyttä, hyvinvointia, itsetunnon vahvistamista, vuorovaikutusta sekä osallisuutta.</a:t>
            </a:r>
            <a:endParaRPr lang="fi-FI" sz="2400">
              <a:cs typeface="Calibri"/>
            </a:endParaRPr>
          </a:p>
          <a:p>
            <a:pPr>
              <a:lnSpc>
                <a:spcPct val="107000"/>
              </a:lnSpc>
              <a:spcAft>
                <a:spcPts val="800"/>
              </a:spcAft>
            </a:pPr>
            <a:r>
              <a:rPr lang="fi-FI" sz="2800">
                <a:solidFill>
                  <a:schemeClr val="accent1">
                    <a:lumMod val="60000"/>
                    <a:lumOff val="40000"/>
                  </a:schemeClr>
                </a:solidFill>
                <a:effectLst/>
                <a:latin typeface="Bebas Neue"/>
                <a:ea typeface="Calibri" panose="020F0502020204030204" pitchFamily="34" charset="0"/>
                <a:cs typeface="Times New Roman"/>
              </a:rPr>
              <a:t>KETKÄ</a:t>
            </a:r>
            <a:r>
              <a:rPr lang="fi-FI" sz="2800">
                <a:solidFill>
                  <a:schemeClr val="accent1">
                    <a:lumMod val="60000"/>
                    <a:lumOff val="40000"/>
                  </a:schemeClr>
                </a:solidFill>
                <a:effectLst/>
                <a:latin typeface="Calibri Light"/>
                <a:ea typeface="Calibri" panose="020F0502020204030204" pitchFamily="34" charset="0"/>
                <a:cs typeface="Times New Roman"/>
              </a:rPr>
              <a:t> </a:t>
            </a:r>
          </a:p>
          <a:p>
            <a:pPr>
              <a:lnSpc>
                <a:spcPct val="107000"/>
              </a:lnSpc>
              <a:spcAft>
                <a:spcPts val="800"/>
              </a:spcAft>
            </a:pPr>
            <a:r>
              <a:rPr lang="fi-FI" sz="2400"/>
              <a:t>Johanna Ala-</a:t>
            </a:r>
            <a:r>
              <a:rPr lang="fi-FI" sz="2400" err="1"/>
              <a:t>Pöntiö</a:t>
            </a:r>
            <a:r>
              <a:rPr lang="fi-FI" sz="2400"/>
              <a:t> | Kälviä 040 359 6215 johanna.ala-pontio@kpedu.fi </a:t>
            </a:r>
            <a:endParaRPr lang="fi-FI" sz="2400">
              <a:cs typeface="Calibri"/>
            </a:endParaRPr>
          </a:p>
          <a:p>
            <a:pPr algn="l">
              <a:lnSpc>
                <a:spcPct val="107000"/>
              </a:lnSpc>
              <a:spcAft>
                <a:spcPts val="800"/>
              </a:spcAft>
            </a:pPr>
            <a:r>
              <a:rPr lang="fi-FI" sz="2400"/>
              <a:t>Mari Kurikkala | Kannus 040 359 6285 </a:t>
            </a:r>
            <a:r>
              <a:rPr lang="fi-FI" sz="2400">
                <a:hlinkClick r:id="rId2"/>
              </a:rPr>
              <a:t>mari.kurikkala@kpedu.fi</a:t>
            </a:r>
            <a:endParaRPr lang="fi-FI" sz="2400">
              <a:cs typeface="Calibri"/>
            </a:endParaRPr>
          </a:p>
          <a:p>
            <a:pPr marL="0" indent="0">
              <a:buNone/>
            </a:pPr>
            <a:r>
              <a:rPr lang="fi-FI" sz="2800">
                <a:cs typeface="Calibri"/>
                <a:hlinkClick r:id="rId3"/>
              </a:rPr>
              <a:t>https://www.kpedu.fi/paremmat_evaat</a:t>
            </a:r>
            <a:endParaRPr lang="fi-FI" sz="2800">
              <a:cs typeface="Calibri"/>
            </a:endParaRPr>
          </a:p>
        </p:txBody>
      </p:sp>
      <p:pic>
        <p:nvPicPr>
          <p:cNvPr id="4" name="Kuva 3">
            <a:extLst>
              <a:ext uri="{FF2B5EF4-FFF2-40B4-BE49-F238E27FC236}">
                <a16:creationId xmlns:a16="http://schemas.microsoft.com/office/drawing/2014/main" id="{2EC3B0CA-BAEE-E313-E0E9-9C3890872D8D}"/>
              </a:ext>
            </a:extLst>
          </p:cNvPr>
          <p:cNvPicPr>
            <a:picLocks noChangeAspect="1"/>
          </p:cNvPicPr>
          <p:nvPr/>
        </p:nvPicPr>
        <p:blipFill>
          <a:blip r:embed="rId4"/>
          <a:stretch>
            <a:fillRect/>
          </a:stretch>
        </p:blipFill>
        <p:spPr>
          <a:xfrm>
            <a:off x="9523964" y="266547"/>
            <a:ext cx="1190791" cy="543001"/>
          </a:xfrm>
          <a:prstGeom prst="rect">
            <a:avLst/>
          </a:prstGeom>
        </p:spPr>
      </p:pic>
      <p:pic>
        <p:nvPicPr>
          <p:cNvPr id="6" name="Kuva 5">
            <a:extLst>
              <a:ext uri="{FF2B5EF4-FFF2-40B4-BE49-F238E27FC236}">
                <a16:creationId xmlns:a16="http://schemas.microsoft.com/office/drawing/2014/main" id="{6F0DB36C-3DAA-6E82-D4CD-AA18238209AF}"/>
              </a:ext>
            </a:extLst>
          </p:cNvPr>
          <p:cNvPicPr>
            <a:picLocks noChangeAspect="1"/>
          </p:cNvPicPr>
          <p:nvPr/>
        </p:nvPicPr>
        <p:blipFill>
          <a:blip r:embed="rId5"/>
          <a:stretch>
            <a:fillRect/>
          </a:stretch>
        </p:blipFill>
        <p:spPr>
          <a:xfrm>
            <a:off x="5175466" y="204332"/>
            <a:ext cx="3774348" cy="605216"/>
          </a:xfrm>
          <a:prstGeom prst="rect">
            <a:avLst/>
          </a:prstGeom>
        </p:spPr>
      </p:pic>
      <p:pic>
        <p:nvPicPr>
          <p:cNvPr id="5" name="Kuva 4" descr="Kuva, joka sisältää kohteen aqua, muotoilu&#10;&#10;Kuvaus luotu automaattisesti">
            <a:extLst>
              <a:ext uri="{FF2B5EF4-FFF2-40B4-BE49-F238E27FC236}">
                <a16:creationId xmlns:a16="http://schemas.microsoft.com/office/drawing/2014/main" id="{35580651-CDA2-B853-6761-AB60CFA16BA8}"/>
              </a:ext>
            </a:extLst>
          </p:cNvPr>
          <p:cNvPicPr>
            <a:picLocks noChangeAspect="1"/>
          </p:cNvPicPr>
          <p:nvPr/>
        </p:nvPicPr>
        <p:blipFill>
          <a:blip r:embed="rId6"/>
          <a:stretch>
            <a:fillRect/>
          </a:stretch>
        </p:blipFill>
        <p:spPr>
          <a:xfrm>
            <a:off x="177741" y="6196281"/>
            <a:ext cx="12009047" cy="662078"/>
          </a:xfrm>
          <a:prstGeom prst="rect">
            <a:avLst/>
          </a:prstGeom>
        </p:spPr>
      </p:pic>
    </p:spTree>
    <p:extLst>
      <p:ext uri="{BB962C8B-B14F-4D97-AF65-F5344CB8AC3E}">
        <p14:creationId xmlns:p14="http://schemas.microsoft.com/office/powerpoint/2010/main" val="362600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6D6CC6-B98A-1C9C-DB3E-4A77AF60AFE9}"/>
              </a:ext>
            </a:extLst>
          </p:cNvPr>
          <p:cNvSpPr>
            <a:spLocks noGrp="1"/>
          </p:cNvSpPr>
          <p:nvPr>
            <p:ph type="title"/>
          </p:nvPr>
        </p:nvSpPr>
        <p:spPr>
          <a:xfrm>
            <a:off x="134112" y="60833"/>
            <a:ext cx="11862816" cy="1325563"/>
          </a:xfrm>
        </p:spPr>
        <p:txBody>
          <a:bodyPr>
            <a:normAutofit/>
          </a:bodyPr>
          <a:lstStyle/>
          <a:p>
            <a:r>
              <a:rPr lang="fi-FI" sz="3600" b="1">
                <a:latin typeface="+mn-lt"/>
              </a:rPr>
              <a:t>Tukea päästään suunnitelmaan työparina tai tiiminä</a:t>
            </a:r>
            <a:endParaRPr lang="fi-FI" sz="3600">
              <a:latin typeface="+mn-lt"/>
            </a:endParaRPr>
          </a:p>
        </p:txBody>
      </p:sp>
      <p:sp>
        <p:nvSpPr>
          <p:cNvPr id="4" name="Sisällön paikkamerkki 3">
            <a:extLst>
              <a:ext uri="{FF2B5EF4-FFF2-40B4-BE49-F238E27FC236}">
                <a16:creationId xmlns:a16="http://schemas.microsoft.com/office/drawing/2014/main" id="{A6411C3E-CAFD-0279-F690-92D53E580F54}"/>
              </a:ext>
            </a:extLst>
          </p:cNvPr>
          <p:cNvSpPr>
            <a:spLocks noGrp="1"/>
          </p:cNvSpPr>
          <p:nvPr>
            <p:ph sz="half" idx="2"/>
          </p:nvPr>
        </p:nvSpPr>
        <p:spPr>
          <a:xfrm>
            <a:off x="6291874" y="1356798"/>
            <a:ext cx="5181600" cy="4129603"/>
          </a:xfrm>
        </p:spPr>
        <p:txBody>
          <a:bodyPr>
            <a:normAutofit fontScale="62500" lnSpcReduction="20000"/>
          </a:bodyPr>
          <a:lstStyle/>
          <a:p>
            <a:r>
              <a:rPr lang="fi-FI" sz="2800" b="1"/>
              <a:t>Elämän tilanteeni</a:t>
            </a:r>
            <a:r>
              <a:rPr lang="fi-FI" sz="2800"/>
              <a:t>: vastuuohjaajan työpariksi opiskelijan tuen suunnitteluun liittyy kuraattori.</a:t>
            </a:r>
          </a:p>
          <a:p>
            <a:endParaRPr lang="fi-FI" sz="2800"/>
          </a:p>
          <a:p>
            <a:r>
              <a:rPr lang="fi-FI" sz="2800" b="1"/>
              <a:t>Opiskeluissa tarvittava tuki</a:t>
            </a:r>
            <a:r>
              <a:rPr lang="fi-FI" sz="2800"/>
              <a:t>: vastuuohjaajan työpariksi opiskelijan tuen suunnitteluun liittyy erityisopettaja ja opinto-ohjaaja.</a:t>
            </a:r>
          </a:p>
          <a:p>
            <a:endParaRPr lang="fi-FI" sz="2800"/>
          </a:p>
          <a:p>
            <a:r>
              <a:rPr lang="fi-FI" sz="2800" b="1"/>
              <a:t>Työ- ja toimintakyky</a:t>
            </a:r>
            <a:r>
              <a:rPr lang="fi-FI" sz="2800"/>
              <a:t>: vastuuohjaajan työpariksi opiskelijan tuen suunnitteluun liittyy terveydenhoitaja.</a:t>
            </a:r>
          </a:p>
          <a:p>
            <a:endParaRPr lang="fi-FI" sz="2800"/>
          </a:p>
          <a:p>
            <a:r>
              <a:rPr lang="fi-FI" sz="2800" b="1"/>
              <a:t>Jokin muu</a:t>
            </a:r>
            <a:r>
              <a:rPr lang="fi-FI" sz="2800"/>
              <a:t>: vastuuohjaajan työpariksi opiskelija  tuen suunnitteluun liittyy opinto-ohjaaja.</a:t>
            </a:r>
          </a:p>
          <a:p>
            <a:endParaRPr lang="fi-FI" sz="2800"/>
          </a:p>
          <a:p>
            <a:r>
              <a:rPr lang="fi-FI" sz="2800">
                <a:latin typeface="Calibri" panose="020F0502020204030204" pitchFamily="34" charset="0"/>
                <a:ea typeface="Calibri" panose="020F0502020204030204" pitchFamily="34" charset="0"/>
                <a:cs typeface="Calibri" panose="020F0502020204030204" pitchFamily="34" charset="0"/>
              </a:rPr>
              <a:t>Huolenpitokeskustelun teemahaastattelu</a:t>
            </a:r>
          </a:p>
          <a:p>
            <a:endParaRPr lang="fi-FI" sz="2800"/>
          </a:p>
          <a:p>
            <a:endParaRPr lang="fi-FI"/>
          </a:p>
        </p:txBody>
      </p:sp>
      <p:pic>
        <p:nvPicPr>
          <p:cNvPr id="5" name="Sisällön paikkamerkki 4" descr="Kuva, joka sisältää kohteen teksti&#10;&#10;Kuvaus luotu automaattisesti">
            <a:extLst>
              <a:ext uri="{FF2B5EF4-FFF2-40B4-BE49-F238E27FC236}">
                <a16:creationId xmlns:a16="http://schemas.microsoft.com/office/drawing/2014/main" id="{3A70FEC1-40B9-9D77-D835-8C8CDC6F843D}"/>
              </a:ext>
            </a:extLst>
          </p:cNvPr>
          <p:cNvPicPr>
            <a:picLocks noGrp="1" noChangeAspect="1"/>
          </p:cNvPicPr>
          <p:nvPr>
            <p:ph sz="half" idx="1"/>
          </p:nvPr>
        </p:nvPicPr>
        <p:blipFill>
          <a:blip r:embed="rId2"/>
          <a:stretch>
            <a:fillRect/>
          </a:stretch>
        </p:blipFill>
        <p:spPr>
          <a:xfrm>
            <a:off x="14438" y="1005876"/>
            <a:ext cx="6157762" cy="5171087"/>
          </a:xfrm>
          <a:prstGeom prst="rect">
            <a:avLst/>
          </a:prstGeom>
        </p:spPr>
      </p:pic>
      <p:pic>
        <p:nvPicPr>
          <p:cNvPr id="7" name="Kuva 6" descr="Luokka huone ja laboratorio laitteet">
            <a:extLst>
              <a:ext uri="{FF2B5EF4-FFF2-40B4-BE49-F238E27FC236}">
                <a16:creationId xmlns:a16="http://schemas.microsoft.com/office/drawing/2014/main" id="{500515F5-53C9-F947-DC8A-576A16E048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8615680" y="5303520"/>
            <a:ext cx="2529840" cy="1127925"/>
          </a:xfrm>
          <a:prstGeom prst="rect">
            <a:avLst/>
          </a:prstGeom>
        </p:spPr>
      </p:pic>
      <p:pic>
        <p:nvPicPr>
          <p:cNvPr id="6" name="Kuva 5" descr="Kuva, joka sisältää kohteen teksti, Fontti, logo, Grafiikka&#10;&#10;Kuvaus luotu automaattisesti">
            <a:extLst>
              <a:ext uri="{FF2B5EF4-FFF2-40B4-BE49-F238E27FC236}">
                <a16:creationId xmlns:a16="http://schemas.microsoft.com/office/drawing/2014/main" id="{A5609CF5-A598-BD6E-3448-2E1D9519CA3D}"/>
              </a:ext>
            </a:extLst>
          </p:cNvPr>
          <p:cNvPicPr>
            <a:picLocks noChangeAspect="1"/>
          </p:cNvPicPr>
          <p:nvPr/>
        </p:nvPicPr>
        <p:blipFill>
          <a:blip r:embed="rId5"/>
          <a:stretch>
            <a:fillRect/>
          </a:stretch>
        </p:blipFill>
        <p:spPr>
          <a:xfrm>
            <a:off x="10621558" y="57508"/>
            <a:ext cx="1564691" cy="753659"/>
          </a:xfrm>
          <a:prstGeom prst="rect">
            <a:avLst/>
          </a:prstGeom>
        </p:spPr>
      </p:pic>
    </p:spTree>
    <p:extLst>
      <p:ext uri="{BB962C8B-B14F-4D97-AF65-F5344CB8AC3E}">
        <p14:creationId xmlns:p14="http://schemas.microsoft.com/office/powerpoint/2010/main" val="4206356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7AAFE8-60D0-71A5-68A3-81FC2AB33F17}"/>
              </a:ext>
            </a:extLst>
          </p:cNvPr>
          <p:cNvSpPr>
            <a:spLocks noGrp="1"/>
          </p:cNvSpPr>
          <p:nvPr>
            <p:ph type="title"/>
          </p:nvPr>
        </p:nvSpPr>
        <p:spPr>
          <a:xfrm>
            <a:off x="181720" y="18667"/>
            <a:ext cx="11595752" cy="1019423"/>
          </a:xfrm>
        </p:spPr>
        <p:txBody>
          <a:bodyPr>
            <a:normAutofit/>
          </a:bodyPr>
          <a:lstStyle/>
          <a:p>
            <a:r>
              <a:rPr lang="fi-FI" sz="3600" b="1"/>
              <a:t>Paremmat eväät elämään-hanke Kannuksessa Mari Kurikkala</a:t>
            </a:r>
          </a:p>
        </p:txBody>
      </p:sp>
      <p:sp>
        <p:nvSpPr>
          <p:cNvPr id="3" name="Sisällön paikkamerkki 2">
            <a:extLst>
              <a:ext uri="{FF2B5EF4-FFF2-40B4-BE49-F238E27FC236}">
                <a16:creationId xmlns:a16="http://schemas.microsoft.com/office/drawing/2014/main" id="{66A582A2-DC55-ADEA-40A0-61C52B79747E}"/>
              </a:ext>
            </a:extLst>
          </p:cNvPr>
          <p:cNvSpPr>
            <a:spLocks noGrp="1"/>
          </p:cNvSpPr>
          <p:nvPr>
            <p:ph idx="1"/>
          </p:nvPr>
        </p:nvSpPr>
        <p:spPr>
          <a:xfrm>
            <a:off x="224852" y="1034321"/>
            <a:ext cx="11967148" cy="5547453"/>
          </a:xfrm>
        </p:spPr>
        <p:txBody>
          <a:bodyPr vert="horz" lIns="91440" tIns="45720" rIns="91440" bIns="45720" rtlCol="0" anchor="t">
            <a:normAutofit fontScale="92500" lnSpcReduction="10000"/>
          </a:bodyPr>
          <a:lstStyle/>
          <a:p>
            <a:r>
              <a:rPr lang="fi-FI"/>
              <a:t>Hankkeen toteutusaika 1.2-31.12.2024.</a:t>
            </a:r>
          </a:p>
          <a:p>
            <a:r>
              <a:rPr lang="fi-FI"/>
              <a:t>Työntekijänä sosionomi(YAMK) Mari Kurikkala, josta tuli YHTEISÖTYÖNTEKIJÄ</a:t>
            </a:r>
            <a:endParaRPr lang="fi-FI">
              <a:cs typeface="Calibri"/>
            </a:endParaRPr>
          </a:p>
          <a:p>
            <a:r>
              <a:rPr lang="fi-FI"/>
              <a:t>Hankkeen tavoite yhteisöllisen opiskeluhuollon ennaltaehkäisevää tukea sekä yksilökohtaisen opiskeluhuollon varhaista tukea kaikille oppilaitoksen opiskelijoille matalalla kynnyksellä. Tavoitteena, että y</a:t>
            </a:r>
            <a:r>
              <a:rPr lang="fi-FI" b="1"/>
              <a:t>hteisötyöntekijä on saatavilla helposti kouluarjessa päivittäin.</a:t>
            </a:r>
            <a:r>
              <a:rPr lang="fi-FI"/>
              <a:t> Tarjotaan tukea myös opetushenkilöstölle esimerkiksi luokkatilanteisiin tai koulutusta erilaisista teemoista kuten opiskelijoiden kohtaamisesta. </a:t>
            </a:r>
            <a:endParaRPr lang="fi-FI">
              <a:cs typeface="Calibri"/>
            </a:endParaRPr>
          </a:p>
          <a:p>
            <a:r>
              <a:rPr lang="fi-FI"/>
              <a:t>Hankkeen avulla tuetaan </a:t>
            </a:r>
            <a:r>
              <a:rPr lang="fi-FI" b="1"/>
              <a:t>opiskelijoiden elämänhallintaa, mielenterveyttä, hyvinvointia ja vahvistetaan opiskelijoiden itsetuntoa, vuorovaikutustaitoja ja osallisuutta.</a:t>
            </a:r>
            <a:r>
              <a:rPr lang="fi-FI"/>
              <a:t> Avainasemassa on myös opiskeluryhmien </a:t>
            </a:r>
            <a:r>
              <a:rPr lang="fi-FI" b="1" err="1"/>
              <a:t>ryhmäyttäminen</a:t>
            </a:r>
            <a:r>
              <a:rPr lang="fi-FI"/>
              <a:t>. </a:t>
            </a:r>
            <a:endParaRPr lang="fi-FI">
              <a:cs typeface="Calibri"/>
            </a:endParaRPr>
          </a:p>
          <a:p>
            <a:r>
              <a:rPr lang="fi-FI"/>
              <a:t>Hankkeen avulla tarjotaan mm. kokonaisvaltaiseen hyvinvointiin, lepoon, ravintoon, ihmissuhteisiin, tunteisiin ja liikkumiseen erilaisia toiminnallisia malleja. Luentoja ja työpajoja sekä ohjausta ja neuvontaa näihin teemoihin liittyen joko koko toimipaikan, opiskeluryhmän tai yksilön tasolla. </a:t>
            </a:r>
            <a:endParaRPr lang="fi-FI">
              <a:cs typeface="Calibri"/>
            </a:endParaRPr>
          </a:p>
          <a:p>
            <a:endParaRPr lang="fi-FI"/>
          </a:p>
          <a:p>
            <a:endParaRPr lang="fi-FI"/>
          </a:p>
        </p:txBody>
      </p:sp>
      <p:pic>
        <p:nvPicPr>
          <p:cNvPr id="5" name="Kuva 4" descr="Kuva, joka sisältää kohteen teksti, Fontti, logo, Grafiikka&#10;&#10;Kuvaus luotu automaattisesti">
            <a:extLst>
              <a:ext uri="{FF2B5EF4-FFF2-40B4-BE49-F238E27FC236}">
                <a16:creationId xmlns:a16="http://schemas.microsoft.com/office/drawing/2014/main" id="{2030CEF6-4FF5-1610-7409-DC2B0C2505BB}"/>
              </a:ext>
            </a:extLst>
          </p:cNvPr>
          <p:cNvPicPr>
            <a:picLocks noChangeAspect="1"/>
          </p:cNvPicPr>
          <p:nvPr/>
        </p:nvPicPr>
        <p:blipFill>
          <a:blip r:embed="rId2"/>
          <a:stretch>
            <a:fillRect/>
          </a:stretch>
        </p:blipFill>
        <p:spPr>
          <a:xfrm>
            <a:off x="10573511" y="-6623"/>
            <a:ext cx="1190791" cy="543001"/>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0F49C596-4A7E-D24E-68FF-CD75C3E87726}"/>
              </a:ext>
            </a:extLst>
          </p:cNvPr>
          <p:cNvPicPr>
            <a:picLocks noChangeAspect="1"/>
          </p:cNvPicPr>
          <p:nvPr/>
        </p:nvPicPr>
        <p:blipFill>
          <a:blip r:embed="rId3"/>
          <a:stretch>
            <a:fillRect/>
          </a:stretch>
        </p:blipFill>
        <p:spPr>
          <a:xfrm>
            <a:off x="177741" y="6383186"/>
            <a:ext cx="12009047" cy="475173"/>
          </a:xfrm>
          <a:prstGeom prst="rect">
            <a:avLst/>
          </a:prstGeom>
        </p:spPr>
      </p:pic>
    </p:spTree>
    <p:extLst>
      <p:ext uri="{BB962C8B-B14F-4D97-AF65-F5344CB8AC3E}">
        <p14:creationId xmlns:p14="http://schemas.microsoft.com/office/powerpoint/2010/main" val="2539739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0E1867-54B5-B289-DC16-513C51EF7E87}"/>
              </a:ext>
            </a:extLst>
          </p:cNvPr>
          <p:cNvSpPr>
            <a:spLocks noGrp="1"/>
          </p:cNvSpPr>
          <p:nvPr>
            <p:ph type="title"/>
          </p:nvPr>
        </p:nvSpPr>
        <p:spPr>
          <a:xfrm>
            <a:off x="440531" y="173831"/>
            <a:ext cx="11322843" cy="576263"/>
          </a:xfrm>
        </p:spPr>
        <p:txBody>
          <a:bodyPr>
            <a:normAutofit/>
          </a:bodyPr>
          <a:lstStyle/>
          <a:p>
            <a:r>
              <a:rPr lang="fi-FI" sz="3200">
                <a:latin typeface="Calibri"/>
                <a:cs typeface="Calibri"/>
              </a:rPr>
              <a:t>KONKRETIAA YHTEISÖLLISESSÄ OPISKELUHUOLLOSSA</a:t>
            </a:r>
          </a:p>
        </p:txBody>
      </p:sp>
      <p:sp>
        <p:nvSpPr>
          <p:cNvPr id="3" name="Sisällön paikkamerkki 2">
            <a:extLst>
              <a:ext uri="{FF2B5EF4-FFF2-40B4-BE49-F238E27FC236}">
                <a16:creationId xmlns:a16="http://schemas.microsoft.com/office/drawing/2014/main" id="{5A03F777-6126-F799-48BA-3C1D278F62B6}"/>
              </a:ext>
            </a:extLst>
          </p:cNvPr>
          <p:cNvSpPr>
            <a:spLocks noGrp="1"/>
          </p:cNvSpPr>
          <p:nvPr>
            <p:ph idx="1"/>
          </p:nvPr>
        </p:nvSpPr>
        <p:spPr>
          <a:xfrm>
            <a:off x="119922" y="750094"/>
            <a:ext cx="11878076" cy="5928330"/>
          </a:xfrm>
        </p:spPr>
        <p:txBody>
          <a:bodyPr vert="horz" lIns="91440" tIns="45720" rIns="91440" bIns="45720" rtlCol="0" anchor="t">
            <a:normAutofit fontScale="77500" lnSpcReduction="20000"/>
          </a:bodyPr>
          <a:lstStyle/>
          <a:p>
            <a:pPr marL="0" indent="0">
              <a:buNone/>
            </a:pPr>
            <a:r>
              <a:rPr lang="fi-FI" b="1"/>
              <a:t>Hanke tavoittaa kuukausittain noin </a:t>
            </a:r>
            <a:r>
              <a:rPr lang="fi-FI" b="1">
                <a:solidFill>
                  <a:srgbClr val="FF0000"/>
                </a:solidFill>
              </a:rPr>
              <a:t>335 opiskelijaa/henkilökuntaa </a:t>
            </a:r>
            <a:r>
              <a:rPr lang="fi-FI" b="1"/>
              <a:t>koko oppilaitokseen tai yksittäiseen opiskeluryhmään kohdistetuissa toimenpiteissä:</a:t>
            </a:r>
            <a:endParaRPr lang="fi-FI"/>
          </a:p>
          <a:p>
            <a:r>
              <a:rPr lang="fi-FI"/>
              <a:t>Ensimmäisen vuoden opiskelijoiden </a:t>
            </a:r>
            <a:r>
              <a:rPr lang="fi-FI" err="1"/>
              <a:t>ryhmäytyspäivä</a:t>
            </a:r>
            <a:r>
              <a:rPr lang="fi-FI"/>
              <a:t> elokuussa 2024.</a:t>
            </a:r>
            <a:endParaRPr lang="fi-FI">
              <a:cs typeface="Calibri"/>
            </a:endParaRPr>
          </a:p>
          <a:p>
            <a:r>
              <a:rPr lang="fi-FI"/>
              <a:t>Talviurheilupäivä (talvilajit) helmikuussa 2024, Liikuntapäivä (yleisurheilulajit) syyskuussa 2024</a:t>
            </a:r>
            <a:endParaRPr lang="fi-FI">
              <a:cs typeface="Calibri"/>
            </a:endParaRPr>
          </a:p>
          <a:p>
            <a:r>
              <a:rPr lang="fi-FI"/>
              <a:t>Turvallisuuspäivä maaliskuussa 2024 sekä marraskuussa 2024 (fyysinen, psyykkinen ja sosiaalinen turvallisuus)</a:t>
            </a:r>
            <a:endParaRPr lang="fi-FI">
              <a:cs typeface="Calibri"/>
            </a:endParaRPr>
          </a:p>
          <a:p>
            <a:r>
              <a:rPr lang="fi-FI"/>
              <a:t>Terveellistä iltapalaa asuntolassa asuville opiskelijoille. Samalla nuoret kokoontuvat yhteiseen keittiötilaan jutustelemaan, pelailemaan ja katsomaan </a:t>
            </a:r>
            <a:r>
              <a:rPr lang="fi-FI" err="1"/>
              <a:t>tvtä</a:t>
            </a:r>
            <a:r>
              <a:rPr lang="fi-FI"/>
              <a:t>. </a:t>
            </a:r>
            <a:endParaRPr lang="fi-FI">
              <a:cs typeface="Calibri"/>
            </a:endParaRPr>
          </a:p>
          <a:p>
            <a:r>
              <a:rPr lang="fi-FI"/>
              <a:t>Koulun laavulla eri opiskelijaryhmille makkaranpaisto- ja vohvelinpaistoiltoja. Laskiaispullien leipomista yhdessä opiskelijoiden kanssa, jonka jälkeen tarjolla pullakahvit kaikille.  Myös kansainväliset opiskelijat ovat valmistaneet oman maansa ruokaa muille opiskelijoille maistettavaksi.</a:t>
            </a:r>
            <a:endParaRPr lang="fi-FI">
              <a:cs typeface="Calibri"/>
            </a:endParaRPr>
          </a:p>
          <a:p>
            <a:r>
              <a:rPr lang="fi-FI"/>
              <a:t>Tutoropiskelijoiden koulutusta (sosiaaliset taidot ja vuorovaikutus-teemalla), opiskelijakunnan hallitukseen uusien jäsenten värväämistä hallituksen </a:t>
            </a:r>
            <a:r>
              <a:rPr lang="fi-FI" err="1"/>
              <a:t>puh.johtajan</a:t>
            </a:r>
            <a:r>
              <a:rPr lang="fi-FI"/>
              <a:t> kanssa (vaikuttaminen/osallisuus)</a:t>
            </a:r>
            <a:endParaRPr lang="fi-FI">
              <a:cs typeface="Calibri"/>
            </a:endParaRPr>
          </a:p>
          <a:p>
            <a:r>
              <a:rPr lang="fi-FI" err="1"/>
              <a:t>Wappucruising</a:t>
            </a:r>
            <a:r>
              <a:rPr lang="fi-FI"/>
              <a:t> toukokuussa 2024 ja Halloweenjuhlat lokakuussa 2024</a:t>
            </a:r>
            <a:endParaRPr lang="fi-FI">
              <a:cs typeface="Calibri"/>
            </a:endParaRPr>
          </a:p>
          <a:p>
            <a:r>
              <a:rPr lang="fi-FI"/>
              <a:t>Metsäpuolen pääsykoetilaisuudessa hakijoiden vastaanottajana ja Metsäpäivissä toimintapisteellä mukana toukokuussa 2024</a:t>
            </a:r>
            <a:endParaRPr lang="fi-FI">
              <a:cs typeface="Calibri"/>
            </a:endParaRPr>
          </a:p>
          <a:p>
            <a:r>
              <a:rPr lang="fi-FI"/>
              <a:t>9-päivät</a:t>
            </a:r>
            <a:endParaRPr lang="fi-FI">
              <a:cs typeface="Calibri"/>
            </a:endParaRPr>
          </a:p>
          <a:p>
            <a:endParaRPr lang="fi-FI">
              <a:cs typeface="Calibri"/>
            </a:endParaRPr>
          </a:p>
          <a:p>
            <a:endParaRPr lang="fi-FI"/>
          </a:p>
          <a:p>
            <a:endParaRPr lang="fi-FI"/>
          </a:p>
          <a:p>
            <a:endParaRPr lang="fi-FI"/>
          </a:p>
        </p:txBody>
      </p:sp>
      <p:pic>
        <p:nvPicPr>
          <p:cNvPr id="5" name="Kuva 4" descr="Kuva, joka sisältää kohteen aqua, muotoilu&#10;&#10;Kuvaus luotu automaattisesti">
            <a:extLst>
              <a:ext uri="{FF2B5EF4-FFF2-40B4-BE49-F238E27FC236}">
                <a16:creationId xmlns:a16="http://schemas.microsoft.com/office/drawing/2014/main" id="{3EE6D810-AC5F-C864-3338-FC2C75C8C7DA}"/>
              </a:ext>
            </a:extLst>
          </p:cNvPr>
          <p:cNvPicPr>
            <a:picLocks noChangeAspect="1"/>
          </p:cNvPicPr>
          <p:nvPr/>
        </p:nvPicPr>
        <p:blipFill>
          <a:blip r:embed="rId2"/>
          <a:stretch>
            <a:fillRect/>
          </a:stretch>
        </p:blipFill>
        <p:spPr>
          <a:xfrm>
            <a:off x="177741" y="6196281"/>
            <a:ext cx="12009047" cy="662078"/>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5581E158-70AF-9567-8DFD-C00315E38494}"/>
              </a:ext>
            </a:extLst>
          </p:cNvPr>
          <p:cNvPicPr>
            <a:picLocks noChangeAspect="1"/>
          </p:cNvPicPr>
          <p:nvPr/>
        </p:nvPicPr>
        <p:blipFill>
          <a:blip r:embed="rId3"/>
          <a:stretch>
            <a:fillRect/>
          </a:stretch>
        </p:blipFill>
        <p:spPr>
          <a:xfrm>
            <a:off x="10573511" y="-6623"/>
            <a:ext cx="1420829" cy="758661"/>
          </a:xfrm>
          <a:prstGeom prst="rect">
            <a:avLst/>
          </a:prstGeom>
        </p:spPr>
      </p:pic>
    </p:spTree>
    <p:extLst>
      <p:ext uri="{BB962C8B-B14F-4D97-AF65-F5344CB8AC3E}">
        <p14:creationId xmlns:p14="http://schemas.microsoft.com/office/powerpoint/2010/main" val="3466416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5E90C-3337-3CAA-83FB-4F728AB193CF}"/>
              </a:ext>
            </a:extLst>
          </p:cNvPr>
          <p:cNvSpPr>
            <a:spLocks noGrp="1"/>
          </p:cNvSpPr>
          <p:nvPr>
            <p:ph type="title"/>
          </p:nvPr>
        </p:nvSpPr>
        <p:spPr>
          <a:xfrm>
            <a:off x="952500" y="1"/>
            <a:ext cx="10287000" cy="918882"/>
          </a:xfrm>
        </p:spPr>
        <p:txBody>
          <a:bodyPr>
            <a:normAutofit/>
          </a:bodyPr>
          <a:lstStyle/>
          <a:p>
            <a:r>
              <a:rPr lang="fi-FI" sz="2800" b="1"/>
              <a:t>KONKRETIAA YHTEISÖLLISESSÄ OPISKELUHUOLLOSSA</a:t>
            </a:r>
          </a:p>
        </p:txBody>
      </p:sp>
      <p:sp>
        <p:nvSpPr>
          <p:cNvPr id="3" name="Sisällön paikkamerkki 2">
            <a:extLst>
              <a:ext uri="{FF2B5EF4-FFF2-40B4-BE49-F238E27FC236}">
                <a16:creationId xmlns:a16="http://schemas.microsoft.com/office/drawing/2014/main" id="{0DF89725-9CE9-DB02-08BD-2F355449A303}"/>
              </a:ext>
            </a:extLst>
          </p:cNvPr>
          <p:cNvSpPr>
            <a:spLocks noGrp="1"/>
          </p:cNvSpPr>
          <p:nvPr>
            <p:ph idx="1"/>
          </p:nvPr>
        </p:nvSpPr>
        <p:spPr>
          <a:xfrm>
            <a:off x="179882" y="640080"/>
            <a:ext cx="11835335" cy="5805823"/>
          </a:xfrm>
        </p:spPr>
        <p:txBody>
          <a:bodyPr vert="horz" lIns="91440" tIns="45720" rIns="91440" bIns="45720" rtlCol="0" anchor="t">
            <a:noAutofit/>
          </a:bodyPr>
          <a:lstStyle/>
          <a:p>
            <a:pPr>
              <a:buFont typeface="Calibri" panose="020B0604020202020204" pitchFamily="34" charset="0"/>
              <a:buChar char="-"/>
            </a:pPr>
            <a:r>
              <a:rPr lang="fi-FI" sz="2400" b="1"/>
              <a:t>Opiskeluryhmissä:</a:t>
            </a:r>
          </a:p>
          <a:p>
            <a:pPr marL="0" indent="0">
              <a:buNone/>
            </a:pPr>
            <a:r>
              <a:rPr lang="fi-FI" sz="2400"/>
              <a:t> -&gt; Ensimmäisen vuoden opiskelijoiden </a:t>
            </a:r>
            <a:r>
              <a:rPr lang="fi-FI" sz="2400" err="1"/>
              <a:t>ryhmäyttäminen</a:t>
            </a:r>
            <a:r>
              <a:rPr lang="fi-FI" sz="2400"/>
              <a:t> opiskeluryhmissä. Myös toisen tai kolmannen vuoden opiskelijoiden </a:t>
            </a:r>
            <a:r>
              <a:rPr lang="fi-FI" sz="2400" err="1"/>
              <a:t>ryhmäyttäviä</a:t>
            </a:r>
            <a:r>
              <a:rPr lang="fi-FI" sz="2400"/>
              <a:t> tuokioita opiskeluryhmässä (halukkaille).</a:t>
            </a:r>
            <a:endParaRPr lang="fi-FI" sz="2400">
              <a:cs typeface="Calibri"/>
            </a:endParaRPr>
          </a:p>
          <a:p>
            <a:pPr>
              <a:buFont typeface="Calibri" panose="020B0604020202020204" pitchFamily="34" charset="0"/>
              <a:buChar char="-"/>
            </a:pPr>
            <a:r>
              <a:rPr lang="fi-FI" sz="2400" b="1"/>
              <a:t> Lisäksi toimenpiteinä luentoja/herätteitä/keskusteluja: </a:t>
            </a:r>
            <a:endParaRPr lang="fi-FI" sz="2400" b="1">
              <a:cs typeface="Calibri"/>
            </a:endParaRPr>
          </a:p>
          <a:p>
            <a:pPr marL="0" indent="0">
              <a:buNone/>
            </a:pPr>
            <a:r>
              <a:rPr lang="fi-FI" sz="2400"/>
              <a:t> -&gt; ryhmädynamiikasta, kiusaamisesta</a:t>
            </a:r>
            <a:endParaRPr lang="fi-FI" sz="2400">
              <a:cs typeface="Calibri"/>
            </a:endParaRPr>
          </a:p>
          <a:p>
            <a:pPr marL="0" indent="0">
              <a:buNone/>
            </a:pPr>
            <a:r>
              <a:rPr lang="fi-FI" sz="2400"/>
              <a:t> -&gt; rasismista</a:t>
            </a:r>
            <a:endParaRPr lang="fi-FI" sz="2400">
              <a:cs typeface="Calibri"/>
            </a:endParaRPr>
          </a:p>
          <a:p>
            <a:pPr marL="0" indent="0">
              <a:buNone/>
            </a:pPr>
            <a:r>
              <a:rPr lang="fi-FI" sz="2400"/>
              <a:t> -&gt; päihteistä </a:t>
            </a:r>
            <a:endParaRPr lang="fi-FI" sz="2400">
              <a:cs typeface="Calibri"/>
            </a:endParaRPr>
          </a:p>
          <a:p>
            <a:pPr marL="0" indent="0">
              <a:buNone/>
            </a:pPr>
            <a:r>
              <a:rPr lang="fi-FI" sz="2400"/>
              <a:t> -&gt; mielenterveydestä</a:t>
            </a:r>
            <a:endParaRPr lang="fi-FI" sz="2400">
              <a:cs typeface="Calibri"/>
            </a:endParaRPr>
          </a:p>
          <a:p>
            <a:pPr>
              <a:buFont typeface="Calibri" panose="020B0604020202020204" pitchFamily="34" charset="0"/>
              <a:buChar char="-"/>
            </a:pPr>
            <a:r>
              <a:rPr lang="fi-FI" sz="2400" b="1"/>
              <a:t>Mukana opiskeluryhmien kanssa:</a:t>
            </a:r>
            <a:endParaRPr lang="fi-FI" sz="2400" b="1">
              <a:cs typeface="Calibri"/>
            </a:endParaRPr>
          </a:p>
          <a:p>
            <a:pPr marL="0" indent="0">
              <a:buNone/>
            </a:pPr>
            <a:r>
              <a:rPr lang="fi-FI" sz="2400"/>
              <a:t> -&gt; ratsastamassa</a:t>
            </a:r>
            <a:endParaRPr lang="fi-FI" sz="2400">
              <a:cs typeface="Calibri"/>
            </a:endParaRPr>
          </a:p>
          <a:p>
            <a:pPr marL="0" indent="0">
              <a:buNone/>
            </a:pPr>
            <a:r>
              <a:rPr lang="fi-FI" sz="2400"/>
              <a:t> -&gt; keilaamassa</a:t>
            </a:r>
            <a:endParaRPr lang="fi-FI" sz="2400">
              <a:cs typeface="Calibri"/>
            </a:endParaRPr>
          </a:p>
          <a:p>
            <a:pPr marL="0" indent="0">
              <a:buNone/>
            </a:pPr>
            <a:r>
              <a:rPr lang="fi-FI" sz="2400"/>
              <a:t> -&gt; shoppailemassa</a:t>
            </a:r>
            <a:endParaRPr lang="fi-FI" sz="2400">
              <a:cs typeface="Calibri"/>
            </a:endParaRPr>
          </a:p>
          <a:p>
            <a:pPr marL="0" indent="0">
              <a:buNone/>
            </a:pPr>
            <a:r>
              <a:rPr lang="fi-FI" sz="2400"/>
              <a:t> -&gt; yritysvierailuilla ja/tai tutustumisretkillä lähialueen kohteisiin</a:t>
            </a:r>
            <a:endParaRPr lang="fi-FI" sz="2400">
              <a:cs typeface="Calibri"/>
            </a:endParaRPr>
          </a:p>
          <a:p>
            <a:pPr marL="0" indent="0">
              <a:buNone/>
            </a:pPr>
            <a:endParaRPr lang="fi-FI" sz="2400"/>
          </a:p>
          <a:p>
            <a:pPr marL="0" indent="0">
              <a:buNone/>
            </a:pPr>
            <a:endParaRPr lang="fi-FI"/>
          </a:p>
          <a:p>
            <a:pPr>
              <a:buFont typeface="Calibri" panose="020B0604020202020204" pitchFamily="34" charset="0"/>
              <a:buChar char="-"/>
            </a:pPr>
            <a:endParaRPr lang="fi-FI"/>
          </a:p>
        </p:txBody>
      </p:sp>
      <p:pic>
        <p:nvPicPr>
          <p:cNvPr id="5" name="Kuva 4" descr="Kuva, joka sisältää kohteen aqua, muotoilu&#10;&#10;Kuvaus luotu automaattisesti">
            <a:extLst>
              <a:ext uri="{FF2B5EF4-FFF2-40B4-BE49-F238E27FC236}">
                <a16:creationId xmlns:a16="http://schemas.microsoft.com/office/drawing/2014/main" id="{54EF1B13-4093-DF56-CA1C-7858E491D29B}"/>
              </a:ext>
            </a:extLst>
          </p:cNvPr>
          <p:cNvPicPr>
            <a:picLocks noChangeAspect="1"/>
          </p:cNvPicPr>
          <p:nvPr/>
        </p:nvPicPr>
        <p:blipFill>
          <a:blip r:embed="rId2"/>
          <a:stretch>
            <a:fillRect/>
          </a:stretch>
        </p:blipFill>
        <p:spPr>
          <a:xfrm>
            <a:off x="177741" y="6196281"/>
            <a:ext cx="12009047" cy="662078"/>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7DA2B42B-8FB8-1F8C-F65B-5729C7A5E9F8}"/>
              </a:ext>
            </a:extLst>
          </p:cNvPr>
          <p:cNvPicPr>
            <a:picLocks noChangeAspect="1"/>
          </p:cNvPicPr>
          <p:nvPr/>
        </p:nvPicPr>
        <p:blipFill>
          <a:blip r:embed="rId3"/>
          <a:stretch>
            <a:fillRect/>
          </a:stretch>
        </p:blipFill>
        <p:spPr>
          <a:xfrm>
            <a:off x="10314719" y="79641"/>
            <a:ext cx="1420829" cy="758661"/>
          </a:xfrm>
          <a:prstGeom prst="rect">
            <a:avLst/>
          </a:prstGeom>
        </p:spPr>
      </p:pic>
    </p:spTree>
    <p:extLst>
      <p:ext uri="{BB962C8B-B14F-4D97-AF65-F5344CB8AC3E}">
        <p14:creationId xmlns:p14="http://schemas.microsoft.com/office/powerpoint/2010/main" val="2253232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5E90C-3337-3CAA-83FB-4F728AB193CF}"/>
              </a:ext>
            </a:extLst>
          </p:cNvPr>
          <p:cNvSpPr>
            <a:spLocks noGrp="1"/>
          </p:cNvSpPr>
          <p:nvPr>
            <p:ph type="title"/>
          </p:nvPr>
        </p:nvSpPr>
        <p:spPr>
          <a:xfrm>
            <a:off x="952500" y="1"/>
            <a:ext cx="10287000" cy="918882"/>
          </a:xfrm>
        </p:spPr>
        <p:txBody>
          <a:bodyPr>
            <a:normAutofit/>
          </a:bodyPr>
          <a:lstStyle/>
          <a:p>
            <a:r>
              <a:rPr lang="fi-FI" sz="2800" b="1"/>
              <a:t>KONKRETIAA YHTEISÖLLISESSÄ OPISKELUHUOLLOSSA</a:t>
            </a:r>
          </a:p>
        </p:txBody>
      </p:sp>
      <p:sp>
        <p:nvSpPr>
          <p:cNvPr id="3" name="Sisällön paikkamerkki 2">
            <a:extLst>
              <a:ext uri="{FF2B5EF4-FFF2-40B4-BE49-F238E27FC236}">
                <a16:creationId xmlns:a16="http://schemas.microsoft.com/office/drawing/2014/main" id="{0DF89725-9CE9-DB02-08BD-2F355449A303}"/>
              </a:ext>
            </a:extLst>
          </p:cNvPr>
          <p:cNvSpPr>
            <a:spLocks noGrp="1"/>
          </p:cNvSpPr>
          <p:nvPr>
            <p:ph idx="1"/>
          </p:nvPr>
        </p:nvSpPr>
        <p:spPr>
          <a:xfrm>
            <a:off x="179882" y="309212"/>
            <a:ext cx="11835335" cy="5805823"/>
          </a:xfrm>
        </p:spPr>
        <p:txBody>
          <a:bodyPr vert="horz" lIns="91440" tIns="45720" rIns="91440" bIns="45720" rtlCol="0" anchor="t">
            <a:noAutofit/>
          </a:bodyPr>
          <a:lstStyle/>
          <a:p>
            <a:pPr>
              <a:buFont typeface="Calibri" panose="020B0604020202020204" pitchFamily="34" charset="0"/>
              <a:buChar char="-"/>
            </a:pPr>
            <a:endParaRPr lang="fi-FI" sz="2400" b="1">
              <a:cs typeface="Calibri"/>
            </a:endParaRPr>
          </a:p>
          <a:p>
            <a:pPr marL="0" indent="0">
              <a:buNone/>
            </a:pPr>
            <a:endParaRPr lang="fi-FI">
              <a:cs typeface="Calibri" panose="020F0502020204030204"/>
            </a:endParaRPr>
          </a:p>
          <a:p>
            <a:pPr>
              <a:buFont typeface="Calibri" panose="020B0604020202020204" pitchFamily="34" charset="0"/>
              <a:buChar char="-"/>
            </a:pPr>
            <a:endParaRPr lang="fi-FI">
              <a:cs typeface="Calibri" panose="020F0502020204030204"/>
            </a:endParaRPr>
          </a:p>
        </p:txBody>
      </p:sp>
      <p:sp>
        <p:nvSpPr>
          <p:cNvPr id="4" name="Tekstiruutu 3">
            <a:extLst>
              <a:ext uri="{FF2B5EF4-FFF2-40B4-BE49-F238E27FC236}">
                <a16:creationId xmlns:a16="http://schemas.microsoft.com/office/drawing/2014/main" id="{3C841AF2-C2D2-0AFC-031D-7C2C7C36614D}"/>
              </a:ext>
            </a:extLst>
          </p:cNvPr>
          <p:cNvSpPr txBox="1"/>
          <p:nvPr/>
        </p:nvSpPr>
        <p:spPr>
          <a:xfrm>
            <a:off x="186414" y="1043165"/>
            <a:ext cx="11537791" cy="5215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fi-FI">
                <a:latin typeface="Trade Gothic Next Light"/>
                <a:cs typeface="Calibri"/>
              </a:rPr>
              <a:t>POP-UP AULATAPAHTUMIA:</a:t>
            </a:r>
            <a:endParaRPr lang="en-US">
              <a:latin typeface="Trade Gothic Next Light"/>
              <a:cs typeface="Calibri"/>
            </a:endParaRPr>
          </a:p>
          <a:p>
            <a:pPr marL="285750" indent="-285750">
              <a:lnSpc>
                <a:spcPct val="120000"/>
              </a:lnSpc>
              <a:spcBef>
                <a:spcPts val="1000"/>
              </a:spcBef>
              <a:buFont typeface="Arial"/>
              <a:buChar char="•"/>
            </a:pPr>
            <a:endParaRPr lang="fi-FI">
              <a:latin typeface="Trade Gothic Next Light"/>
              <a:cs typeface="Calibri"/>
            </a:endParaRPr>
          </a:p>
          <a:p>
            <a:pPr>
              <a:lnSpc>
                <a:spcPct val="120000"/>
              </a:lnSpc>
              <a:spcBef>
                <a:spcPts val="1000"/>
              </a:spcBef>
            </a:pPr>
            <a:r>
              <a:rPr lang="fi-FI">
                <a:latin typeface="Trade Gothic Next Light"/>
                <a:cs typeface="Calibri"/>
              </a:rPr>
              <a:t>-&gt;  ystävänpäivä-, pääsiäis- ja jouluaskarteluhetki, Halloweenkisailuja</a:t>
            </a:r>
            <a:endParaRPr lang="en-US">
              <a:latin typeface="Trade Gothic Next Light"/>
              <a:cs typeface="Calibri"/>
            </a:endParaRPr>
          </a:p>
          <a:p>
            <a:pPr>
              <a:lnSpc>
                <a:spcPct val="120000"/>
              </a:lnSpc>
              <a:spcBef>
                <a:spcPts val="1000"/>
              </a:spcBef>
            </a:pPr>
            <a:r>
              <a:rPr lang="fi-FI">
                <a:latin typeface="Trade Gothic Next Light"/>
                <a:cs typeface="Calibri"/>
              </a:rPr>
              <a:t>-&gt; Opiskelijoiden mielenterveysviikko (kantavana teemana viikolla "MIKÄ FIILIS")</a:t>
            </a:r>
            <a:endParaRPr lang="en-US">
              <a:latin typeface="Trade Gothic Next Light"/>
              <a:cs typeface="Calibri"/>
            </a:endParaRPr>
          </a:p>
          <a:p>
            <a:pPr>
              <a:lnSpc>
                <a:spcPct val="120000"/>
              </a:lnSpc>
              <a:spcBef>
                <a:spcPts val="1000"/>
              </a:spcBef>
            </a:pPr>
            <a:r>
              <a:rPr lang="fi-FI">
                <a:latin typeface="Trade Gothic Next Light"/>
                <a:cs typeface="Calibri"/>
              </a:rPr>
              <a:t>-&gt; Maailman mielenterveyspäivä; huolituoli ja kynsien lakkaamista</a:t>
            </a:r>
            <a:endParaRPr lang="en-US">
              <a:latin typeface="Trade Gothic Next Light"/>
              <a:cs typeface="Calibri"/>
            </a:endParaRPr>
          </a:p>
          <a:p>
            <a:pPr>
              <a:lnSpc>
                <a:spcPct val="120000"/>
              </a:lnSpc>
              <a:spcBef>
                <a:spcPts val="1000"/>
              </a:spcBef>
            </a:pPr>
            <a:r>
              <a:rPr lang="fi-FI">
                <a:latin typeface="Trade Gothic Next Light"/>
                <a:cs typeface="Calibri"/>
              </a:rPr>
              <a:t>-&gt; Ehkäisevän päihdetyön viikko; </a:t>
            </a:r>
            <a:r>
              <a:rPr lang="fi-FI" err="1">
                <a:latin typeface="Trade Gothic Next Light"/>
                <a:cs typeface="Calibri"/>
              </a:rPr>
              <a:t>Vapet</a:t>
            </a:r>
            <a:r>
              <a:rPr lang="fi-FI">
                <a:latin typeface="Trade Gothic Next Light"/>
                <a:cs typeface="Calibri"/>
              </a:rPr>
              <a:t> ja nikotiinipussit sekä niiden vaikutukset ympäristöön</a:t>
            </a:r>
            <a:endParaRPr lang="en-US">
              <a:latin typeface="Trade Gothic Next Light"/>
              <a:cs typeface="Calibri"/>
            </a:endParaRPr>
          </a:p>
          <a:p>
            <a:pPr>
              <a:lnSpc>
                <a:spcPct val="120000"/>
              </a:lnSpc>
              <a:spcBef>
                <a:spcPts val="1000"/>
              </a:spcBef>
            </a:pPr>
            <a:r>
              <a:rPr lang="fi-FI">
                <a:latin typeface="Trade Gothic Next Light"/>
                <a:cs typeface="Calibri"/>
              </a:rPr>
              <a:t>-&gt; Valtakunnallinen mielenterveysviikko; Mielekäs tulevaisuus</a:t>
            </a:r>
            <a:endParaRPr lang="en-US">
              <a:latin typeface="Trade Gothic Next Light"/>
              <a:cs typeface="Calibri"/>
            </a:endParaRPr>
          </a:p>
          <a:p>
            <a:pPr>
              <a:lnSpc>
                <a:spcPct val="120000"/>
              </a:lnSpc>
              <a:spcBef>
                <a:spcPts val="1000"/>
              </a:spcBef>
            </a:pPr>
            <a:endParaRPr lang="fi-FI">
              <a:latin typeface="Trade Gothic Next Light"/>
              <a:cs typeface="Calibri"/>
            </a:endParaRPr>
          </a:p>
          <a:p>
            <a:pPr>
              <a:lnSpc>
                <a:spcPct val="120000"/>
              </a:lnSpc>
              <a:spcBef>
                <a:spcPts val="1000"/>
              </a:spcBef>
            </a:pPr>
            <a:r>
              <a:rPr lang="fi-FI">
                <a:latin typeface="Trade Gothic Next Light"/>
                <a:cs typeface="Calibri"/>
              </a:rPr>
              <a:t>YHTEISÖTYÖNTEKIJÄ ON MUKANA OPPILAITOSKOHTAISESSA YHTEISÖLLISESSÄ </a:t>
            </a:r>
            <a:endParaRPr lang="en-US">
              <a:latin typeface="Trade Gothic Next Light"/>
              <a:cs typeface="Calibri"/>
            </a:endParaRPr>
          </a:p>
          <a:p>
            <a:pPr>
              <a:lnSpc>
                <a:spcPct val="120000"/>
              </a:lnSpc>
              <a:spcBef>
                <a:spcPts val="1000"/>
              </a:spcBef>
            </a:pPr>
            <a:r>
              <a:rPr lang="fi-FI">
                <a:latin typeface="Trade Gothic Next Light"/>
                <a:cs typeface="Calibri"/>
              </a:rPr>
              <a:t>OPISKELUHUOLTORYHMÄSSÄ SIHTEERINÄ</a:t>
            </a:r>
            <a:endParaRPr lang="en-US">
              <a:latin typeface="Trade Gothic Next Light"/>
              <a:cs typeface="Calibri"/>
            </a:endParaRPr>
          </a:p>
          <a:p>
            <a:pPr marL="285750" indent="-285750">
              <a:lnSpc>
                <a:spcPct val="120000"/>
              </a:lnSpc>
              <a:spcBef>
                <a:spcPts val="1000"/>
              </a:spcBef>
              <a:buFont typeface="Arial"/>
              <a:buChar char="•"/>
            </a:pPr>
            <a:endParaRPr lang="fi-FI" sz="1300">
              <a:latin typeface="Trade Gothic Next Light"/>
              <a:cs typeface="Calibri"/>
            </a:endParaRPr>
          </a:p>
          <a:p>
            <a:endParaRPr lang="fi-FI">
              <a:latin typeface="Calibri" panose="020F0502020204030204"/>
              <a:cs typeface="Calibri"/>
            </a:endParaRPr>
          </a:p>
        </p:txBody>
      </p:sp>
      <p:pic>
        <p:nvPicPr>
          <p:cNvPr id="8" name="Kuva 7" descr="Kuva, joka sisältää kohteen aqua, muotoilu&#10;&#10;Kuvaus luotu automaattisesti">
            <a:extLst>
              <a:ext uri="{FF2B5EF4-FFF2-40B4-BE49-F238E27FC236}">
                <a16:creationId xmlns:a16="http://schemas.microsoft.com/office/drawing/2014/main" id="{699E1E79-D9CE-2CF1-6CE2-EA66D50B86E6}"/>
              </a:ext>
            </a:extLst>
          </p:cNvPr>
          <p:cNvPicPr>
            <a:picLocks noChangeAspect="1"/>
          </p:cNvPicPr>
          <p:nvPr/>
        </p:nvPicPr>
        <p:blipFill>
          <a:blip r:embed="rId2"/>
          <a:stretch>
            <a:fillRect/>
          </a:stretch>
        </p:blipFill>
        <p:spPr>
          <a:xfrm>
            <a:off x="177741" y="5664320"/>
            <a:ext cx="12009047" cy="1194039"/>
          </a:xfrm>
          <a:prstGeom prst="rect">
            <a:avLst/>
          </a:prstGeom>
        </p:spPr>
      </p:pic>
      <p:pic>
        <p:nvPicPr>
          <p:cNvPr id="10" name="Kuva 9" descr="Kuva, joka sisältää kohteen teksti, Fontti, logo, Grafiikka&#10;&#10;Kuvaus luotu automaattisesti">
            <a:extLst>
              <a:ext uri="{FF2B5EF4-FFF2-40B4-BE49-F238E27FC236}">
                <a16:creationId xmlns:a16="http://schemas.microsoft.com/office/drawing/2014/main" id="{D3020F1A-39DD-68EA-F586-EFDCA406B51C}"/>
              </a:ext>
            </a:extLst>
          </p:cNvPr>
          <p:cNvPicPr>
            <a:picLocks noChangeAspect="1"/>
          </p:cNvPicPr>
          <p:nvPr/>
        </p:nvPicPr>
        <p:blipFill>
          <a:blip r:embed="rId3"/>
          <a:stretch>
            <a:fillRect/>
          </a:stretch>
        </p:blipFill>
        <p:spPr>
          <a:xfrm>
            <a:off x="10185323" y="7755"/>
            <a:ext cx="1535848" cy="902433"/>
          </a:xfrm>
          <a:prstGeom prst="rect">
            <a:avLst/>
          </a:prstGeom>
        </p:spPr>
      </p:pic>
    </p:spTree>
    <p:extLst>
      <p:ext uri="{BB962C8B-B14F-4D97-AF65-F5344CB8AC3E}">
        <p14:creationId xmlns:p14="http://schemas.microsoft.com/office/powerpoint/2010/main" val="1096475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FDFB16-708C-0048-BD3F-B947CDD1BB27}"/>
              </a:ext>
            </a:extLst>
          </p:cNvPr>
          <p:cNvSpPr>
            <a:spLocks noGrp="1"/>
          </p:cNvSpPr>
          <p:nvPr>
            <p:ph type="title"/>
          </p:nvPr>
        </p:nvSpPr>
        <p:spPr>
          <a:xfrm>
            <a:off x="238126" y="245269"/>
            <a:ext cx="11549062" cy="671513"/>
          </a:xfrm>
        </p:spPr>
        <p:txBody>
          <a:bodyPr>
            <a:normAutofit fontScale="90000"/>
          </a:bodyPr>
          <a:lstStyle/>
          <a:p>
            <a:r>
              <a:rPr lang="fi-FI" b="1"/>
              <a:t>Konkretiaa </a:t>
            </a:r>
            <a:r>
              <a:rPr lang="fi-FI" b="1" err="1"/>
              <a:t>YKSILÖkohtaisessa</a:t>
            </a:r>
            <a:r>
              <a:rPr lang="fi-FI" b="1"/>
              <a:t> </a:t>
            </a:r>
            <a:r>
              <a:rPr lang="fi-FI" b="1" err="1"/>
              <a:t>OPISKELUHUOLLossa</a:t>
            </a:r>
            <a:endParaRPr lang="fi-FI" b="1">
              <a:cs typeface="Calibri Light"/>
            </a:endParaRPr>
          </a:p>
        </p:txBody>
      </p:sp>
      <p:sp>
        <p:nvSpPr>
          <p:cNvPr id="3" name="Sisällön paikkamerkki 2">
            <a:extLst>
              <a:ext uri="{FF2B5EF4-FFF2-40B4-BE49-F238E27FC236}">
                <a16:creationId xmlns:a16="http://schemas.microsoft.com/office/drawing/2014/main" id="{302554C5-8DD5-4A62-E6E9-313D23129786}"/>
              </a:ext>
            </a:extLst>
          </p:cNvPr>
          <p:cNvSpPr>
            <a:spLocks noGrp="1"/>
          </p:cNvSpPr>
          <p:nvPr>
            <p:ph idx="1"/>
          </p:nvPr>
        </p:nvSpPr>
        <p:spPr>
          <a:xfrm>
            <a:off x="392907" y="1071562"/>
            <a:ext cx="11394279" cy="5522117"/>
          </a:xfrm>
        </p:spPr>
        <p:txBody>
          <a:bodyPr vert="horz" lIns="91440" tIns="45720" rIns="91440" bIns="45720" rtlCol="0" anchor="t">
            <a:noAutofit/>
          </a:bodyPr>
          <a:lstStyle/>
          <a:p>
            <a:pPr marL="0" indent="0">
              <a:buNone/>
            </a:pPr>
            <a:r>
              <a:rPr lang="fi-FI" sz="1400" b="1"/>
              <a:t>Hanke on tavoittanut 45 yksittäistä opiskelijaa.</a:t>
            </a:r>
            <a:r>
              <a:rPr lang="fi-FI" sz="1400"/>
              <a:t> Yhteisövalmentaja ollut tukemassa seuraavanlaisissa haasteissa:</a:t>
            </a:r>
            <a:endParaRPr lang="fi-FI" sz="1400">
              <a:cs typeface="Calibri"/>
            </a:endParaRPr>
          </a:p>
          <a:p>
            <a:pPr marL="0" indent="0">
              <a:buNone/>
            </a:pPr>
            <a:r>
              <a:rPr lang="fi-FI" sz="1400"/>
              <a:t>-&gt; poissaoloja koulusta; opiskelijoiden tavoittelua, herättämistä, hakemista kouluun, yhteisiä tapaamisia motivointia, poissaolojen syiden selvittelyä</a:t>
            </a:r>
            <a:endParaRPr lang="fi-FI" sz="1400">
              <a:cs typeface="Calibri"/>
            </a:endParaRPr>
          </a:p>
          <a:p>
            <a:pPr marL="0" indent="0">
              <a:buNone/>
            </a:pPr>
            <a:r>
              <a:rPr lang="fi-FI" sz="1400"/>
              <a:t>-&gt; opiskelumotivaatio hukassa, toiminnanohjauksen haasteita; tapaamisia ja keskusteluja opiskelijoiden kanssa, haasteiden kartoitusta ja suunnitelmia opiskelujen etenemiseksi (arjenhallinta, elämäntilanteiden selvittelyä, tuen muotojen etsimistä), yhteydenpitoa opiskelijoiden ja opettajien välillä, avustamista tehtävien teossa, motivointi, kannustaminen ja rinnalla kulkeminen</a:t>
            </a:r>
            <a:endParaRPr lang="fi-FI" sz="1400">
              <a:cs typeface="Calibri"/>
            </a:endParaRPr>
          </a:p>
          <a:p>
            <a:pPr marL="0" indent="0">
              <a:buNone/>
            </a:pPr>
            <a:r>
              <a:rPr lang="fi-FI" sz="1400"/>
              <a:t>-&gt; Jaksamisen haasteita, uniongelmia; Tapaamisia ja keskusteluja juurisyiden selvittämiseksi.</a:t>
            </a:r>
            <a:endParaRPr lang="fi-FI" sz="1400">
              <a:cs typeface="Calibri"/>
            </a:endParaRPr>
          </a:p>
          <a:p>
            <a:pPr marL="0" indent="0">
              <a:buNone/>
            </a:pPr>
            <a:r>
              <a:rPr lang="fi-FI" sz="1400"/>
              <a:t>-&gt; Lievien mielenterveyden haasteiden, akuuttien kriisitilanteiden tai paniikki- tai ahdistuskohtausten hoitamista</a:t>
            </a:r>
            <a:endParaRPr lang="fi-FI" sz="1400">
              <a:cs typeface="Calibri"/>
            </a:endParaRPr>
          </a:p>
          <a:p>
            <a:pPr marL="0" indent="0">
              <a:buNone/>
            </a:pPr>
            <a:r>
              <a:rPr lang="fi-FI" sz="1400"/>
              <a:t>-&gt; Harjoittelupaikkojen kartoittamista opiskelijan avuksi, TOP-paikoilla vierailuja</a:t>
            </a:r>
            <a:endParaRPr lang="fi-FI" sz="1400">
              <a:cs typeface="Calibri"/>
            </a:endParaRPr>
          </a:p>
          <a:p>
            <a:pPr marL="0" indent="0">
              <a:buNone/>
            </a:pPr>
            <a:r>
              <a:rPr lang="fi-FI" sz="1400"/>
              <a:t>-&gt; Kelanasioinnissa avustamista (selvityspyyntöjä opiskelujen etenemisestä, tukihakemuksia, joihin ei tarvitse opiskeluhuollon osallistumista)</a:t>
            </a:r>
            <a:endParaRPr lang="fi-FI" sz="1400">
              <a:cs typeface="Calibri"/>
            </a:endParaRPr>
          </a:p>
          <a:p>
            <a:pPr marL="0" indent="0">
              <a:buNone/>
            </a:pPr>
            <a:r>
              <a:rPr lang="fi-FI" sz="1400"/>
              <a:t>-&gt; Hetkellisestä fyysisestä rajoituksesta johtuvaa opiskelijan avustamista luokkatilanteissa ja ruokalassa.</a:t>
            </a:r>
            <a:endParaRPr lang="fi-FI" sz="1400">
              <a:cs typeface="Calibri"/>
            </a:endParaRPr>
          </a:p>
          <a:p>
            <a:pPr marL="0" indent="0">
              <a:buNone/>
            </a:pPr>
            <a:r>
              <a:rPr lang="fi-FI" sz="1400"/>
              <a:t>-&gt; Opiskelijoiden avustamista koetilanteissa</a:t>
            </a:r>
            <a:endParaRPr lang="fi-FI" sz="1400">
              <a:cs typeface="Calibri"/>
            </a:endParaRPr>
          </a:p>
          <a:p>
            <a:pPr marL="0" indent="0">
              <a:buNone/>
            </a:pPr>
            <a:r>
              <a:rPr lang="fi-FI" sz="1400"/>
              <a:t>-&gt; Opiskelijan mukana mm. Lääkärissä. </a:t>
            </a:r>
            <a:endParaRPr lang="fi-FI" sz="1400">
              <a:cs typeface="Calibri"/>
            </a:endParaRPr>
          </a:p>
          <a:p>
            <a:pPr marL="0" indent="0">
              <a:buNone/>
            </a:pPr>
            <a:r>
              <a:rPr lang="fi-FI" sz="1400"/>
              <a:t>-&gt; Tiettyjä opiskelijoita käy säännöllisesti myös kahvilla ja päivittämässä kuulumisia yhteisötyöntekijän huoneessa</a:t>
            </a:r>
            <a:endParaRPr lang="fi-FI" sz="1400">
              <a:cs typeface="Calibri"/>
            </a:endParaRPr>
          </a:p>
          <a:p>
            <a:pPr marL="0" indent="0">
              <a:buNone/>
            </a:pPr>
            <a:r>
              <a:rPr lang="fi-FI" sz="1400"/>
              <a:t>-&gt; Vapaa-ajan harrastusten kartoittamista opiskelijan avuksi mm. yhteydenottoja opiskelijan kanssa palveluntarjoajiin. Ensikäynnille mukaan.</a:t>
            </a:r>
            <a:endParaRPr lang="fi-FI" sz="1400">
              <a:cs typeface="Calibri"/>
            </a:endParaRPr>
          </a:p>
          <a:p>
            <a:pPr marL="0" indent="0">
              <a:buNone/>
            </a:pPr>
            <a:r>
              <a:rPr lang="fi-FI" sz="1400"/>
              <a:t>-&gt; Huolenpitokeskusteluihin tai kurinpitotoimenpiteisiin osallistumista opiskelijan tukena, monialaisen asiantuntijaryhmän jäsenenä, jos opiskelija haluaa tai syntyy tarvetta yhteisötyöntekijän kanssa työskentelemiseen. </a:t>
            </a:r>
            <a:endParaRPr lang="fi-FI" sz="1400">
              <a:cs typeface="Calibri"/>
            </a:endParaRPr>
          </a:p>
          <a:p>
            <a:pPr marL="0" indent="0">
              <a:buNone/>
            </a:pPr>
            <a:r>
              <a:rPr lang="fi-FI" sz="1400"/>
              <a:t>OPISKELIJAA ON VOITU TAVATA YHTEISÖTYÖNTEKIJÄN TAI MUUN TYÖNTEKIJÄN HUONEESSA, OPPIMISYMPÄRISTÖISSÄ, ASUNTOLASSA, OPISKELIJAN KOTONA(KOTIKÄYNTI), TEAMSIN VÄLITYKSELLÄ TAI KOULUN ULKOPUOLELLA MM. NOPASSA (NUORTEN AIKUISTEN KOHTAAMISPAIKKA)</a:t>
            </a:r>
            <a:endParaRPr lang="fi-FI" sz="1400">
              <a:cs typeface="Calibri"/>
            </a:endParaRPr>
          </a:p>
          <a:p>
            <a:pPr marL="0" indent="0">
              <a:buNone/>
            </a:pPr>
            <a:endParaRPr lang="fi-FI"/>
          </a:p>
          <a:p>
            <a:endParaRPr lang="fi-FI"/>
          </a:p>
          <a:p>
            <a:endParaRPr lang="fi-FI"/>
          </a:p>
        </p:txBody>
      </p:sp>
      <p:pic>
        <p:nvPicPr>
          <p:cNvPr id="5" name="Kuva 4" descr="Kuva, joka sisältää kohteen teksti, Fontti, logo, Grafiikka&#10;&#10;Kuvaus luotu automaattisesti">
            <a:extLst>
              <a:ext uri="{FF2B5EF4-FFF2-40B4-BE49-F238E27FC236}">
                <a16:creationId xmlns:a16="http://schemas.microsoft.com/office/drawing/2014/main" id="{AD3F84A3-CA3C-114C-E3BD-41E4DE7EFF7A}"/>
              </a:ext>
            </a:extLst>
          </p:cNvPr>
          <p:cNvPicPr>
            <a:picLocks noChangeAspect="1"/>
          </p:cNvPicPr>
          <p:nvPr/>
        </p:nvPicPr>
        <p:blipFill>
          <a:blip r:embed="rId2"/>
          <a:stretch>
            <a:fillRect/>
          </a:stretch>
        </p:blipFill>
        <p:spPr>
          <a:xfrm>
            <a:off x="10688531" y="-6622"/>
            <a:ext cx="1334565" cy="931187"/>
          </a:xfrm>
          <a:prstGeom prst="rect">
            <a:avLst/>
          </a:prstGeom>
        </p:spPr>
      </p:pic>
    </p:spTree>
    <p:extLst>
      <p:ext uri="{BB962C8B-B14F-4D97-AF65-F5344CB8AC3E}">
        <p14:creationId xmlns:p14="http://schemas.microsoft.com/office/powerpoint/2010/main" val="360241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99E449-08E9-5389-B3E9-67E643C720F7}"/>
              </a:ext>
            </a:extLst>
          </p:cNvPr>
          <p:cNvSpPr>
            <a:spLocks noGrp="1"/>
          </p:cNvSpPr>
          <p:nvPr>
            <p:ph type="title"/>
          </p:nvPr>
        </p:nvSpPr>
        <p:spPr>
          <a:xfrm>
            <a:off x="952500" y="544326"/>
            <a:ext cx="10287000" cy="733145"/>
          </a:xfrm>
        </p:spPr>
        <p:txBody>
          <a:bodyPr>
            <a:normAutofit/>
          </a:bodyPr>
          <a:lstStyle/>
          <a:p>
            <a:r>
              <a:rPr lang="fi-FI" sz="2800" b="1">
                <a:latin typeface="Calibri"/>
                <a:cs typeface="Calibri"/>
              </a:rPr>
              <a:t>KONKRETIAA HENKILÖKUNNAN TUKEMISESTA</a:t>
            </a:r>
          </a:p>
        </p:txBody>
      </p:sp>
      <p:sp>
        <p:nvSpPr>
          <p:cNvPr id="3" name="Sisällön paikkamerkki 2">
            <a:extLst>
              <a:ext uri="{FF2B5EF4-FFF2-40B4-BE49-F238E27FC236}">
                <a16:creationId xmlns:a16="http://schemas.microsoft.com/office/drawing/2014/main" id="{2158325C-C909-BF0B-0218-E21073B62ECF}"/>
              </a:ext>
            </a:extLst>
          </p:cNvPr>
          <p:cNvSpPr>
            <a:spLocks noGrp="1"/>
          </p:cNvSpPr>
          <p:nvPr>
            <p:ph idx="1"/>
          </p:nvPr>
        </p:nvSpPr>
        <p:spPr>
          <a:xfrm>
            <a:off x="784413" y="1434351"/>
            <a:ext cx="10455087" cy="4742611"/>
          </a:xfrm>
        </p:spPr>
        <p:txBody>
          <a:bodyPr vert="horz" lIns="91440" tIns="45720" rIns="91440" bIns="45720" rtlCol="0" anchor="t">
            <a:normAutofit lnSpcReduction="10000"/>
          </a:bodyPr>
          <a:lstStyle/>
          <a:p>
            <a:r>
              <a:rPr lang="fi-FI"/>
              <a:t>Mahdollisuus konsultoida asiassa kuin asiassa</a:t>
            </a:r>
          </a:p>
          <a:p>
            <a:r>
              <a:rPr lang="fi-FI"/>
              <a:t>Henkilökunnan saatavilla ja käytettävissä opiskeluryhmissä tarpeen mukaan</a:t>
            </a:r>
            <a:endParaRPr lang="fi-FI">
              <a:cs typeface="Calibri"/>
            </a:endParaRPr>
          </a:p>
          <a:p>
            <a:r>
              <a:rPr lang="fi-FI"/>
              <a:t>Oppilaitoksen pedagogiseen ohjelmaan liittyvässä pienryhmätyöskentelyssä asiantuntijana; case-työskentely opiskelijoiden, joilla erilaisia haasteita kohtaamisesta. </a:t>
            </a:r>
            <a:endParaRPr lang="fi-FI">
              <a:cs typeface="Calibri"/>
            </a:endParaRPr>
          </a:p>
          <a:p>
            <a:r>
              <a:rPr lang="fi-FI"/>
              <a:t>Henkilöstöpalaverissa puhumassa henkilökunnalle opiskelijoiden kohtaamisesta</a:t>
            </a:r>
            <a:endParaRPr lang="fi-FI">
              <a:cs typeface="Calibri"/>
            </a:endParaRPr>
          </a:p>
          <a:p>
            <a:r>
              <a:rPr lang="fi-FI"/>
              <a:t>Vastuuohjaajille kirjallista materiaalia mm. omien opiskeluryhmien </a:t>
            </a:r>
            <a:r>
              <a:rPr lang="fi-FI" err="1"/>
              <a:t>ryhmäyttämiseksi</a:t>
            </a:r>
            <a:endParaRPr lang="fi-FI"/>
          </a:p>
          <a:p>
            <a:r>
              <a:rPr lang="fi-FI"/>
              <a:t>Henkilökunnan vuosikalenterin tekemiseen osallistuminen</a:t>
            </a:r>
            <a:endParaRPr lang="fi-FI">
              <a:cs typeface="Calibri"/>
            </a:endParaRPr>
          </a:p>
          <a:p>
            <a:endParaRPr lang="fi-FI">
              <a:cs typeface="Calibri"/>
            </a:endParaRPr>
          </a:p>
          <a:p>
            <a:pPr marL="0" indent="0">
              <a:buNone/>
            </a:pPr>
            <a:endParaRPr lang="fi-FI">
              <a:cs typeface="Calibri"/>
            </a:endParaRPr>
          </a:p>
        </p:txBody>
      </p:sp>
      <p:pic>
        <p:nvPicPr>
          <p:cNvPr id="5" name="Kuva 4" descr="Kuva, joka sisältää kohteen aqua, muotoilu&#10;&#10;Kuvaus luotu automaattisesti">
            <a:extLst>
              <a:ext uri="{FF2B5EF4-FFF2-40B4-BE49-F238E27FC236}">
                <a16:creationId xmlns:a16="http://schemas.microsoft.com/office/drawing/2014/main" id="{E0DA8529-7AB6-18F2-03D2-1D7993965AF9}"/>
              </a:ext>
            </a:extLst>
          </p:cNvPr>
          <p:cNvPicPr>
            <a:picLocks noChangeAspect="1"/>
          </p:cNvPicPr>
          <p:nvPr/>
        </p:nvPicPr>
        <p:blipFill>
          <a:blip r:embed="rId2"/>
          <a:stretch>
            <a:fillRect/>
          </a:stretch>
        </p:blipFill>
        <p:spPr>
          <a:xfrm>
            <a:off x="19591" y="5879980"/>
            <a:ext cx="12167197" cy="978379"/>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C3717CF5-208A-1BB5-2B6E-5B88560E6223}"/>
              </a:ext>
            </a:extLst>
          </p:cNvPr>
          <p:cNvPicPr>
            <a:picLocks noChangeAspect="1"/>
          </p:cNvPicPr>
          <p:nvPr/>
        </p:nvPicPr>
        <p:blipFill>
          <a:blip r:embed="rId3"/>
          <a:stretch>
            <a:fillRect/>
          </a:stretch>
        </p:blipFill>
        <p:spPr>
          <a:xfrm>
            <a:off x="10573512" y="352812"/>
            <a:ext cx="1334565" cy="931187"/>
          </a:xfrm>
          <a:prstGeom prst="rect">
            <a:avLst/>
          </a:prstGeom>
        </p:spPr>
      </p:pic>
    </p:spTree>
    <p:extLst>
      <p:ext uri="{BB962C8B-B14F-4D97-AF65-F5344CB8AC3E}">
        <p14:creationId xmlns:p14="http://schemas.microsoft.com/office/powerpoint/2010/main" val="1446345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6C825C-4090-3799-3649-06DF94C660D9}"/>
              </a:ext>
            </a:extLst>
          </p:cNvPr>
          <p:cNvSpPr>
            <a:spLocks noGrp="1"/>
          </p:cNvSpPr>
          <p:nvPr>
            <p:ph type="title"/>
          </p:nvPr>
        </p:nvSpPr>
        <p:spPr/>
        <p:txBody>
          <a:bodyPr/>
          <a:lstStyle/>
          <a:p>
            <a:r>
              <a:rPr lang="fi-FI" sz="4000">
                <a:solidFill>
                  <a:schemeClr val="accent1">
                    <a:lumMod val="60000"/>
                    <a:lumOff val="40000"/>
                  </a:schemeClr>
                </a:solidFill>
                <a:latin typeface="Bebas Neue"/>
              </a:rPr>
              <a:t>PAREMMAT EVÄÄT elämään</a:t>
            </a:r>
            <a:endParaRPr lang="fi-FI">
              <a:solidFill>
                <a:schemeClr val="accent1">
                  <a:lumMod val="60000"/>
                  <a:lumOff val="40000"/>
                </a:schemeClr>
              </a:solidFill>
            </a:endParaRPr>
          </a:p>
        </p:txBody>
      </p:sp>
      <p:sp>
        <p:nvSpPr>
          <p:cNvPr id="3" name="Sisällön paikkamerkki 2">
            <a:extLst>
              <a:ext uri="{FF2B5EF4-FFF2-40B4-BE49-F238E27FC236}">
                <a16:creationId xmlns:a16="http://schemas.microsoft.com/office/drawing/2014/main" id="{0B1AC122-9B13-D4BC-9176-72DCCDAEDD9A}"/>
              </a:ext>
            </a:extLst>
          </p:cNvPr>
          <p:cNvSpPr>
            <a:spLocks noGrp="1"/>
          </p:cNvSpPr>
          <p:nvPr>
            <p:ph idx="1"/>
          </p:nvPr>
        </p:nvSpPr>
        <p:spPr>
          <a:xfrm>
            <a:off x="838200" y="3162718"/>
            <a:ext cx="10515600" cy="1662775"/>
          </a:xfrm>
        </p:spPr>
        <p:txBody>
          <a:bodyPr vert="horz" lIns="91440" tIns="45720" rIns="91440" bIns="45720" rtlCol="0" anchor="t">
            <a:normAutofit/>
          </a:bodyPr>
          <a:lstStyle/>
          <a:p>
            <a:r>
              <a:rPr lang="fi-FI" sz="2000">
                <a:latin typeface="Aptos"/>
              </a:rPr>
              <a:t>Kälviän kansanopisto </a:t>
            </a:r>
            <a:endParaRPr lang="fi-FI">
              <a:cs typeface="Calibri" panose="020F0502020204030204"/>
            </a:endParaRPr>
          </a:p>
          <a:p>
            <a:r>
              <a:rPr lang="fi-FI" sz="2000">
                <a:latin typeface="Aptos"/>
              </a:rPr>
              <a:t>Johanna Ala-</a:t>
            </a:r>
            <a:r>
              <a:rPr lang="fi-FI" sz="2000" err="1">
                <a:latin typeface="Aptos"/>
              </a:rPr>
              <a:t>Pöntiö</a:t>
            </a:r>
            <a:endParaRPr lang="fi-FI" err="1"/>
          </a:p>
          <a:p>
            <a:endParaRPr lang="fi-FI">
              <a:cs typeface="Calibri"/>
            </a:endParaRPr>
          </a:p>
        </p:txBody>
      </p:sp>
      <p:pic>
        <p:nvPicPr>
          <p:cNvPr id="5" name="Kuva 4" descr="Kuva, joka sisältää kohteen teksti, Fontti, viiva, kuvakaappaus&#10;&#10;Kuvaus luotu automaattisesti">
            <a:extLst>
              <a:ext uri="{FF2B5EF4-FFF2-40B4-BE49-F238E27FC236}">
                <a16:creationId xmlns:a16="http://schemas.microsoft.com/office/drawing/2014/main" id="{BAB34C19-8E01-73E7-6A7A-A69ABF3E5CC3}"/>
              </a:ext>
            </a:extLst>
          </p:cNvPr>
          <p:cNvPicPr>
            <a:picLocks noChangeAspect="1"/>
          </p:cNvPicPr>
          <p:nvPr/>
        </p:nvPicPr>
        <p:blipFill>
          <a:blip r:embed="rId2"/>
          <a:stretch>
            <a:fillRect/>
          </a:stretch>
        </p:blipFill>
        <p:spPr>
          <a:xfrm>
            <a:off x="8412584" y="216276"/>
            <a:ext cx="3774348" cy="605216"/>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B3F43B35-FFBD-FD62-278A-BD74ED2415F2}"/>
              </a:ext>
            </a:extLst>
          </p:cNvPr>
          <p:cNvPicPr>
            <a:picLocks noChangeAspect="1"/>
          </p:cNvPicPr>
          <p:nvPr/>
        </p:nvPicPr>
        <p:blipFill>
          <a:blip r:embed="rId3"/>
          <a:stretch>
            <a:fillRect/>
          </a:stretch>
        </p:blipFill>
        <p:spPr>
          <a:xfrm>
            <a:off x="10170945" y="1028548"/>
            <a:ext cx="1190791" cy="543001"/>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DE35C12E-931E-EA2E-3831-33EF58F6E60A}"/>
              </a:ext>
            </a:extLst>
          </p:cNvPr>
          <p:cNvPicPr>
            <a:picLocks noChangeAspect="1"/>
          </p:cNvPicPr>
          <p:nvPr/>
        </p:nvPicPr>
        <p:blipFill>
          <a:blip r:embed="rId4"/>
          <a:stretch>
            <a:fillRect/>
          </a:stretch>
        </p:blipFill>
        <p:spPr>
          <a:xfrm>
            <a:off x="105855" y="5664320"/>
            <a:ext cx="12080933" cy="1194039"/>
          </a:xfrm>
          <a:prstGeom prst="rect">
            <a:avLst/>
          </a:prstGeom>
        </p:spPr>
      </p:pic>
    </p:spTree>
    <p:extLst>
      <p:ext uri="{BB962C8B-B14F-4D97-AF65-F5344CB8AC3E}">
        <p14:creationId xmlns:p14="http://schemas.microsoft.com/office/powerpoint/2010/main" val="3134691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aqua, muotoilu&#10;&#10;Kuvaus luotu automaattisesti">
            <a:extLst>
              <a:ext uri="{FF2B5EF4-FFF2-40B4-BE49-F238E27FC236}">
                <a16:creationId xmlns:a16="http://schemas.microsoft.com/office/drawing/2014/main" id="{9FC4C8FC-2C52-C2C0-34F5-A5596B3782E7}"/>
              </a:ext>
            </a:extLst>
          </p:cNvPr>
          <p:cNvPicPr>
            <a:picLocks noChangeAspect="1"/>
          </p:cNvPicPr>
          <p:nvPr/>
        </p:nvPicPr>
        <p:blipFill>
          <a:blip r:embed="rId2"/>
          <a:stretch>
            <a:fillRect/>
          </a:stretch>
        </p:blipFill>
        <p:spPr>
          <a:xfrm>
            <a:off x="292760" y="5664320"/>
            <a:ext cx="11894028" cy="1194039"/>
          </a:xfrm>
          <a:prstGeom prst="rect">
            <a:avLst/>
          </a:prstGeom>
        </p:spPr>
      </p:pic>
      <p:sp>
        <p:nvSpPr>
          <p:cNvPr id="3" name="Tekstiruutu 2">
            <a:extLst>
              <a:ext uri="{FF2B5EF4-FFF2-40B4-BE49-F238E27FC236}">
                <a16:creationId xmlns:a16="http://schemas.microsoft.com/office/drawing/2014/main" id="{1F1F328A-8771-43E2-C6C2-F4D73C5C2039}"/>
              </a:ext>
            </a:extLst>
          </p:cNvPr>
          <p:cNvSpPr txBox="1"/>
          <p:nvPr/>
        </p:nvSpPr>
        <p:spPr>
          <a:xfrm>
            <a:off x="10177" y="471577"/>
            <a:ext cx="12171646"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solidFill>
                  <a:srgbClr val="44546A"/>
                </a:solidFill>
                <a:cs typeface="Arial"/>
              </a:rPr>
              <a:t>Kasvatusohjaana</a:t>
            </a:r>
            <a:r>
              <a:rPr lang="en-US" sz="2400" b="1">
                <a:solidFill>
                  <a:srgbClr val="44546A"/>
                </a:solidFill>
                <a:cs typeface="Arial"/>
              </a:rPr>
              <a:t> </a:t>
            </a:r>
            <a:r>
              <a:rPr lang="en-US" sz="2400" b="1" err="1">
                <a:solidFill>
                  <a:srgbClr val="44546A"/>
                </a:solidFill>
                <a:cs typeface="Arial"/>
              </a:rPr>
              <a:t>tuen</a:t>
            </a:r>
            <a:r>
              <a:rPr lang="en-US" sz="2400" b="1">
                <a:solidFill>
                  <a:srgbClr val="44546A"/>
                </a:solidFill>
                <a:cs typeface="Arial"/>
              </a:rPr>
              <a:t> </a:t>
            </a:r>
            <a:r>
              <a:rPr lang="en-US" sz="2400" b="1" err="1">
                <a:solidFill>
                  <a:srgbClr val="44546A"/>
                </a:solidFill>
                <a:cs typeface="Arial"/>
              </a:rPr>
              <a:t>nuoren</a:t>
            </a:r>
            <a:r>
              <a:rPr lang="en-US" sz="2400" b="1">
                <a:solidFill>
                  <a:srgbClr val="44546A"/>
                </a:solidFill>
                <a:cs typeface="Arial"/>
              </a:rPr>
              <a:t> </a:t>
            </a:r>
            <a:r>
              <a:rPr lang="en-US" sz="2400" b="1" err="1">
                <a:solidFill>
                  <a:srgbClr val="44546A"/>
                </a:solidFill>
                <a:cs typeface="Arial"/>
              </a:rPr>
              <a:t>hyvinvointia</a:t>
            </a:r>
            <a:r>
              <a:rPr lang="en-US" sz="2400" b="1">
                <a:solidFill>
                  <a:srgbClr val="44546A"/>
                </a:solidFill>
                <a:cs typeface="Arial"/>
              </a:rPr>
              <a:t> ja </a:t>
            </a:r>
            <a:r>
              <a:rPr lang="en-US" sz="2400" b="1" err="1">
                <a:solidFill>
                  <a:srgbClr val="44546A"/>
                </a:solidFill>
                <a:cs typeface="Arial"/>
              </a:rPr>
              <a:t>opintoja</a:t>
            </a:r>
            <a:r>
              <a:rPr lang="en-US" sz="2400">
                <a:cs typeface="Arial"/>
              </a:rPr>
              <a:t>​</a:t>
            </a:r>
            <a:endParaRPr lang="fi-FI" sz="2400">
              <a:cs typeface="Calibri"/>
            </a:endParaRPr>
          </a:p>
          <a:p>
            <a:endParaRPr lang="en-US" sz="1700">
              <a:solidFill>
                <a:srgbClr val="000000"/>
              </a:solidFill>
              <a:cs typeface="Arial"/>
            </a:endParaRPr>
          </a:p>
          <a:p>
            <a:endParaRPr lang="en-US" sz="1700">
              <a:solidFill>
                <a:srgbClr val="000000"/>
              </a:solidFill>
              <a:cs typeface="Arial"/>
            </a:endParaRPr>
          </a:p>
          <a:p>
            <a:pPr marL="228600" indent="-228600">
              <a:buFont typeface="Arial,Sans-Serif"/>
              <a:buChar char="•"/>
            </a:pPr>
            <a:r>
              <a:rPr lang="en-US" sz="2400">
                <a:solidFill>
                  <a:srgbClr val="44546A"/>
                </a:solidFill>
                <a:cs typeface="Arial"/>
              </a:rPr>
              <a:t>Teen </a:t>
            </a:r>
            <a:r>
              <a:rPr lang="en-US" sz="2400" err="1">
                <a:solidFill>
                  <a:srgbClr val="44546A"/>
                </a:solidFill>
                <a:cs typeface="Arial"/>
              </a:rPr>
              <a:t>tiivistä</a:t>
            </a:r>
            <a:r>
              <a:rPr lang="en-US" sz="2400">
                <a:solidFill>
                  <a:srgbClr val="44546A"/>
                </a:solidFill>
                <a:cs typeface="Arial"/>
              </a:rPr>
              <a:t> </a:t>
            </a:r>
            <a:r>
              <a:rPr lang="en-US" sz="2400" err="1">
                <a:solidFill>
                  <a:srgbClr val="44546A"/>
                </a:solidFill>
                <a:cs typeface="Arial"/>
              </a:rPr>
              <a:t>yhteistyötä</a:t>
            </a:r>
            <a:r>
              <a:rPr lang="en-US" sz="2400">
                <a:solidFill>
                  <a:srgbClr val="44546A"/>
                </a:solidFill>
                <a:cs typeface="Arial"/>
              </a:rPr>
              <a:t> </a:t>
            </a:r>
            <a:r>
              <a:rPr lang="en-US" sz="2400" err="1">
                <a:solidFill>
                  <a:srgbClr val="44546A"/>
                </a:solidFill>
                <a:cs typeface="Arial"/>
              </a:rPr>
              <a:t>oppilashuollon</a:t>
            </a:r>
            <a:r>
              <a:rPr lang="en-US" sz="2400">
                <a:solidFill>
                  <a:srgbClr val="44546A"/>
                </a:solidFill>
                <a:cs typeface="Arial"/>
              </a:rPr>
              <a:t> </a:t>
            </a:r>
            <a:r>
              <a:rPr lang="en-US" sz="2400" err="1">
                <a:solidFill>
                  <a:srgbClr val="44546A"/>
                </a:solidFill>
                <a:cs typeface="Arial"/>
              </a:rPr>
              <a:t>kanssa</a:t>
            </a:r>
            <a:r>
              <a:rPr lang="en-US" sz="2400">
                <a:solidFill>
                  <a:srgbClr val="44546A"/>
                </a:solidFill>
                <a:cs typeface="Arial"/>
              </a:rPr>
              <a:t>. </a:t>
            </a:r>
            <a:r>
              <a:rPr lang="en-US" sz="2400">
                <a:cs typeface="Arial"/>
              </a:rPr>
              <a:t>​</a:t>
            </a:r>
          </a:p>
          <a:p>
            <a:pPr marL="228600" indent="-228600">
              <a:buFont typeface="Arial,Sans-Serif"/>
              <a:buChar char="•"/>
            </a:pPr>
            <a:r>
              <a:rPr lang="en-US" sz="2400" err="1">
                <a:solidFill>
                  <a:srgbClr val="44546A"/>
                </a:solidFill>
                <a:cs typeface="Arial"/>
              </a:rPr>
              <a:t>Yhteistyötä</a:t>
            </a:r>
            <a:r>
              <a:rPr lang="en-US" sz="2400">
                <a:solidFill>
                  <a:srgbClr val="44546A"/>
                </a:solidFill>
                <a:cs typeface="Arial"/>
              </a:rPr>
              <a:t> </a:t>
            </a:r>
            <a:r>
              <a:rPr lang="en-US" sz="2400" err="1">
                <a:solidFill>
                  <a:srgbClr val="44546A"/>
                </a:solidFill>
                <a:cs typeface="Arial"/>
              </a:rPr>
              <a:t>sosiaalihuollon</a:t>
            </a:r>
            <a:r>
              <a:rPr lang="en-US" sz="2400">
                <a:solidFill>
                  <a:srgbClr val="44546A"/>
                </a:solidFill>
                <a:cs typeface="Arial"/>
              </a:rPr>
              <a:t> ja </a:t>
            </a:r>
            <a:r>
              <a:rPr lang="en-US" sz="2400" err="1">
                <a:solidFill>
                  <a:srgbClr val="44546A"/>
                </a:solidFill>
                <a:cs typeface="Arial"/>
              </a:rPr>
              <a:t>Akutiimin</a:t>
            </a:r>
            <a:r>
              <a:rPr lang="en-US" sz="2400">
                <a:solidFill>
                  <a:srgbClr val="44546A"/>
                </a:solidFill>
                <a:cs typeface="Arial"/>
              </a:rPr>
              <a:t> </a:t>
            </a:r>
            <a:r>
              <a:rPr lang="en-US" sz="2400" err="1">
                <a:solidFill>
                  <a:srgbClr val="44546A"/>
                </a:solidFill>
                <a:cs typeface="Arial"/>
              </a:rPr>
              <a:t>kanssa</a:t>
            </a:r>
            <a:r>
              <a:rPr lang="en-US" sz="2400">
                <a:solidFill>
                  <a:srgbClr val="44546A"/>
                </a:solidFill>
                <a:cs typeface="Arial"/>
              </a:rPr>
              <a:t>.</a:t>
            </a:r>
            <a:r>
              <a:rPr lang="en-US" sz="2400">
                <a:cs typeface="Arial"/>
              </a:rPr>
              <a:t>​</a:t>
            </a:r>
          </a:p>
          <a:p>
            <a:pPr marL="228600" indent="-228600">
              <a:buFont typeface="Arial,Sans-Serif"/>
              <a:buChar char="•"/>
            </a:pPr>
            <a:r>
              <a:rPr lang="en-US" sz="2400">
                <a:solidFill>
                  <a:srgbClr val="44546A"/>
                </a:solidFill>
                <a:cs typeface="Arial"/>
              </a:rPr>
              <a:t>Menen </a:t>
            </a:r>
            <a:r>
              <a:rPr lang="en-US" sz="2400" err="1">
                <a:solidFill>
                  <a:srgbClr val="44546A"/>
                </a:solidFill>
                <a:cs typeface="Arial"/>
              </a:rPr>
              <a:t>tarvittaessa</a:t>
            </a:r>
            <a:r>
              <a:rPr lang="en-US" sz="2400">
                <a:solidFill>
                  <a:srgbClr val="44546A"/>
                </a:solidFill>
                <a:cs typeface="Arial"/>
              </a:rPr>
              <a:t> </a:t>
            </a:r>
            <a:r>
              <a:rPr lang="en-US" sz="2400" err="1">
                <a:solidFill>
                  <a:srgbClr val="44546A"/>
                </a:solidFill>
                <a:cs typeface="Arial"/>
              </a:rPr>
              <a:t>nuoren</a:t>
            </a:r>
            <a:r>
              <a:rPr lang="en-US" sz="2400">
                <a:solidFill>
                  <a:srgbClr val="44546A"/>
                </a:solidFill>
                <a:cs typeface="Arial"/>
              </a:rPr>
              <a:t> </a:t>
            </a:r>
            <a:r>
              <a:rPr lang="en-US" sz="2400" err="1">
                <a:solidFill>
                  <a:srgbClr val="44546A"/>
                </a:solidFill>
                <a:cs typeface="Arial"/>
              </a:rPr>
              <a:t>mukaan</a:t>
            </a:r>
            <a:r>
              <a:rPr lang="en-US" sz="2400">
                <a:solidFill>
                  <a:srgbClr val="44546A"/>
                </a:solidFill>
                <a:cs typeface="Arial"/>
              </a:rPr>
              <a:t> </a:t>
            </a:r>
            <a:r>
              <a:rPr lang="en-US" sz="2400" err="1">
                <a:solidFill>
                  <a:srgbClr val="44546A"/>
                </a:solidFill>
                <a:cs typeface="Arial"/>
              </a:rPr>
              <a:t>esim</a:t>
            </a:r>
            <a:r>
              <a:rPr lang="en-US" sz="2400">
                <a:solidFill>
                  <a:srgbClr val="44546A"/>
                </a:solidFill>
                <a:cs typeface="Arial"/>
              </a:rPr>
              <a:t>. </a:t>
            </a:r>
            <a:r>
              <a:rPr lang="en-US" sz="2400" err="1">
                <a:solidFill>
                  <a:srgbClr val="44546A"/>
                </a:solidFill>
                <a:cs typeface="Arial"/>
              </a:rPr>
              <a:t>terveydenhoitajalle</a:t>
            </a:r>
            <a:r>
              <a:rPr lang="en-US" sz="2400">
                <a:solidFill>
                  <a:srgbClr val="44546A"/>
                </a:solidFill>
                <a:cs typeface="Arial"/>
              </a:rPr>
              <a:t> tai </a:t>
            </a:r>
            <a:r>
              <a:rPr lang="en-US" sz="2400" err="1">
                <a:solidFill>
                  <a:srgbClr val="44546A"/>
                </a:solidFill>
                <a:cs typeface="Arial"/>
              </a:rPr>
              <a:t>psyykkarin</a:t>
            </a:r>
            <a:r>
              <a:rPr lang="en-US" sz="2400">
                <a:solidFill>
                  <a:srgbClr val="44546A"/>
                </a:solidFill>
                <a:cs typeface="Arial"/>
              </a:rPr>
              <a:t> </a:t>
            </a:r>
            <a:r>
              <a:rPr lang="en-US" sz="2400" err="1">
                <a:solidFill>
                  <a:srgbClr val="44546A"/>
                </a:solidFill>
                <a:cs typeface="Arial"/>
              </a:rPr>
              <a:t>tapamiseen</a:t>
            </a:r>
            <a:r>
              <a:rPr lang="en-US" sz="2400">
                <a:solidFill>
                  <a:srgbClr val="44546A"/>
                </a:solidFill>
                <a:cs typeface="Arial"/>
              </a:rPr>
              <a:t>.</a:t>
            </a:r>
            <a:r>
              <a:rPr lang="en-US" sz="2400">
                <a:cs typeface="Arial"/>
              </a:rPr>
              <a:t>​</a:t>
            </a:r>
          </a:p>
          <a:p>
            <a:pPr marL="228600" indent="-228600">
              <a:buFont typeface="Arial,Sans-Serif"/>
              <a:buChar char="•"/>
            </a:pPr>
            <a:r>
              <a:rPr lang="en-US" sz="2400">
                <a:solidFill>
                  <a:srgbClr val="44546A"/>
                </a:solidFill>
                <a:cs typeface="Arial"/>
              </a:rPr>
              <a:t>Olen </a:t>
            </a:r>
            <a:r>
              <a:rPr lang="en-US" sz="2400" err="1">
                <a:solidFill>
                  <a:srgbClr val="44546A"/>
                </a:solidFill>
                <a:cs typeface="Arial"/>
              </a:rPr>
              <a:t>linkki</a:t>
            </a:r>
            <a:r>
              <a:rPr lang="en-US" sz="2400">
                <a:solidFill>
                  <a:srgbClr val="44546A"/>
                </a:solidFill>
                <a:cs typeface="Arial"/>
              </a:rPr>
              <a:t> </a:t>
            </a:r>
            <a:r>
              <a:rPr lang="en-US" sz="2400" err="1">
                <a:solidFill>
                  <a:srgbClr val="44546A"/>
                </a:solidFill>
                <a:cs typeface="Arial"/>
              </a:rPr>
              <a:t>kodin</a:t>
            </a:r>
            <a:r>
              <a:rPr lang="en-US" sz="2400">
                <a:solidFill>
                  <a:srgbClr val="44546A"/>
                </a:solidFill>
                <a:cs typeface="Arial"/>
              </a:rPr>
              <a:t> ja </a:t>
            </a:r>
            <a:r>
              <a:rPr lang="en-US" sz="2400" err="1">
                <a:solidFill>
                  <a:srgbClr val="44546A"/>
                </a:solidFill>
                <a:cs typeface="Arial"/>
              </a:rPr>
              <a:t>koulun</a:t>
            </a:r>
            <a:r>
              <a:rPr lang="en-US" sz="2400">
                <a:solidFill>
                  <a:srgbClr val="44546A"/>
                </a:solidFill>
                <a:cs typeface="Arial"/>
              </a:rPr>
              <a:t> </a:t>
            </a:r>
            <a:r>
              <a:rPr lang="en-US" sz="2400" err="1">
                <a:solidFill>
                  <a:srgbClr val="44546A"/>
                </a:solidFill>
                <a:cs typeface="Arial"/>
              </a:rPr>
              <a:t>välillä</a:t>
            </a:r>
            <a:r>
              <a:rPr lang="en-US" sz="2400">
                <a:solidFill>
                  <a:srgbClr val="44546A"/>
                </a:solidFill>
                <a:cs typeface="Arial"/>
              </a:rPr>
              <a:t>. </a:t>
            </a:r>
            <a:r>
              <a:rPr lang="en-US" sz="2400">
                <a:cs typeface="Arial"/>
              </a:rPr>
              <a:t>​</a:t>
            </a:r>
          </a:p>
          <a:p>
            <a:pPr marL="228600" indent="-228600">
              <a:buFont typeface="Arial,Sans-Serif"/>
              <a:buChar char="•"/>
            </a:pPr>
            <a:r>
              <a:rPr lang="en-US" sz="2400" err="1">
                <a:solidFill>
                  <a:srgbClr val="44546A"/>
                </a:solidFill>
                <a:cs typeface="Arial"/>
              </a:rPr>
              <a:t>Ohjaan</a:t>
            </a:r>
            <a:r>
              <a:rPr lang="en-US" sz="2400">
                <a:solidFill>
                  <a:srgbClr val="44546A"/>
                </a:solidFill>
                <a:cs typeface="Arial"/>
              </a:rPr>
              <a:t> </a:t>
            </a:r>
            <a:r>
              <a:rPr lang="en-US" sz="2400" err="1">
                <a:solidFill>
                  <a:srgbClr val="44546A"/>
                </a:solidFill>
                <a:cs typeface="Arial"/>
              </a:rPr>
              <a:t>nuoria</a:t>
            </a:r>
            <a:r>
              <a:rPr lang="en-US" sz="2400">
                <a:solidFill>
                  <a:srgbClr val="44546A"/>
                </a:solidFill>
                <a:cs typeface="Arial"/>
              </a:rPr>
              <a:t> </a:t>
            </a:r>
            <a:r>
              <a:rPr lang="en-US" sz="2400" err="1">
                <a:solidFill>
                  <a:srgbClr val="44546A"/>
                </a:solidFill>
                <a:cs typeface="Arial"/>
              </a:rPr>
              <a:t>arjenhallintaan</a:t>
            </a:r>
            <a:r>
              <a:rPr lang="en-US" sz="2400">
                <a:solidFill>
                  <a:srgbClr val="44546A"/>
                </a:solidFill>
                <a:cs typeface="Arial"/>
              </a:rPr>
              <a:t> ja </a:t>
            </a:r>
            <a:r>
              <a:rPr lang="en-US" sz="2400" err="1">
                <a:solidFill>
                  <a:srgbClr val="44546A"/>
                </a:solidFill>
                <a:cs typeface="Arial"/>
              </a:rPr>
              <a:t>tuen</a:t>
            </a:r>
            <a:r>
              <a:rPr lang="en-US" sz="2400">
                <a:solidFill>
                  <a:srgbClr val="44546A"/>
                </a:solidFill>
                <a:cs typeface="Arial"/>
              </a:rPr>
              <a:t> </a:t>
            </a:r>
            <a:r>
              <a:rPr lang="en-US" sz="2400" err="1">
                <a:solidFill>
                  <a:srgbClr val="44546A"/>
                </a:solidFill>
                <a:cs typeface="Arial"/>
              </a:rPr>
              <a:t>heidän</a:t>
            </a:r>
            <a:r>
              <a:rPr lang="en-US" sz="2400">
                <a:solidFill>
                  <a:srgbClr val="44546A"/>
                </a:solidFill>
                <a:cs typeface="Arial"/>
              </a:rPr>
              <a:t> </a:t>
            </a:r>
            <a:r>
              <a:rPr lang="en-US" sz="2400" err="1">
                <a:solidFill>
                  <a:srgbClr val="44546A"/>
                </a:solidFill>
                <a:cs typeface="Arial"/>
              </a:rPr>
              <a:t>hyvinvointia</a:t>
            </a:r>
            <a:r>
              <a:rPr lang="en-US" sz="2400">
                <a:solidFill>
                  <a:srgbClr val="44546A"/>
                </a:solidFill>
                <a:cs typeface="Arial"/>
              </a:rPr>
              <a:t>. </a:t>
            </a:r>
            <a:r>
              <a:rPr lang="en-US" sz="2400">
                <a:cs typeface="Arial"/>
              </a:rPr>
              <a:t>​</a:t>
            </a:r>
          </a:p>
          <a:p>
            <a:pPr marL="228600" indent="-228600">
              <a:buFont typeface="Arial,Sans-Serif"/>
              <a:buChar char="•"/>
            </a:pPr>
            <a:r>
              <a:rPr lang="en-US" sz="2400" err="1">
                <a:solidFill>
                  <a:srgbClr val="44546A"/>
                </a:solidFill>
                <a:cs typeface="Arial"/>
              </a:rPr>
              <a:t>Tarvittaessa</a:t>
            </a:r>
            <a:r>
              <a:rPr lang="en-US" sz="2400">
                <a:solidFill>
                  <a:srgbClr val="44546A"/>
                </a:solidFill>
                <a:cs typeface="Arial"/>
              </a:rPr>
              <a:t> </a:t>
            </a:r>
            <a:r>
              <a:rPr lang="en-US" sz="2400" err="1">
                <a:solidFill>
                  <a:srgbClr val="44546A"/>
                </a:solidFill>
                <a:cs typeface="Arial"/>
              </a:rPr>
              <a:t>haen</a:t>
            </a:r>
            <a:r>
              <a:rPr lang="en-US" sz="2400">
                <a:solidFill>
                  <a:srgbClr val="44546A"/>
                </a:solidFill>
                <a:cs typeface="Arial"/>
              </a:rPr>
              <a:t> </a:t>
            </a:r>
            <a:r>
              <a:rPr lang="en-US" sz="2400" err="1">
                <a:solidFill>
                  <a:srgbClr val="44546A"/>
                </a:solidFill>
                <a:cs typeface="Arial"/>
              </a:rPr>
              <a:t>opiskelijan</a:t>
            </a:r>
            <a:r>
              <a:rPr lang="en-US" sz="2400">
                <a:solidFill>
                  <a:srgbClr val="44546A"/>
                </a:solidFill>
                <a:cs typeface="Arial"/>
              </a:rPr>
              <a:t> </a:t>
            </a:r>
            <a:r>
              <a:rPr lang="en-US" sz="2400" err="1">
                <a:solidFill>
                  <a:srgbClr val="44546A"/>
                </a:solidFill>
                <a:cs typeface="Arial"/>
              </a:rPr>
              <a:t>asuntolasta</a:t>
            </a:r>
            <a:r>
              <a:rPr lang="en-US" sz="2400">
                <a:solidFill>
                  <a:srgbClr val="44546A"/>
                </a:solidFill>
                <a:cs typeface="Arial"/>
              </a:rPr>
              <a:t> </a:t>
            </a:r>
            <a:r>
              <a:rPr lang="en-US" sz="2400" err="1">
                <a:solidFill>
                  <a:srgbClr val="44546A"/>
                </a:solidFill>
                <a:cs typeface="Arial"/>
              </a:rPr>
              <a:t>kouluun</a:t>
            </a:r>
            <a:r>
              <a:rPr lang="en-US" sz="2400">
                <a:solidFill>
                  <a:srgbClr val="44546A"/>
                </a:solidFill>
                <a:cs typeface="Arial"/>
              </a:rPr>
              <a:t>.</a:t>
            </a:r>
            <a:r>
              <a:rPr lang="en-US" sz="2400">
                <a:cs typeface="Arial"/>
              </a:rPr>
              <a:t>​</a:t>
            </a:r>
          </a:p>
          <a:p>
            <a:pPr marL="228600" indent="-228600">
              <a:buFont typeface="Arial,Sans-Serif"/>
              <a:buChar char="•"/>
            </a:pPr>
            <a:r>
              <a:rPr lang="en-US" sz="2400" err="1">
                <a:solidFill>
                  <a:srgbClr val="44546A"/>
                </a:solidFill>
                <a:cs typeface="Arial"/>
              </a:rPr>
              <a:t>Tarvittaessa</a:t>
            </a:r>
            <a:r>
              <a:rPr lang="en-US" sz="2400">
                <a:solidFill>
                  <a:srgbClr val="44546A"/>
                </a:solidFill>
                <a:cs typeface="Arial"/>
              </a:rPr>
              <a:t> </a:t>
            </a:r>
            <a:r>
              <a:rPr lang="en-US" sz="2400" err="1">
                <a:solidFill>
                  <a:srgbClr val="44546A"/>
                </a:solidFill>
                <a:cs typeface="Arial"/>
              </a:rPr>
              <a:t>tukena</a:t>
            </a:r>
            <a:r>
              <a:rPr lang="en-US" sz="2400">
                <a:solidFill>
                  <a:srgbClr val="44546A"/>
                </a:solidFill>
                <a:cs typeface="Arial"/>
              </a:rPr>
              <a:t> </a:t>
            </a:r>
            <a:r>
              <a:rPr lang="en-US" sz="2400" err="1">
                <a:solidFill>
                  <a:srgbClr val="44546A"/>
                </a:solidFill>
                <a:cs typeface="Arial"/>
              </a:rPr>
              <a:t>kouluruokailussa</a:t>
            </a:r>
            <a:r>
              <a:rPr lang="en-US" sz="2400">
                <a:solidFill>
                  <a:srgbClr val="44546A"/>
                </a:solidFill>
                <a:cs typeface="Arial"/>
              </a:rPr>
              <a:t>.</a:t>
            </a:r>
            <a:r>
              <a:rPr lang="en-US" sz="2400">
                <a:cs typeface="Arial"/>
              </a:rPr>
              <a:t>​</a:t>
            </a:r>
          </a:p>
          <a:p>
            <a:pPr marL="228600" indent="-228600">
              <a:buFont typeface="Arial,Sans-Serif"/>
              <a:buChar char="•"/>
            </a:pPr>
            <a:r>
              <a:rPr lang="en-US" sz="2400" err="1">
                <a:solidFill>
                  <a:srgbClr val="44546A"/>
                </a:solidFill>
                <a:cs typeface="Arial"/>
              </a:rPr>
              <a:t>Tarvittaessa</a:t>
            </a:r>
            <a:r>
              <a:rPr lang="en-US" sz="2400">
                <a:solidFill>
                  <a:srgbClr val="44546A"/>
                </a:solidFill>
                <a:cs typeface="Arial"/>
              </a:rPr>
              <a:t> </a:t>
            </a:r>
            <a:r>
              <a:rPr lang="en-US" sz="2400" err="1">
                <a:solidFill>
                  <a:srgbClr val="44546A"/>
                </a:solidFill>
                <a:cs typeface="Arial"/>
              </a:rPr>
              <a:t>mukana</a:t>
            </a:r>
            <a:r>
              <a:rPr lang="en-US" sz="2400">
                <a:solidFill>
                  <a:srgbClr val="44546A"/>
                </a:solidFill>
                <a:cs typeface="Arial"/>
              </a:rPr>
              <a:t> </a:t>
            </a:r>
            <a:r>
              <a:rPr lang="en-US" sz="2400" err="1">
                <a:solidFill>
                  <a:srgbClr val="44546A"/>
                </a:solidFill>
                <a:cs typeface="Arial"/>
              </a:rPr>
              <a:t>oppitunneilla</a:t>
            </a:r>
            <a:r>
              <a:rPr lang="en-US" sz="2400">
                <a:solidFill>
                  <a:srgbClr val="44546A"/>
                </a:solidFill>
                <a:cs typeface="Arial"/>
              </a:rPr>
              <a:t>.</a:t>
            </a:r>
            <a:r>
              <a:rPr lang="en-US" sz="2400">
                <a:cs typeface="Arial"/>
              </a:rPr>
              <a:t>​</a:t>
            </a:r>
          </a:p>
          <a:p>
            <a:pPr marL="228600" indent="-228600">
              <a:buFont typeface="Arial,Sans-Serif"/>
              <a:buChar char="•"/>
            </a:pPr>
            <a:r>
              <a:rPr lang="en-US" sz="2400">
                <a:solidFill>
                  <a:srgbClr val="44546A"/>
                </a:solidFill>
                <a:cs typeface="Arial"/>
              </a:rPr>
              <a:t>Tuen </a:t>
            </a:r>
            <a:r>
              <a:rPr lang="en-US" sz="2400" err="1">
                <a:solidFill>
                  <a:srgbClr val="44546A"/>
                </a:solidFill>
                <a:cs typeface="Arial"/>
              </a:rPr>
              <a:t>nuorta</a:t>
            </a:r>
            <a:r>
              <a:rPr lang="en-US" sz="2400">
                <a:solidFill>
                  <a:srgbClr val="44546A"/>
                </a:solidFill>
                <a:cs typeface="Arial"/>
              </a:rPr>
              <a:t> </a:t>
            </a:r>
            <a:r>
              <a:rPr lang="en-US" sz="2400" err="1">
                <a:solidFill>
                  <a:srgbClr val="44546A"/>
                </a:solidFill>
                <a:cs typeface="Arial"/>
              </a:rPr>
              <a:t>opintojen</a:t>
            </a:r>
            <a:r>
              <a:rPr lang="en-US" sz="2400">
                <a:solidFill>
                  <a:srgbClr val="44546A"/>
                </a:solidFill>
                <a:cs typeface="Arial"/>
              </a:rPr>
              <a:t> </a:t>
            </a:r>
            <a:r>
              <a:rPr lang="en-US" sz="2400" err="1">
                <a:solidFill>
                  <a:srgbClr val="44546A"/>
                </a:solidFill>
                <a:cs typeface="Arial"/>
              </a:rPr>
              <a:t>etenemisessä</a:t>
            </a:r>
            <a:r>
              <a:rPr lang="en-US" sz="2400">
                <a:solidFill>
                  <a:srgbClr val="44546A"/>
                </a:solidFill>
                <a:cs typeface="Arial"/>
              </a:rPr>
              <a:t>.</a:t>
            </a:r>
            <a:r>
              <a:rPr lang="en-US" sz="2400">
                <a:cs typeface="Arial"/>
              </a:rPr>
              <a:t>​</a:t>
            </a:r>
          </a:p>
          <a:p>
            <a:pPr marL="228600" indent="-228600">
              <a:buFont typeface="Arial,Sans-Serif"/>
              <a:buChar char="•"/>
            </a:pPr>
            <a:r>
              <a:rPr lang="en-US" sz="2400">
                <a:solidFill>
                  <a:srgbClr val="44546A"/>
                </a:solidFill>
                <a:cs typeface="Arial"/>
              </a:rPr>
              <a:t>Tuen ja </a:t>
            </a:r>
            <a:r>
              <a:rPr lang="en-US" sz="2400" err="1">
                <a:solidFill>
                  <a:srgbClr val="44546A"/>
                </a:solidFill>
                <a:cs typeface="Arial"/>
              </a:rPr>
              <a:t>seuraan</a:t>
            </a:r>
            <a:r>
              <a:rPr lang="en-US" sz="2400">
                <a:solidFill>
                  <a:srgbClr val="44546A"/>
                </a:solidFill>
                <a:cs typeface="Arial"/>
              </a:rPr>
              <a:t> </a:t>
            </a:r>
            <a:r>
              <a:rPr lang="en-US" sz="2400" err="1">
                <a:solidFill>
                  <a:srgbClr val="44546A"/>
                </a:solidFill>
                <a:cs typeface="Arial"/>
              </a:rPr>
              <a:t>nuoren</a:t>
            </a:r>
            <a:r>
              <a:rPr lang="en-US" sz="2400">
                <a:solidFill>
                  <a:srgbClr val="44546A"/>
                </a:solidFill>
                <a:cs typeface="Arial"/>
              </a:rPr>
              <a:t> </a:t>
            </a:r>
            <a:r>
              <a:rPr lang="en-US" sz="2400" err="1">
                <a:solidFill>
                  <a:srgbClr val="44546A"/>
                </a:solidFill>
                <a:cs typeface="Arial"/>
              </a:rPr>
              <a:t>itsenäistä</a:t>
            </a:r>
            <a:r>
              <a:rPr lang="en-US" sz="2400">
                <a:solidFill>
                  <a:srgbClr val="44546A"/>
                </a:solidFill>
                <a:cs typeface="Arial"/>
              </a:rPr>
              <a:t> </a:t>
            </a:r>
            <a:r>
              <a:rPr lang="en-US" sz="2400" err="1">
                <a:solidFill>
                  <a:srgbClr val="44546A"/>
                </a:solidFill>
                <a:cs typeface="Arial"/>
              </a:rPr>
              <a:t>opiskelua</a:t>
            </a:r>
            <a:r>
              <a:rPr lang="en-US" sz="2400">
                <a:solidFill>
                  <a:srgbClr val="44546A"/>
                </a:solidFill>
                <a:cs typeface="Arial"/>
              </a:rPr>
              <a:t>. </a:t>
            </a:r>
            <a:r>
              <a:rPr lang="en-US" sz="2400">
                <a:cs typeface="Arial"/>
              </a:rPr>
              <a:t>​</a:t>
            </a:r>
          </a:p>
          <a:p>
            <a:pPr marL="228600" indent="-228600">
              <a:buFont typeface="Arial,Sans-Serif"/>
              <a:buChar char="•"/>
            </a:pPr>
            <a:r>
              <a:rPr lang="en-US" sz="2400" err="1">
                <a:solidFill>
                  <a:srgbClr val="44546A"/>
                </a:solidFill>
                <a:cs typeface="Arial"/>
              </a:rPr>
              <a:t>Mukana</a:t>
            </a:r>
            <a:r>
              <a:rPr lang="en-US" sz="2400">
                <a:solidFill>
                  <a:srgbClr val="44546A"/>
                </a:solidFill>
                <a:cs typeface="Arial"/>
              </a:rPr>
              <a:t> </a:t>
            </a:r>
            <a:r>
              <a:rPr lang="en-US" sz="2400" err="1">
                <a:solidFill>
                  <a:srgbClr val="44546A"/>
                </a:solidFill>
                <a:cs typeface="Arial"/>
              </a:rPr>
              <a:t>erityisentuen</a:t>
            </a:r>
            <a:r>
              <a:rPr lang="en-US" sz="2400">
                <a:solidFill>
                  <a:srgbClr val="44546A"/>
                </a:solidFill>
                <a:cs typeface="Arial"/>
              </a:rPr>
              <a:t> </a:t>
            </a:r>
            <a:r>
              <a:rPr lang="en-US" sz="2400" err="1">
                <a:solidFill>
                  <a:srgbClr val="44546A"/>
                </a:solidFill>
                <a:cs typeface="Arial"/>
              </a:rPr>
              <a:t>suunnitelmissa</a:t>
            </a:r>
            <a:r>
              <a:rPr lang="en-US" sz="2400">
                <a:solidFill>
                  <a:srgbClr val="44546A"/>
                </a:solidFill>
                <a:cs typeface="Arial"/>
              </a:rPr>
              <a:t> ja </a:t>
            </a:r>
            <a:r>
              <a:rPr lang="en-US" sz="2400" err="1">
                <a:solidFill>
                  <a:srgbClr val="44546A"/>
                </a:solidFill>
                <a:cs typeface="Arial"/>
              </a:rPr>
              <a:t>Hoks-keskusteluissa</a:t>
            </a:r>
            <a:r>
              <a:rPr lang="en-US" sz="2400">
                <a:solidFill>
                  <a:srgbClr val="44546A"/>
                </a:solidFill>
                <a:cs typeface="Arial"/>
              </a:rPr>
              <a:t>.</a:t>
            </a:r>
            <a:r>
              <a:rPr lang="en-US" sz="2400">
                <a:cs typeface="Arial"/>
              </a:rPr>
              <a:t>​</a:t>
            </a:r>
          </a:p>
          <a:p>
            <a:pPr marL="228600" indent="-228600">
              <a:buFont typeface="Arial,Sans-Serif"/>
              <a:buChar char="•"/>
            </a:pPr>
            <a:r>
              <a:rPr lang="en-US" sz="2400" err="1">
                <a:solidFill>
                  <a:srgbClr val="44546A"/>
                </a:solidFill>
                <a:cs typeface="Arial"/>
              </a:rPr>
              <a:t>Seuraan</a:t>
            </a:r>
            <a:r>
              <a:rPr lang="en-US" sz="2400">
                <a:solidFill>
                  <a:srgbClr val="44546A"/>
                </a:solidFill>
                <a:cs typeface="Arial"/>
              </a:rPr>
              <a:t> </a:t>
            </a:r>
            <a:r>
              <a:rPr lang="en-US" sz="2400" err="1">
                <a:solidFill>
                  <a:srgbClr val="44546A"/>
                </a:solidFill>
                <a:cs typeface="Arial"/>
              </a:rPr>
              <a:t>erityisentuen</a:t>
            </a:r>
            <a:r>
              <a:rPr lang="en-US" sz="2400">
                <a:solidFill>
                  <a:srgbClr val="44546A"/>
                </a:solidFill>
                <a:cs typeface="Arial"/>
              </a:rPr>
              <a:t> </a:t>
            </a:r>
            <a:r>
              <a:rPr lang="en-US" sz="2400" err="1">
                <a:solidFill>
                  <a:srgbClr val="44546A"/>
                </a:solidFill>
                <a:cs typeface="Arial"/>
              </a:rPr>
              <a:t>tarpeen</a:t>
            </a:r>
            <a:r>
              <a:rPr lang="en-US" sz="2400">
                <a:solidFill>
                  <a:srgbClr val="44546A"/>
                </a:solidFill>
                <a:cs typeface="Arial"/>
              </a:rPr>
              <a:t> </a:t>
            </a:r>
            <a:r>
              <a:rPr lang="en-US" sz="2400" err="1">
                <a:solidFill>
                  <a:srgbClr val="44546A"/>
                </a:solidFill>
                <a:cs typeface="Arial"/>
              </a:rPr>
              <a:t>toteutumista</a:t>
            </a:r>
            <a:r>
              <a:rPr lang="en-US" sz="2400">
                <a:solidFill>
                  <a:srgbClr val="44546A"/>
                </a:solidFill>
                <a:cs typeface="Arial"/>
              </a:rPr>
              <a:t>. </a:t>
            </a:r>
            <a:r>
              <a:rPr lang="en-US" sz="2400">
                <a:cs typeface="Arial"/>
              </a:rPr>
              <a:t>​</a:t>
            </a:r>
          </a:p>
          <a:p>
            <a:endParaRPr lang="en-US" sz="2400">
              <a:cs typeface="Arial"/>
            </a:endParaRPr>
          </a:p>
        </p:txBody>
      </p:sp>
      <p:pic>
        <p:nvPicPr>
          <p:cNvPr id="5" name="Kuva 4" descr="Kuva, joka sisältää kohteen teksti, Fontti, logo, Grafiikka&#10;&#10;Kuvaus luotu automaattisesti">
            <a:extLst>
              <a:ext uri="{FF2B5EF4-FFF2-40B4-BE49-F238E27FC236}">
                <a16:creationId xmlns:a16="http://schemas.microsoft.com/office/drawing/2014/main" id="{408980D5-FC51-D4EF-8782-41BB3B192D93}"/>
              </a:ext>
            </a:extLst>
          </p:cNvPr>
          <p:cNvPicPr>
            <a:picLocks noChangeAspect="1"/>
          </p:cNvPicPr>
          <p:nvPr/>
        </p:nvPicPr>
        <p:blipFill>
          <a:blip r:embed="rId3"/>
          <a:stretch>
            <a:fillRect/>
          </a:stretch>
        </p:blipFill>
        <p:spPr>
          <a:xfrm>
            <a:off x="10674153" y="-6622"/>
            <a:ext cx="1190791" cy="988699"/>
          </a:xfrm>
          <a:prstGeom prst="rect">
            <a:avLst/>
          </a:prstGeom>
        </p:spPr>
      </p:pic>
    </p:spTree>
    <p:extLst>
      <p:ext uri="{BB962C8B-B14F-4D97-AF65-F5344CB8AC3E}">
        <p14:creationId xmlns:p14="http://schemas.microsoft.com/office/powerpoint/2010/main" val="1913227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6" name="Freeform: Shape 25">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kstiruutu 1">
            <a:extLst>
              <a:ext uri="{FF2B5EF4-FFF2-40B4-BE49-F238E27FC236}">
                <a16:creationId xmlns:a16="http://schemas.microsoft.com/office/drawing/2014/main" id="{6768E542-46EB-B7F4-A11B-D7FAD1358C65}"/>
              </a:ext>
            </a:extLst>
          </p:cNvPr>
          <p:cNvSpPr txBox="1"/>
          <p:nvPr/>
        </p:nvSpPr>
        <p:spPr>
          <a:xfrm>
            <a:off x="460358" y="1417490"/>
            <a:ext cx="11084378" cy="436945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28600" indent="-228600">
              <a:lnSpc>
                <a:spcPct val="90000"/>
              </a:lnSpc>
              <a:spcAft>
                <a:spcPts val="600"/>
              </a:spcAft>
              <a:buFont typeface="Arial" panose="020B0604020202020204" pitchFamily="34" charset="0"/>
              <a:buChar char="•"/>
            </a:pPr>
            <a:r>
              <a:rPr lang="en-US" sz="2400">
                <a:solidFill>
                  <a:schemeClr val="tx2"/>
                </a:solidFill>
              </a:rPr>
              <a:t>Olen </a:t>
            </a:r>
            <a:r>
              <a:rPr lang="en-US" sz="2400" err="1">
                <a:solidFill>
                  <a:schemeClr val="tx2"/>
                </a:solidFill>
              </a:rPr>
              <a:t>luotettava</a:t>
            </a:r>
            <a:r>
              <a:rPr lang="en-US" sz="2400">
                <a:solidFill>
                  <a:schemeClr val="tx2"/>
                </a:solidFill>
              </a:rPr>
              <a:t> </a:t>
            </a:r>
            <a:r>
              <a:rPr lang="en-US" sz="2400" err="1">
                <a:solidFill>
                  <a:schemeClr val="tx2"/>
                </a:solidFill>
              </a:rPr>
              <a:t>aikuinen</a:t>
            </a:r>
            <a:r>
              <a:rPr lang="en-US" sz="2400">
                <a:solidFill>
                  <a:schemeClr val="tx2"/>
                </a:solidFill>
              </a:rPr>
              <a:t> </a:t>
            </a:r>
            <a:r>
              <a:rPr lang="en-US" sz="2400" err="1">
                <a:solidFill>
                  <a:schemeClr val="tx2"/>
                </a:solidFill>
              </a:rPr>
              <a:t>arjessa</a:t>
            </a:r>
            <a:r>
              <a:rPr lang="en-US" sz="2400">
                <a:solidFill>
                  <a:schemeClr val="tx2"/>
                </a:solidFill>
              </a:rPr>
              <a:t>, </a:t>
            </a:r>
            <a:r>
              <a:rPr lang="en-US" sz="2400" err="1">
                <a:solidFill>
                  <a:schemeClr val="tx2"/>
                </a:solidFill>
              </a:rPr>
              <a:t>jonka</a:t>
            </a:r>
            <a:r>
              <a:rPr lang="en-US" sz="2400">
                <a:solidFill>
                  <a:schemeClr val="tx2"/>
                </a:solidFill>
              </a:rPr>
              <a:t> </a:t>
            </a:r>
            <a:r>
              <a:rPr lang="en-US" sz="2400" err="1">
                <a:solidFill>
                  <a:schemeClr val="tx2"/>
                </a:solidFill>
              </a:rPr>
              <a:t>luokse</a:t>
            </a:r>
            <a:r>
              <a:rPr lang="en-US" sz="2400">
                <a:solidFill>
                  <a:schemeClr val="tx2"/>
                </a:solidFill>
              </a:rPr>
              <a:t> </a:t>
            </a:r>
            <a:r>
              <a:rPr lang="en-US" sz="2400" err="1">
                <a:solidFill>
                  <a:schemeClr val="tx2"/>
                </a:solidFill>
              </a:rPr>
              <a:t>nuori</a:t>
            </a:r>
            <a:r>
              <a:rPr lang="en-US" sz="2400">
                <a:solidFill>
                  <a:schemeClr val="tx2"/>
                </a:solidFill>
              </a:rPr>
              <a:t> </a:t>
            </a:r>
            <a:r>
              <a:rPr lang="en-US" sz="2400" err="1">
                <a:solidFill>
                  <a:schemeClr val="tx2"/>
                </a:solidFill>
              </a:rPr>
              <a:t>voi</a:t>
            </a:r>
            <a:r>
              <a:rPr lang="en-US" sz="2400">
                <a:solidFill>
                  <a:schemeClr val="tx2"/>
                </a:solidFill>
              </a:rPr>
              <a:t> </a:t>
            </a:r>
            <a:r>
              <a:rPr lang="en-US" sz="2400" err="1">
                <a:solidFill>
                  <a:schemeClr val="tx2"/>
                </a:solidFill>
              </a:rPr>
              <a:t>tulla</a:t>
            </a:r>
            <a:r>
              <a:rPr lang="en-US" sz="2400">
                <a:solidFill>
                  <a:schemeClr val="tx2"/>
                </a:solidFill>
              </a:rPr>
              <a:t> </a:t>
            </a:r>
            <a:r>
              <a:rPr lang="en-US" sz="2400" err="1">
                <a:solidFill>
                  <a:schemeClr val="tx2"/>
                </a:solidFill>
              </a:rPr>
              <a:t>matalalla</a:t>
            </a:r>
            <a:r>
              <a:rPr lang="en-US" sz="2400">
                <a:solidFill>
                  <a:schemeClr val="tx2"/>
                </a:solidFill>
              </a:rPr>
              <a:t> </a:t>
            </a:r>
            <a:r>
              <a:rPr lang="en-US" sz="2400" err="1">
                <a:solidFill>
                  <a:schemeClr val="tx2"/>
                </a:solidFill>
              </a:rPr>
              <a:t>kynnyksellä</a:t>
            </a:r>
            <a:r>
              <a:rPr lang="en-US" sz="2400">
                <a:solidFill>
                  <a:schemeClr val="tx2"/>
                </a:solidFill>
              </a:rPr>
              <a:t>. </a:t>
            </a:r>
            <a:endParaRPr lang="en-US" sz="2400">
              <a:solidFill>
                <a:schemeClr val="tx2"/>
              </a:solidFill>
              <a:cs typeface="Calibri"/>
            </a:endParaRPr>
          </a:p>
          <a:p>
            <a:pPr marL="228600" indent="-228600">
              <a:lnSpc>
                <a:spcPct val="90000"/>
              </a:lnSpc>
              <a:spcAft>
                <a:spcPts val="600"/>
              </a:spcAft>
              <a:buFont typeface="Arial" panose="020B0604020202020204" pitchFamily="34" charset="0"/>
              <a:buChar char="•"/>
            </a:pPr>
            <a:r>
              <a:rPr lang="en-US" sz="2400" err="1">
                <a:solidFill>
                  <a:schemeClr val="tx2"/>
                </a:solidFill>
              </a:rPr>
              <a:t>Aikuinen</a:t>
            </a:r>
            <a:r>
              <a:rPr lang="en-US" sz="2400">
                <a:solidFill>
                  <a:schemeClr val="tx2"/>
                </a:solidFill>
              </a:rPr>
              <a:t> </a:t>
            </a:r>
            <a:r>
              <a:rPr lang="en-US" sz="2400" err="1">
                <a:solidFill>
                  <a:schemeClr val="tx2"/>
                </a:solidFill>
              </a:rPr>
              <a:t>joka</a:t>
            </a:r>
            <a:r>
              <a:rPr lang="en-US" sz="2400">
                <a:solidFill>
                  <a:schemeClr val="tx2"/>
                </a:solidFill>
              </a:rPr>
              <a:t> </a:t>
            </a:r>
            <a:r>
              <a:rPr lang="en-US" sz="2400" err="1">
                <a:solidFill>
                  <a:schemeClr val="tx2"/>
                </a:solidFill>
              </a:rPr>
              <a:t>järjestää</a:t>
            </a:r>
            <a:r>
              <a:rPr lang="en-US" sz="2400">
                <a:solidFill>
                  <a:schemeClr val="tx2"/>
                </a:solidFill>
              </a:rPr>
              <a:t> </a:t>
            </a:r>
            <a:r>
              <a:rPr lang="en-US" sz="2400" err="1">
                <a:solidFill>
                  <a:schemeClr val="tx2"/>
                </a:solidFill>
              </a:rPr>
              <a:t>aikaa</a:t>
            </a:r>
            <a:r>
              <a:rPr lang="en-US" sz="2400">
                <a:solidFill>
                  <a:schemeClr val="tx2"/>
                </a:solidFill>
              </a:rPr>
              <a:t> </a:t>
            </a:r>
            <a:r>
              <a:rPr lang="en-US" sz="2400" err="1">
                <a:solidFill>
                  <a:schemeClr val="tx2"/>
                </a:solidFill>
              </a:rPr>
              <a:t>kuunnella</a:t>
            </a:r>
            <a:r>
              <a:rPr lang="en-US" sz="2400">
                <a:solidFill>
                  <a:schemeClr val="tx2"/>
                </a:solidFill>
              </a:rPr>
              <a:t>, </a:t>
            </a:r>
            <a:r>
              <a:rPr lang="en-US" sz="2400" err="1">
                <a:solidFill>
                  <a:schemeClr val="tx2"/>
                </a:solidFill>
              </a:rPr>
              <a:t>auttaa</a:t>
            </a:r>
            <a:r>
              <a:rPr lang="en-US" sz="2400">
                <a:solidFill>
                  <a:schemeClr val="tx2"/>
                </a:solidFill>
              </a:rPr>
              <a:t> ja </a:t>
            </a:r>
            <a:r>
              <a:rPr lang="en-US" sz="2400" err="1">
                <a:solidFill>
                  <a:schemeClr val="tx2"/>
                </a:solidFill>
              </a:rPr>
              <a:t>tukea</a:t>
            </a:r>
            <a:r>
              <a:rPr lang="en-US" sz="2400">
                <a:solidFill>
                  <a:schemeClr val="tx2"/>
                </a:solidFill>
              </a:rPr>
              <a:t>. </a:t>
            </a:r>
            <a:endParaRPr lang="en-US" sz="2400">
              <a:solidFill>
                <a:schemeClr val="tx2"/>
              </a:solidFill>
              <a:cs typeface="Calibri"/>
            </a:endParaRPr>
          </a:p>
          <a:p>
            <a:pPr marL="228600" indent="-228600">
              <a:lnSpc>
                <a:spcPct val="90000"/>
              </a:lnSpc>
              <a:spcAft>
                <a:spcPts val="600"/>
              </a:spcAft>
              <a:buFont typeface="Arial" panose="020B0604020202020204" pitchFamily="34" charset="0"/>
              <a:buChar char="•"/>
            </a:pPr>
            <a:r>
              <a:rPr lang="en-US" sz="2400">
                <a:solidFill>
                  <a:schemeClr val="tx2"/>
                </a:solidFill>
              </a:rPr>
              <a:t>Olen </a:t>
            </a:r>
            <a:r>
              <a:rPr lang="en-US" sz="2400" err="1">
                <a:solidFill>
                  <a:schemeClr val="tx2"/>
                </a:solidFill>
              </a:rPr>
              <a:t>mukana</a:t>
            </a:r>
            <a:r>
              <a:rPr lang="en-US" sz="2400">
                <a:solidFill>
                  <a:schemeClr val="tx2"/>
                </a:solidFill>
              </a:rPr>
              <a:t> </a:t>
            </a:r>
            <a:r>
              <a:rPr lang="en-US" sz="2400" err="1">
                <a:solidFill>
                  <a:schemeClr val="tx2"/>
                </a:solidFill>
              </a:rPr>
              <a:t>erilaisissa</a:t>
            </a:r>
            <a:r>
              <a:rPr lang="en-US" sz="2400">
                <a:solidFill>
                  <a:schemeClr val="tx2"/>
                </a:solidFill>
              </a:rPr>
              <a:t> </a:t>
            </a:r>
            <a:r>
              <a:rPr lang="en-US" sz="2400" err="1">
                <a:solidFill>
                  <a:schemeClr val="tx2"/>
                </a:solidFill>
              </a:rPr>
              <a:t>tapahtumissa</a:t>
            </a:r>
            <a:r>
              <a:rPr lang="en-US" sz="2400">
                <a:solidFill>
                  <a:schemeClr val="tx2"/>
                </a:solidFill>
              </a:rPr>
              <a:t> ja </a:t>
            </a:r>
            <a:r>
              <a:rPr lang="en-US" sz="2400" err="1">
                <a:solidFill>
                  <a:schemeClr val="tx2"/>
                </a:solidFill>
              </a:rPr>
              <a:t>käytävätoiminnassa</a:t>
            </a:r>
            <a:r>
              <a:rPr lang="en-US" sz="2400">
                <a:solidFill>
                  <a:schemeClr val="tx2"/>
                </a:solidFill>
              </a:rPr>
              <a:t>.</a:t>
            </a:r>
            <a:endParaRPr lang="en-US" sz="2400">
              <a:solidFill>
                <a:schemeClr val="tx2"/>
              </a:solidFill>
              <a:cs typeface="Calibri"/>
            </a:endParaRPr>
          </a:p>
          <a:p>
            <a:pPr marL="228600" indent="-228600">
              <a:lnSpc>
                <a:spcPct val="90000"/>
              </a:lnSpc>
              <a:spcAft>
                <a:spcPts val="600"/>
              </a:spcAft>
              <a:buFont typeface="Arial" panose="020B0604020202020204" pitchFamily="34" charset="0"/>
              <a:buChar char="•"/>
            </a:pPr>
            <a:r>
              <a:rPr lang="en-US" sz="2400" err="1">
                <a:solidFill>
                  <a:schemeClr val="tx2"/>
                </a:solidFill>
              </a:rPr>
              <a:t>Autan</a:t>
            </a:r>
            <a:r>
              <a:rPr lang="en-US" sz="2400">
                <a:solidFill>
                  <a:schemeClr val="tx2"/>
                </a:solidFill>
              </a:rPr>
              <a:t> </a:t>
            </a:r>
            <a:r>
              <a:rPr lang="en-US" sz="2400" err="1">
                <a:solidFill>
                  <a:schemeClr val="tx2"/>
                </a:solidFill>
              </a:rPr>
              <a:t>opiskelijakortin</a:t>
            </a:r>
            <a:r>
              <a:rPr lang="en-US" sz="2400">
                <a:solidFill>
                  <a:schemeClr val="tx2"/>
                </a:solidFill>
              </a:rPr>
              <a:t> </a:t>
            </a:r>
            <a:r>
              <a:rPr lang="en-US" sz="2400" err="1">
                <a:solidFill>
                  <a:schemeClr val="tx2"/>
                </a:solidFill>
              </a:rPr>
              <a:t>hakemisessa</a:t>
            </a:r>
            <a:r>
              <a:rPr lang="en-US" sz="2400">
                <a:solidFill>
                  <a:schemeClr val="tx2"/>
                </a:solidFill>
              </a:rPr>
              <a:t> ja </a:t>
            </a:r>
            <a:r>
              <a:rPr lang="en-US" sz="2400" err="1">
                <a:solidFill>
                  <a:schemeClr val="tx2"/>
                </a:solidFill>
              </a:rPr>
              <a:t>Wilmatunnusten</a:t>
            </a:r>
            <a:r>
              <a:rPr lang="en-US" sz="2400">
                <a:solidFill>
                  <a:schemeClr val="tx2"/>
                </a:solidFill>
              </a:rPr>
              <a:t> </a:t>
            </a:r>
            <a:r>
              <a:rPr lang="en-US" sz="2400" err="1">
                <a:solidFill>
                  <a:schemeClr val="tx2"/>
                </a:solidFill>
              </a:rPr>
              <a:t>luomisessa</a:t>
            </a:r>
            <a:r>
              <a:rPr lang="en-US" sz="2400">
                <a:solidFill>
                  <a:schemeClr val="tx2"/>
                </a:solidFill>
              </a:rPr>
              <a:t>.</a:t>
            </a:r>
            <a:endParaRPr lang="en-US" sz="2400">
              <a:solidFill>
                <a:schemeClr val="tx2"/>
              </a:solidFill>
              <a:cs typeface="Calibri"/>
            </a:endParaRPr>
          </a:p>
          <a:p>
            <a:pPr marL="228600" indent="-228600">
              <a:lnSpc>
                <a:spcPct val="90000"/>
              </a:lnSpc>
              <a:spcAft>
                <a:spcPts val="600"/>
              </a:spcAft>
              <a:buFont typeface="Arial" panose="020B0604020202020204" pitchFamily="34" charset="0"/>
              <a:buChar char="•"/>
            </a:pPr>
            <a:r>
              <a:rPr lang="en-US" sz="2400" err="1">
                <a:solidFill>
                  <a:schemeClr val="tx2"/>
                </a:solidFill>
              </a:rPr>
              <a:t>Ryhmäyttämässä</a:t>
            </a:r>
            <a:r>
              <a:rPr lang="en-US" sz="2400">
                <a:solidFill>
                  <a:schemeClr val="tx2"/>
                </a:solidFill>
              </a:rPr>
              <a:t> </a:t>
            </a:r>
            <a:r>
              <a:rPr lang="en-US" sz="2400" err="1">
                <a:solidFill>
                  <a:schemeClr val="tx2"/>
                </a:solidFill>
              </a:rPr>
              <a:t>aloittelevia</a:t>
            </a:r>
            <a:r>
              <a:rPr lang="en-US" sz="2400">
                <a:solidFill>
                  <a:schemeClr val="tx2"/>
                </a:solidFill>
              </a:rPr>
              <a:t> </a:t>
            </a:r>
            <a:r>
              <a:rPr lang="en-US" sz="2400" err="1">
                <a:solidFill>
                  <a:schemeClr val="tx2"/>
                </a:solidFill>
              </a:rPr>
              <a:t>opiskelijoita</a:t>
            </a:r>
            <a:r>
              <a:rPr lang="en-US" sz="2400">
                <a:solidFill>
                  <a:schemeClr val="tx2"/>
                </a:solidFill>
              </a:rPr>
              <a:t>.</a:t>
            </a:r>
            <a:endParaRPr lang="en-US" sz="2400">
              <a:solidFill>
                <a:schemeClr val="tx2"/>
              </a:solidFill>
              <a:cs typeface="Calibri"/>
            </a:endParaRPr>
          </a:p>
          <a:p>
            <a:pPr marL="228600" indent="-228600">
              <a:lnSpc>
                <a:spcPct val="90000"/>
              </a:lnSpc>
              <a:spcAft>
                <a:spcPts val="600"/>
              </a:spcAft>
              <a:buFont typeface="Arial" panose="020B0604020202020204" pitchFamily="34" charset="0"/>
              <a:buChar char="•"/>
            </a:pPr>
            <a:r>
              <a:rPr lang="en-US" sz="2400" err="1">
                <a:solidFill>
                  <a:schemeClr val="tx2"/>
                </a:solidFill>
              </a:rPr>
              <a:t>Autan</a:t>
            </a:r>
            <a:r>
              <a:rPr lang="en-US" sz="2400">
                <a:solidFill>
                  <a:schemeClr val="tx2"/>
                </a:solidFill>
              </a:rPr>
              <a:t> </a:t>
            </a:r>
            <a:r>
              <a:rPr lang="en-US" sz="2400" err="1">
                <a:solidFill>
                  <a:schemeClr val="tx2"/>
                </a:solidFill>
              </a:rPr>
              <a:t>lomakkeiden</a:t>
            </a:r>
            <a:r>
              <a:rPr lang="en-US" sz="2400">
                <a:solidFill>
                  <a:schemeClr val="tx2"/>
                </a:solidFill>
              </a:rPr>
              <a:t> </a:t>
            </a:r>
            <a:r>
              <a:rPr lang="en-US" sz="2400" err="1">
                <a:solidFill>
                  <a:schemeClr val="tx2"/>
                </a:solidFill>
              </a:rPr>
              <a:t>täyttämisessä</a:t>
            </a:r>
            <a:r>
              <a:rPr lang="en-US" sz="2400">
                <a:solidFill>
                  <a:schemeClr val="tx2"/>
                </a:solidFill>
              </a:rPr>
              <a:t>. </a:t>
            </a:r>
            <a:r>
              <a:rPr lang="en-US" sz="2400" err="1">
                <a:solidFill>
                  <a:schemeClr val="tx2"/>
                </a:solidFill>
              </a:rPr>
              <a:t>Esim</a:t>
            </a:r>
            <a:r>
              <a:rPr lang="en-US" sz="2400">
                <a:solidFill>
                  <a:schemeClr val="tx2"/>
                </a:solidFill>
              </a:rPr>
              <a:t>. </a:t>
            </a:r>
            <a:r>
              <a:rPr lang="en-US" sz="2400" err="1">
                <a:solidFill>
                  <a:schemeClr val="tx2"/>
                </a:solidFill>
              </a:rPr>
              <a:t>opintotuki</a:t>
            </a:r>
            <a:r>
              <a:rPr lang="en-US" sz="2400">
                <a:solidFill>
                  <a:schemeClr val="tx2"/>
                </a:solidFill>
              </a:rPr>
              <a:t> ja </a:t>
            </a:r>
            <a:r>
              <a:rPr lang="en-US" sz="2400" err="1">
                <a:solidFill>
                  <a:schemeClr val="tx2"/>
                </a:solidFill>
              </a:rPr>
              <a:t>asumislisä</a:t>
            </a:r>
            <a:r>
              <a:rPr lang="en-US" sz="2400">
                <a:solidFill>
                  <a:schemeClr val="tx2"/>
                </a:solidFill>
              </a:rPr>
              <a:t>.</a:t>
            </a:r>
            <a:endParaRPr lang="en-US" sz="2400">
              <a:solidFill>
                <a:schemeClr val="tx2"/>
              </a:solidFill>
              <a:cs typeface="Calibri"/>
            </a:endParaRPr>
          </a:p>
          <a:p>
            <a:pPr marL="228600" indent="-228600">
              <a:lnSpc>
                <a:spcPct val="90000"/>
              </a:lnSpc>
              <a:spcAft>
                <a:spcPts val="600"/>
              </a:spcAft>
              <a:buFont typeface="Arial" panose="020B0604020202020204" pitchFamily="34" charset="0"/>
              <a:buChar char="•"/>
            </a:pPr>
            <a:r>
              <a:rPr lang="en-US" sz="2400" err="1">
                <a:solidFill>
                  <a:schemeClr val="tx2"/>
                </a:solidFill>
              </a:rPr>
              <a:t>Autan</a:t>
            </a:r>
            <a:r>
              <a:rPr lang="en-US" sz="2400">
                <a:solidFill>
                  <a:schemeClr val="tx2"/>
                </a:solidFill>
              </a:rPr>
              <a:t> </a:t>
            </a:r>
            <a:r>
              <a:rPr lang="en-US" sz="2400" err="1">
                <a:solidFill>
                  <a:schemeClr val="tx2"/>
                </a:solidFill>
              </a:rPr>
              <a:t>nuorta</a:t>
            </a:r>
            <a:r>
              <a:rPr lang="en-US" sz="2400">
                <a:solidFill>
                  <a:schemeClr val="tx2"/>
                </a:solidFill>
              </a:rPr>
              <a:t> </a:t>
            </a:r>
            <a:r>
              <a:rPr lang="en-US" sz="2400" err="1">
                <a:solidFill>
                  <a:schemeClr val="tx2"/>
                </a:solidFill>
              </a:rPr>
              <a:t>yhteishaussa</a:t>
            </a:r>
            <a:r>
              <a:rPr lang="en-US" sz="2400">
                <a:solidFill>
                  <a:schemeClr val="tx2"/>
                </a:solidFill>
              </a:rPr>
              <a:t> ja teen </a:t>
            </a:r>
            <a:r>
              <a:rPr lang="en-US" sz="2400" err="1">
                <a:solidFill>
                  <a:schemeClr val="tx2"/>
                </a:solidFill>
              </a:rPr>
              <a:t>yhteistyötä</a:t>
            </a:r>
            <a:r>
              <a:rPr lang="en-US" sz="2400">
                <a:solidFill>
                  <a:schemeClr val="tx2"/>
                </a:solidFill>
              </a:rPr>
              <a:t> </a:t>
            </a:r>
            <a:r>
              <a:rPr lang="en-US" sz="2400" err="1">
                <a:solidFill>
                  <a:schemeClr val="tx2"/>
                </a:solidFill>
              </a:rPr>
              <a:t>jatko-opintojen</a:t>
            </a:r>
            <a:r>
              <a:rPr lang="en-US" sz="2400">
                <a:solidFill>
                  <a:schemeClr val="tx2"/>
                </a:solidFill>
              </a:rPr>
              <a:t> </a:t>
            </a:r>
            <a:r>
              <a:rPr lang="en-US" sz="2400" err="1">
                <a:solidFill>
                  <a:schemeClr val="tx2"/>
                </a:solidFill>
              </a:rPr>
              <a:t>oppilaitoksen</a:t>
            </a:r>
            <a:r>
              <a:rPr lang="en-US" sz="2400">
                <a:solidFill>
                  <a:schemeClr val="tx2"/>
                </a:solidFill>
              </a:rPr>
              <a:t> </a:t>
            </a:r>
            <a:r>
              <a:rPr lang="en-US" sz="2400" err="1">
                <a:solidFill>
                  <a:schemeClr val="tx2"/>
                </a:solidFill>
              </a:rPr>
              <a:t>kanssa</a:t>
            </a:r>
            <a:r>
              <a:rPr lang="en-US" sz="2400">
                <a:solidFill>
                  <a:schemeClr val="tx2"/>
                </a:solidFill>
              </a:rPr>
              <a:t> </a:t>
            </a:r>
            <a:r>
              <a:rPr lang="en-US" sz="2400" err="1">
                <a:solidFill>
                  <a:schemeClr val="tx2"/>
                </a:solidFill>
              </a:rPr>
              <a:t>tulevista</a:t>
            </a:r>
            <a:r>
              <a:rPr lang="en-US" sz="2400">
                <a:solidFill>
                  <a:schemeClr val="tx2"/>
                </a:solidFill>
              </a:rPr>
              <a:t> </a:t>
            </a:r>
            <a:r>
              <a:rPr lang="en-US" sz="2400" err="1">
                <a:solidFill>
                  <a:schemeClr val="tx2"/>
                </a:solidFill>
              </a:rPr>
              <a:t>tukitoimista</a:t>
            </a:r>
            <a:r>
              <a:rPr lang="en-US" sz="2400">
                <a:solidFill>
                  <a:schemeClr val="tx2"/>
                </a:solidFill>
              </a:rPr>
              <a:t>.</a:t>
            </a:r>
            <a:endParaRPr lang="en-US" sz="2400">
              <a:solidFill>
                <a:schemeClr val="tx2"/>
              </a:solidFill>
              <a:cs typeface="Calibri"/>
            </a:endParaRPr>
          </a:p>
        </p:txBody>
      </p:sp>
      <p:grpSp>
        <p:nvGrpSpPr>
          <p:cNvPr id="31" name="Group 3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Kuva 3" descr="Kuva, joka sisältää kohteen aqua, muotoilu&#10;&#10;Kuvaus luotu automaattisesti">
            <a:extLst>
              <a:ext uri="{FF2B5EF4-FFF2-40B4-BE49-F238E27FC236}">
                <a16:creationId xmlns:a16="http://schemas.microsoft.com/office/drawing/2014/main" id="{00EA911F-EB0B-DF91-AABE-F626269EF73B}"/>
              </a:ext>
            </a:extLst>
          </p:cNvPr>
          <p:cNvPicPr>
            <a:picLocks noChangeAspect="1"/>
          </p:cNvPicPr>
          <p:nvPr/>
        </p:nvPicPr>
        <p:blipFill>
          <a:blip r:embed="rId2"/>
          <a:stretch>
            <a:fillRect/>
          </a:stretch>
        </p:blipFill>
        <p:spPr>
          <a:xfrm>
            <a:off x="105855" y="5664320"/>
            <a:ext cx="12080933" cy="1194039"/>
          </a:xfrm>
          <a:prstGeom prst="rect">
            <a:avLst/>
          </a:prstGeom>
        </p:spPr>
      </p:pic>
      <p:pic>
        <p:nvPicPr>
          <p:cNvPr id="5" name="Kuva 4" descr="Kuva, joka sisältää kohteen teksti, Fontti, logo, Grafiikka&#10;&#10;Kuvaus luotu automaattisesti">
            <a:extLst>
              <a:ext uri="{FF2B5EF4-FFF2-40B4-BE49-F238E27FC236}">
                <a16:creationId xmlns:a16="http://schemas.microsoft.com/office/drawing/2014/main" id="{0CA03B23-AD96-9688-4617-EFF35E10AC6B}"/>
              </a:ext>
            </a:extLst>
          </p:cNvPr>
          <p:cNvPicPr>
            <a:picLocks noChangeAspect="1"/>
          </p:cNvPicPr>
          <p:nvPr/>
        </p:nvPicPr>
        <p:blipFill>
          <a:blip r:embed="rId3"/>
          <a:stretch>
            <a:fillRect/>
          </a:stretch>
        </p:blipFill>
        <p:spPr>
          <a:xfrm>
            <a:off x="10674153" y="-6622"/>
            <a:ext cx="1190791" cy="988699"/>
          </a:xfrm>
          <a:prstGeom prst="rect">
            <a:avLst/>
          </a:prstGeom>
        </p:spPr>
      </p:pic>
    </p:spTree>
    <p:extLst>
      <p:ext uri="{BB962C8B-B14F-4D97-AF65-F5344CB8AC3E}">
        <p14:creationId xmlns:p14="http://schemas.microsoft.com/office/powerpoint/2010/main" val="1979915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328E3FBD-8C4E-1E80-C7FB-641E4DA745B7}"/>
              </a:ext>
            </a:extLst>
          </p:cNvPr>
          <p:cNvSpPr txBox="1"/>
          <p:nvPr/>
        </p:nvSpPr>
        <p:spPr>
          <a:xfrm>
            <a:off x="356616" y="630936"/>
            <a:ext cx="8787384" cy="1723549"/>
          </a:xfrm>
          <a:prstGeom prst="rect">
            <a:avLst/>
          </a:prstGeom>
          <a:noFill/>
        </p:spPr>
        <p:txBody>
          <a:bodyPr wrap="square" lIns="91440" tIns="45720" rIns="91440" bIns="45720" anchor="t">
            <a:spAutoFit/>
          </a:bodyPr>
          <a:lstStyle/>
          <a:p>
            <a:br>
              <a:rPr lang="en-US" sz="4400"/>
            </a:br>
            <a:br>
              <a:rPr lang="en-US" sz="4400"/>
            </a:br>
            <a:r>
              <a:rPr lang="en-US" sz="1800" err="1">
                <a:solidFill>
                  <a:schemeClr val="accent5"/>
                </a:solidFill>
                <a:latin typeface="Calibri"/>
                <a:ea typeface="Calibri" panose="020F0502020204030204" pitchFamily="34" charset="0"/>
                <a:cs typeface="Calibri"/>
              </a:rPr>
              <a:t>Esr-haku</a:t>
            </a:r>
            <a:r>
              <a:rPr lang="en-US" sz="1800">
                <a:solidFill>
                  <a:schemeClr val="accent5"/>
                </a:solidFill>
                <a:latin typeface="Calibri"/>
                <a:ea typeface="Calibri" panose="020F0502020204030204" pitchFamily="34" charset="0"/>
                <a:cs typeface="Calibri"/>
              </a:rPr>
              <a:t> </a:t>
            </a:r>
            <a:r>
              <a:rPr lang="en-US" sz="1800" err="1">
                <a:solidFill>
                  <a:schemeClr val="accent5"/>
                </a:solidFill>
                <a:latin typeface="Calibri"/>
                <a:ea typeface="Calibri" panose="020F0502020204030204" pitchFamily="34" charset="0"/>
                <a:cs typeface="Calibri"/>
              </a:rPr>
              <a:t>päättyi</a:t>
            </a:r>
            <a:r>
              <a:rPr lang="en-US" sz="1800">
                <a:solidFill>
                  <a:schemeClr val="accent5"/>
                </a:solidFill>
                <a:latin typeface="Calibri"/>
                <a:ea typeface="Calibri" panose="020F0502020204030204" pitchFamily="34" charset="0"/>
                <a:cs typeface="Calibri"/>
              </a:rPr>
              <a:t> 10.10.2024</a:t>
            </a:r>
            <a:endParaRPr lang="fi-FI">
              <a:solidFill>
                <a:schemeClr val="accent5"/>
              </a:solidFill>
              <a:latin typeface="Calibri"/>
              <a:cs typeface="Calibri"/>
            </a:endParaRPr>
          </a:p>
        </p:txBody>
      </p:sp>
      <p:pic>
        <p:nvPicPr>
          <p:cNvPr id="5" name="Kuva 4">
            <a:extLst>
              <a:ext uri="{FF2B5EF4-FFF2-40B4-BE49-F238E27FC236}">
                <a16:creationId xmlns:a16="http://schemas.microsoft.com/office/drawing/2014/main" id="{DA2F028F-EEA3-33DE-88C0-62BEED47D1CD}"/>
              </a:ext>
            </a:extLst>
          </p:cNvPr>
          <p:cNvPicPr>
            <a:picLocks noChangeAspect="1"/>
          </p:cNvPicPr>
          <p:nvPr/>
        </p:nvPicPr>
        <p:blipFill>
          <a:blip r:embed="rId2"/>
          <a:stretch>
            <a:fillRect/>
          </a:stretch>
        </p:blipFill>
        <p:spPr>
          <a:xfrm>
            <a:off x="10774830" y="4690962"/>
            <a:ext cx="1219370" cy="1095528"/>
          </a:xfrm>
          <a:prstGeom prst="rect">
            <a:avLst/>
          </a:prstGeom>
        </p:spPr>
      </p:pic>
      <p:pic>
        <p:nvPicPr>
          <p:cNvPr id="6" name="Kuva 5">
            <a:extLst>
              <a:ext uri="{FF2B5EF4-FFF2-40B4-BE49-F238E27FC236}">
                <a16:creationId xmlns:a16="http://schemas.microsoft.com/office/drawing/2014/main" id="{D1E8BFA2-3D23-F8D6-E0EF-48036BA039BB}"/>
              </a:ext>
            </a:extLst>
          </p:cNvPr>
          <p:cNvPicPr>
            <a:picLocks noChangeAspect="1"/>
          </p:cNvPicPr>
          <p:nvPr/>
        </p:nvPicPr>
        <p:blipFill>
          <a:blip r:embed="rId3"/>
          <a:stretch>
            <a:fillRect/>
          </a:stretch>
        </p:blipFill>
        <p:spPr>
          <a:xfrm>
            <a:off x="356616" y="3443763"/>
            <a:ext cx="4681728" cy="2213879"/>
          </a:xfrm>
          <a:prstGeom prst="rect">
            <a:avLst/>
          </a:prstGeom>
        </p:spPr>
      </p:pic>
      <p:pic>
        <p:nvPicPr>
          <p:cNvPr id="7" name="Kuva 6">
            <a:extLst>
              <a:ext uri="{FF2B5EF4-FFF2-40B4-BE49-F238E27FC236}">
                <a16:creationId xmlns:a16="http://schemas.microsoft.com/office/drawing/2014/main" id="{6A125426-0453-2783-E428-2E261C545B6F}"/>
              </a:ext>
            </a:extLst>
          </p:cNvPr>
          <p:cNvPicPr>
            <a:picLocks noChangeAspect="1"/>
          </p:cNvPicPr>
          <p:nvPr/>
        </p:nvPicPr>
        <p:blipFill>
          <a:blip r:embed="rId4"/>
          <a:stretch>
            <a:fillRect/>
          </a:stretch>
        </p:blipFill>
        <p:spPr>
          <a:xfrm>
            <a:off x="10158902" y="3130"/>
            <a:ext cx="1844202" cy="859377"/>
          </a:xfrm>
          <a:prstGeom prst="rect">
            <a:avLst/>
          </a:prstGeom>
        </p:spPr>
      </p:pic>
      <p:pic>
        <p:nvPicPr>
          <p:cNvPr id="9" name="Kuva 8">
            <a:extLst>
              <a:ext uri="{FF2B5EF4-FFF2-40B4-BE49-F238E27FC236}">
                <a16:creationId xmlns:a16="http://schemas.microsoft.com/office/drawing/2014/main" id="{13D41971-48BC-52AD-7023-263E7001AFED}"/>
              </a:ext>
            </a:extLst>
          </p:cNvPr>
          <p:cNvPicPr>
            <a:picLocks noChangeAspect="1"/>
          </p:cNvPicPr>
          <p:nvPr/>
        </p:nvPicPr>
        <p:blipFill>
          <a:blip r:embed="rId5"/>
          <a:stretch>
            <a:fillRect/>
          </a:stretch>
        </p:blipFill>
        <p:spPr>
          <a:xfrm>
            <a:off x="1092009" y="481813"/>
            <a:ext cx="7640511" cy="870249"/>
          </a:xfrm>
          <a:prstGeom prst="rect">
            <a:avLst/>
          </a:prstGeom>
        </p:spPr>
      </p:pic>
      <p:pic>
        <p:nvPicPr>
          <p:cNvPr id="4" name="Kuva 3" descr="Kuva, joka sisältää kohteen aqua, muotoilu&#10;&#10;Kuvaus luotu automaattisesti">
            <a:extLst>
              <a:ext uri="{FF2B5EF4-FFF2-40B4-BE49-F238E27FC236}">
                <a16:creationId xmlns:a16="http://schemas.microsoft.com/office/drawing/2014/main" id="{D6B54840-1579-D747-7106-294601045725}"/>
              </a:ext>
            </a:extLst>
          </p:cNvPr>
          <p:cNvPicPr>
            <a:picLocks noChangeAspect="1"/>
          </p:cNvPicPr>
          <p:nvPr/>
        </p:nvPicPr>
        <p:blipFill>
          <a:blip r:embed="rId6"/>
          <a:stretch>
            <a:fillRect/>
          </a:stretch>
        </p:blipFill>
        <p:spPr>
          <a:xfrm>
            <a:off x="19591" y="5779338"/>
            <a:ext cx="12167197" cy="1079021"/>
          </a:xfrm>
          <a:prstGeom prst="rect">
            <a:avLst/>
          </a:prstGeom>
        </p:spPr>
      </p:pic>
    </p:spTree>
    <p:extLst>
      <p:ext uri="{BB962C8B-B14F-4D97-AF65-F5344CB8AC3E}">
        <p14:creationId xmlns:p14="http://schemas.microsoft.com/office/powerpoint/2010/main" val="278080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C6A46F-00D8-EA7B-BB21-CC9B6462448B}"/>
              </a:ext>
            </a:extLst>
          </p:cNvPr>
          <p:cNvSpPr>
            <a:spLocks noGrp="1"/>
          </p:cNvSpPr>
          <p:nvPr>
            <p:ph type="title"/>
          </p:nvPr>
        </p:nvSpPr>
        <p:spPr>
          <a:xfrm>
            <a:off x="81280" y="129151"/>
            <a:ext cx="11272520" cy="866529"/>
          </a:xfrm>
        </p:spPr>
        <p:txBody>
          <a:bodyPr>
            <a:normAutofit fontScale="90000"/>
          </a:bodyPr>
          <a:lstStyle/>
          <a:p>
            <a:r>
              <a:rPr lang="fi-FI" sz="2700" b="1">
                <a:latin typeface="+mn-lt"/>
                <a:ea typeface="Calibri" panose="020F0502020204030204" pitchFamily="34" charset="0"/>
                <a:cs typeface="Times New Roman"/>
              </a:rPr>
              <a:t>JOS OPINNOT EIVÄT EDELLEENKÄÄN ETENE HOKSIN MUKAAN </a:t>
            </a:r>
            <a:br>
              <a:rPr lang="fi-FI" sz="4400" b="1">
                <a:ea typeface="Calibri" panose="020F0502020204030204" pitchFamily="34" charset="0"/>
                <a:cs typeface="Times New Roman"/>
              </a:rPr>
            </a:br>
            <a:endParaRPr lang="fi-FI"/>
          </a:p>
        </p:txBody>
      </p:sp>
      <p:sp>
        <p:nvSpPr>
          <p:cNvPr id="4" name="Tekstiruutu 3">
            <a:extLst>
              <a:ext uri="{FF2B5EF4-FFF2-40B4-BE49-F238E27FC236}">
                <a16:creationId xmlns:a16="http://schemas.microsoft.com/office/drawing/2014/main" id="{8A7249B7-1722-8848-ED14-4BD2217F1694}"/>
              </a:ext>
            </a:extLst>
          </p:cNvPr>
          <p:cNvSpPr txBox="1"/>
          <p:nvPr/>
        </p:nvSpPr>
        <p:spPr>
          <a:xfrm>
            <a:off x="235790" y="549400"/>
            <a:ext cx="11881449" cy="5837665"/>
          </a:xfrm>
          <a:prstGeom prst="rect">
            <a:avLst/>
          </a:prstGeom>
          <a:noFill/>
        </p:spPr>
        <p:txBody>
          <a:bodyPr wrap="square" lIns="91440" tIns="45720" rIns="91440" bIns="45720" anchor="t">
            <a:spAutoFit/>
          </a:bodyPr>
          <a:lstStyle/>
          <a:p>
            <a:pPr>
              <a:lnSpc>
                <a:spcPct val="107000"/>
              </a:lnSpc>
              <a:spcAft>
                <a:spcPts val="800"/>
              </a:spcAft>
            </a:pPr>
            <a:r>
              <a:rPr kumimoji="0" lang="fi-FI" altLang="fi-FI" sz="1800" i="0" u="none" strike="noStrike" cap="none" normalizeH="0" baseline="0">
                <a:ln>
                  <a:noFill/>
                </a:ln>
                <a:effectLst/>
                <a:ea typeface="Times New Roman" panose="02020603050405020304" pitchFamily="18" charset="0"/>
                <a:cs typeface="Calibri"/>
              </a:rPr>
              <a:t>Jos opiskelija </a:t>
            </a:r>
            <a:r>
              <a:rPr lang="fi-FI" altLang="fi-FI">
                <a:ea typeface="Times New Roman" panose="02020603050405020304" pitchFamily="18" charset="0"/>
                <a:cs typeface="Calibri"/>
              </a:rPr>
              <a:t>on </a:t>
            </a:r>
            <a:r>
              <a:rPr kumimoji="0" lang="fi-FI" altLang="fi-FI" sz="1800" i="0" u="none" strike="noStrike" cap="none" normalizeH="0" baseline="0">
                <a:ln>
                  <a:noFill/>
                </a:ln>
                <a:effectLst/>
                <a:ea typeface="Times New Roman" panose="02020603050405020304" pitchFamily="18" charset="0"/>
                <a:cs typeface="Calibri"/>
              </a:rPr>
              <a:t>aikeissa keskeyttää opintonsa, hänen kanssaan on selvitettävä mahdollisuudet suorittaa opintoja muussa oppimisympäristössä. </a:t>
            </a:r>
            <a:r>
              <a:rPr kumimoji="0" lang="fi-FI" altLang="fi-FI" sz="1800" i="0" u="none" strike="noStrike" cap="none" normalizeH="0" baseline="0" err="1">
                <a:ln>
                  <a:noFill/>
                </a:ln>
                <a:effectLst/>
                <a:ea typeface="Times New Roman" panose="02020603050405020304" pitchFamily="18" charset="0"/>
                <a:cs typeface="Calibri"/>
              </a:rPr>
              <a:t>Esim</a:t>
            </a:r>
            <a:r>
              <a:rPr kumimoji="0" lang="fi-FI" altLang="fi-FI" sz="1800" i="0" u="none" strike="noStrike" cap="none" normalizeH="0" baseline="0">
                <a:ln>
                  <a:noFill/>
                </a:ln>
                <a:effectLst/>
                <a:ea typeface="Times New Roman" panose="02020603050405020304" pitchFamily="18" charset="0"/>
                <a:cs typeface="Calibri"/>
              </a:rPr>
              <a:t>:</a:t>
            </a:r>
          </a:p>
          <a:p>
            <a:pPr marL="285750" indent="-285750">
              <a:lnSpc>
                <a:spcPct val="107000"/>
              </a:lnSpc>
              <a:spcAft>
                <a:spcPts val="800"/>
              </a:spcAft>
              <a:buFont typeface="Arial"/>
              <a:buChar char="•"/>
            </a:pPr>
            <a:r>
              <a:rPr lang="fi-FI">
                <a:ea typeface="Times New Roman" panose="02020603050405020304" pitchFamily="18" charset="0"/>
                <a:cs typeface="Calibri"/>
              </a:rPr>
              <a:t>T</a:t>
            </a:r>
            <a:r>
              <a:rPr lang="fi-FI" sz="1800">
                <a:ea typeface="Times New Roman" panose="02020603050405020304" pitchFamily="18" charset="0"/>
                <a:cs typeface="Calibri"/>
              </a:rPr>
              <a:t>yöelämässä oppiminen</a:t>
            </a:r>
          </a:p>
          <a:p>
            <a:pPr marL="285750" indent="-285750">
              <a:lnSpc>
                <a:spcPct val="107000"/>
              </a:lnSpc>
              <a:spcAft>
                <a:spcPts val="800"/>
              </a:spcAft>
              <a:buFont typeface="Arial"/>
              <a:buChar char="•"/>
            </a:pPr>
            <a:r>
              <a:rPr lang="fi-FI">
                <a:ea typeface="Times New Roman" panose="02020603050405020304" pitchFamily="18" charset="0"/>
                <a:cs typeface="Calibri"/>
              </a:rPr>
              <a:t>V</a:t>
            </a:r>
            <a:r>
              <a:rPr lang="fi-FI" sz="1800">
                <a:ea typeface="Times New Roman" panose="02020603050405020304" pitchFamily="18" charset="0"/>
                <a:cs typeface="Calibri"/>
              </a:rPr>
              <a:t>erkko-opinnot</a:t>
            </a:r>
          </a:p>
          <a:p>
            <a:pPr marL="285750" indent="-285750">
              <a:lnSpc>
                <a:spcPct val="107000"/>
              </a:lnSpc>
              <a:spcAft>
                <a:spcPts val="800"/>
              </a:spcAft>
              <a:buFont typeface="Arial"/>
              <a:buChar char="•"/>
            </a:pPr>
            <a:r>
              <a:rPr lang="fi-FI">
                <a:ea typeface="Times New Roman" panose="02020603050405020304" pitchFamily="18" charset="0"/>
                <a:cs typeface="Calibri"/>
              </a:rPr>
              <a:t>P</a:t>
            </a:r>
            <a:r>
              <a:rPr lang="fi-FI" sz="1800">
                <a:ea typeface="Times New Roman" panose="02020603050405020304" pitchFamily="18" charset="0"/>
                <a:cs typeface="Calibri"/>
              </a:rPr>
              <a:t>ajat (Hope, </a:t>
            </a:r>
            <a:r>
              <a:rPr lang="fi-FI">
                <a:ea typeface="Times New Roman" panose="02020603050405020304" pitchFamily="18" charset="0"/>
                <a:cs typeface="Calibri"/>
              </a:rPr>
              <a:t>Voimavara oppimisympäristö</a:t>
            </a:r>
            <a:r>
              <a:rPr lang="fi-FI" sz="1800">
                <a:ea typeface="Times New Roman" panose="02020603050405020304" pitchFamily="18" charset="0"/>
                <a:cs typeface="Calibri"/>
              </a:rPr>
              <a:t>)</a:t>
            </a:r>
          </a:p>
          <a:p>
            <a:pPr marL="285750" indent="-285750">
              <a:lnSpc>
                <a:spcPct val="107000"/>
              </a:lnSpc>
              <a:spcAft>
                <a:spcPts val="800"/>
              </a:spcAft>
              <a:buFont typeface="Arial"/>
              <a:buChar char="•"/>
            </a:pPr>
            <a:r>
              <a:rPr lang="fi-FI" err="1">
                <a:ea typeface="Times New Roman" panose="02020603050405020304" pitchFamily="18" charset="0"/>
                <a:cs typeface="Calibri"/>
              </a:rPr>
              <a:t>Opva</a:t>
            </a:r>
            <a:endParaRPr lang="fi-FI">
              <a:ea typeface="Times New Roman" panose="02020603050405020304" pitchFamily="18" charset="0"/>
              <a:cs typeface="Calibri"/>
            </a:endParaRPr>
          </a:p>
          <a:p>
            <a:pPr marL="285750" indent="-285750">
              <a:lnSpc>
                <a:spcPct val="107000"/>
              </a:lnSpc>
              <a:spcAft>
                <a:spcPts val="800"/>
              </a:spcAft>
              <a:buFont typeface="Arial"/>
              <a:buChar char="•"/>
            </a:pPr>
            <a:r>
              <a:rPr lang="fi-FI">
                <a:ea typeface="Times New Roman" panose="02020603050405020304" pitchFamily="18" charset="0"/>
                <a:cs typeface="Calibri"/>
              </a:rPr>
              <a:t>Tutkinnon osan toisesta tutkinnosta</a:t>
            </a:r>
            <a:endParaRPr lang="fi-FI" sz="1800">
              <a:solidFill>
                <a:schemeClr val="tx1"/>
              </a:solidFill>
              <a:ea typeface="Times New Roman" panose="02020603050405020304" pitchFamily="18" charset="0"/>
              <a:cs typeface="Calibri"/>
            </a:endParaRPr>
          </a:p>
          <a:p>
            <a:pPr marL="285750" indent="-285750">
              <a:lnSpc>
                <a:spcPct val="107000"/>
              </a:lnSpc>
              <a:spcAft>
                <a:spcPts val="800"/>
              </a:spcAft>
              <a:buFont typeface="Arial"/>
              <a:buChar char="•"/>
            </a:pPr>
            <a:r>
              <a:rPr lang="fi-FI">
                <a:ea typeface="Times New Roman" panose="02020603050405020304" pitchFamily="18" charset="0"/>
                <a:cs typeface="Calibri"/>
              </a:rPr>
              <a:t>I</a:t>
            </a:r>
            <a:r>
              <a:rPr lang="fi-FI" sz="1800">
                <a:ea typeface="Times New Roman" panose="02020603050405020304" pitchFamily="18" charset="0"/>
                <a:cs typeface="Calibri"/>
              </a:rPr>
              <a:t>tsenäinen opiskelu</a:t>
            </a:r>
            <a:endParaRPr lang="fi-FI">
              <a:ea typeface="Times New Roman" panose="02020603050405020304" pitchFamily="18" charset="0"/>
              <a:cs typeface="Calibri"/>
            </a:endParaRPr>
          </a:p>
          <a:p>
            <a:pPr marL="285750" indent="-285750">
              <a:lnSpc>
                <a:spcPct val="107000"/>
              </a:lnSpc>
              <a:spcAft>
                <a:spcPts val="800"/>
              </a:spcAft>
              <a:buFont typeface="Arial"/>
              <a:buChar char="•"/>
            </a:pPr>
            <a:r>
              <a:rPr lang="fi-FI" sz="1800">
                <a:ea typeface="Times New Roman" panose="02020603050405020304" pitchFamily="18" charset="0"/>
                <a:cs typeface="Calibri"/>
              </a:rPr>
              <a:t>Tuva</a:t>
            </a:r>
          </a:p>
          <a:p>
            <a:pPr marL="285750" indent="-285750">
              <a:lnSpc>
                <a:spcPct val="107000"/>
              </a:lnSpc>
              <a:spcAft>
                <a:spcPts val="800"/>
              </a:spcAft>
              <a:buFont typeface="Arial"/>
              <a:buChar char="•"/>
            </a:pPr>
            <a:r>
              <a:rPr lang="fi-FI">
                <a:ea typeface="Times New Roman" panose="02020603050405020304" pitchFamily="18" charset="0"/>
                <a:cs typeface="Calibri"/>
              </a:rPr>
              <a:t>Alanvaihto</a:t>
            </a:r>
            <a:endParaRPr lang="fi-FI" sz="1800">
              <a:solidFill>
                <a:schemeClr val="tx1"/>
              </a:solidFill>
              <a:ea typeface="Times New Roman" panose="02020603050405020304" pitchFamily="18" charset="0"/>
              <a:cs typeface="Calibri"/>
            </a:endParaRPr>
          </a:p>
          <a:p>
            <a:pPr marL="285750" indent="-285750">
              <a:lnSpc>
                <a:spcPct val="107000"/>
              </a:lnSpc>
              <a:spcAft>
                <a:spcPts val="800"/>
              </a:spcAft>
              <a:buFont typeface="Arial"/>
              <a:buChar char="•"/>
            </a:pPr>
            <a:r>
              <a:rPr lang="fi-FI">
                <a:ea typeface="Times New Roman" panose="02020603050405020304" pitchFamily="18" charset="0"/>
                <a:cs typeface="Calibri"/>
              </a:rPr>
              <a:t>H</a:t>
            </a:r>
            <a:r>
              <a:rPr lang="fi-FI" sz="1800">
                <a:ea typeface="Times New Roman" panose="02020603050405020304" pitchFamily="18" charset="0"/>
                <a:cs typeface="Calibri"/>
              </a:rPr>
              <a:t>ankkeet</a:t>
            </a:r>
          </a:p>
          <a:p>
            <a:pPr>
              <a:lnSpc>
                <a:spcPct val="107000"/>
              </a:lnSpc>
              <a:spcAft>
                <a:spcPts val="800"/>
              </a:spcAft>
            </a:pPr>
            <a:r>
              <a:rPr lang="fi-FI" sz="1800">
                <a:ea typeface="Times New Roman" panose="02020603050405020304" pitchFamily="18" charset="0"/>
                <a:cs typeface="Calibri"/>
              </a:rPr>
              <a:t>Tarvittaessa opiskelija ohjataan sellaisten palvelujen piiriin (esim. </a:t>
            </a:r>
            <a:r>
              <a:rPr lang="fi-FI" sz="1800">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etsivä nuorisotyö</a:t>
            </a:r>
            <a:r>
              <a:rPr lang="fi-FI" sz="1800">
                <a:ea typeface="Times New Roman" panose="02020603050405020304" pitchFamily="18" charset="0"/>
                <a:cs typeface="Calibri"/>
              </a:rPr>
              <a:t>, </a:t>
            </a:r>
            <a:r>
              <a:rPr lang="fi-FI" sz="1800">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sosiaali- tai terveyspalvelut</a:t>
            </a:r>
            <a:r>
              <a:rPr lang="fi-FI" sz="1800">
                <a:ea typeface="Times New Roman" panose="02020603050405020304" pitchFamily="18" charset="0"/>
                <a:cs typeface="Calibri"/>
              </a:rPr>
              <a:t>,</a:t>
            </a:r>
            <a:r>
              <a:rPr lang="fi-FI" sz="1800">
                <a:ea typeface="Times New Roman" panose="02020603050405020304" pitchFamily="18" charset="0"/>
                <a:cs typeface="Calibri"/>
                <a:hlinkClick r:id="rId4">
                  <a:extLst>
                    <a:ext uri="{A12FA001-AC4F-418D-AE19-62706E023703}">
                      <ahyp:hlinkClr xmlns:ahyp="http://schemas.microsoft.com/office/drawing/2018/hyperlinkcolor" val="tx"/>
                    </a:ext>
                  </a:extLst>
                </a:hlinkClick>
              </a:rPr>
              <a:t>, Ohjaamo</a:t>
            </a:r>
            <a:r>
              <a:rPr lang="fi-FI" sz="1800">
                <a:ea typeface="Times New Roman" panose="02020603050405020304" pitchFamily="18" charset="0"/>
                <a:cs typeface="Calibri"/>
              </a:rPr>
              <a:t> ja kuntoutuspalvelut), jotka antavat tukea opiskelijan elämäntilanteeseen ja mahdollistavat opintojen jatkamisen. </a:t>
            </a:r>
            <a:endParaRPr lang="fi-FI" sz="1800">
              <a:ea typeface="+mn-lt"/>
              <a:cs typeface="+mn-lt"/>
            </a:endParaRPr>
          </a:p>
          <a:p>
            <a:pPr>
              <a:spcBef>
                <a:spcPct val="0"/>
              </a:spcBef>
              <a:spcAft>
                <a:spcPct val="0"/>
              </a:spcAft>
            </a:pPr>
            <a:r>
              <a:rPr kumimoji="0" lang="fi-FI" altLang="fi-FI" sz="1800" i="0" u="none" strike="noStrike" cap="none" normalizeH="0" baseline="0">
                <a:ln>
                  <a:noFill/>
                </a:ln>
                <a:effectLst/>
                <a:ea typeface="Times New Roman" panose="02020603050405020304" pitchFamily="18" charset="0"/>
                <a:cs typeface="Calibri"/>
              </a:rPr>
              <a:t>Tarvittaessa selvitetään yhteistyössä opiskelijan ja  toisen koulutuksen järjestäjän kanssa opiskelijalle soveltuvampi koulutus tai hänet ohjataan muun tarkoituksenmukaisen palvelun piiriin. </a:t>
            </a:r>
            <a:endParaRPr lang="fi-FI" altLang="fi-FI" sz="1800" i="0" u="none" strike="noStrike" cap="none" normalizeH="0" baseline="0">
              <a:ln>
                <a:noFill/>
              </a:ln>
              <a:effectLst/>
              <a:ea typeface="Times New Roman" panose="02020603050405020304" pitchFamily="18" charset="0"/>
              <a:cs typeface="Calibri"/>
            </a:endParaRPr>
          </a:p>
        </p:txBody>
      </p:sp>
      <p:pic>
        <p:nvPicPr>
          <p:cNvPr id="5" name="Kuva 4" descr="Kuva, joka sisältää kohteen aqua, muotoilu&#10;&#10;Kuvaus luotu automaattisesti">
            <a:extLst>
              <a:ext uri="{FF2B5EF4-FFF2-40B4-BE49-F238E27FC236}">
                <a16:creationId xmlns:a16="http://schemas.microsoft.com/office/drawing/2014/main" id="{D2D2B5E5-786B-1147-6E52-17AA5226E81F}"/>
              </a:ext>
            </a:extLst>
          </p:cNvPr>
          <p:cNvPicPr>
            <a:picLocks noChangeAspect="1"/>
          </p:cNvPicPr>
          <p:nvPr/>
        </p:nvPicPr>
        <p:blipFill>
          <a:blip r:embed="rId5"/>
          <a:stretch>
            <a:fillRect/>
          </a:stretch>
        </p:blipFill>
        <p:spPr>
          <a:xfrm>
            <a:off x="77100" y="6124395"/>
            <a:ext cx="12080933" cy="518304"/>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9F09D299-5C11-272D-A58F-0A85D5D408E4}"/>
              </a:ext>
            </a:extLst>
          </p:cNvPr>
          <p:cNvPicPr>
            <a:picLocks noChangeAspect="1"/>
          </p:cNvPicPr>
          <p:nvPr/>
        </p:nvPicPr>
        <p:blipFill>
          <a:blip r:embed="rId6"/>
          <a:stretch>
            <a:fillRect/>
          </a:stretch>
        </p:blipFill>
        <p:spPr>
          <a:xfrm>
            <a:off x="10621558" y="14376"/>
            <a:ext cx="1550314" cy="983696"/>
          </a:xfrm>
          <a:prstGeom prst="rect">
            <a:avLst/>
          </a:prstGeom>
        </p:spPr>
      </p:pic>
    </p:spTree>
    <p:extLst>
      <p:ext uri="{BB962C8B-B14F-4D97-AF65-F5344CB8AC3E}">
        <p14:creationId xmlns:p14="http://schemas.microsoft.com/office/powerpoint/2010/main" val="1053656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176A374-CC2F-3570-F8D4-67C646050063}"/>
              </a:ext>
            </a:extLst>
          </p:cNvPr>
          <p:cNvSpPr txBox="1"/>
          <p:nvPr/>
        </p:nvSpPr>
        <p:spPr>
          <a:xfrm>
            <a:off x="121217" y="119756"/>
            <a:ext cx="11903143" cy="6771084"/>
          </a:xfrm>
          <a:prstGeom prst="rect">
            <a:avLst/>
          </a:prstGeom>
          <a:noFill/>
        </p:spPr>
        <p:txBody>
          <a:bodyPr wrap="square" lIns="91440" tIns="45720" rIns="91440" bIns="45720" anchor="t">
            <a:spAutoFit/>
          </a:bodyPr>
          <a:lstStyle/>
          <a:p>
            <a:pPr marL="0"/>
            <a:br>
              <a:rPr lang="en-US" sz="1800" b="0" i="0" u="none" strike="noStrike" baseline="0">
                <a:latin typeface="Calibri" panose="020F0502020204030204" pitchFamily="34" charset="0"/>
                <a:ea typeface="Calibri" panose="020F0502020204030204" pitchFamily="34" charset="0"/>
                <a:cs typeface="Calibri" panose="020F0502020204030204" pitchFamily="34" charset="0"/>
              </a:rPr>
            </a:br>
            <a:r>
              <a:rPr lang="en-US" sz="3600" b="1" i="0" u="none" strike="noStrike" baseline="0">
                <a:solidFill>
                  <a:schemeClr val="accent1">
                    <a:lumMod val="60000"/>
                    <a:lumOff val="40000"/>
                  </a:schemeClr>
                </a:solidFill>
                <a:latin typeface="Calibri"/>
                <a:ea typeface="Calibri" panose="020F0502020204030204" pitchFamily="34" charset="0"/>
                <a:cs typeface="Calibri"/>
              </a:rPr>
              <a:t>TARVE</a:t>
            </a:r>
          </a:p>
          <a:p>
            <a:r>
              <a:rPr lang="en-US" sz="2000" b="0" i="0" u="none" strike="noStrike" baseline="0">
                <a:solidFill>
                  <a:schemeClr val="accent1">
                    <a:lumMod val="60000"/>
                    <a:lumOff val="40000"/>
                  </a:schemeClr>
                </a:solidFill>
                <a:latin typeface="Calibri"/>
                <a:ea typeface="Calibri" panose="020F0502020204030204" pitchFamily="34" charset="0"/>
                <a:cs typeface="Calibri"/>
              </a:rPr>
              <a:t>Iso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osa</a:t>
            </a:r>
            <a:r>
              <a:rPr lang="en-US" sz="2000" b="0" i="0" u="none" strike="noStrike" baseline="0">
                <a:solidFill>
                  <a:schemeClr val="accent1">
                    <a:lumMod val="60000"/>
                    <a:lumOff val="40000"/>
                  </a:schemeClr>
                </a:solidFill>
                <a:latin typeface="Calibri"/>
                <a:ea typeface="Calibri" panose="020F0502020204030204" pitchFamily="34" charset="0"/>
                <a:cs typeface="Calibri"/>
              </a:rPr>
              <a:t>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Kpedun</a:t>
            </a:r>
            <a:r>
              <a:rPr lang="en-US" sz="2000" b="0" i="0" u="none" strike="noStrike" baseline="0">
                <a:solidFill>
                  <a:schemeClr val="accent1">
                    <a:lumMod val="60000"/>
                    <a:lumOff val="40000"/>
                  </a:schemeClr>
                </a:solidFill>
                <a:latin typeface="Calibri"/>
                <a:ea typeface="Calibri" panose="020F0502020204030204" pitchFamily="34" charset="0"/>
                <a:cs typeface="Calibri"/>
              </a:rPr>
              <a:t>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opiselijoista</a:t>
            </a:r>
            <a:r>
              <a:rPr lang="en-US" sz="2000" b="0" i="0" u="none" strike="noStrike" baseline="0">
                <a:solidFill>
                  <a:schemeClr val="accent1">
                    <a:lumMod val="60000"/>
                    <a:lumOff val="40000"/>
                  </a:schemeClr>
                </a:solidFill>
                <a:latin typeface="Calibri"/>
                <a:ea typeface="Calibri" panose="020F0502020204030204" pitchFamily="34" charset="0"/>
                <a:cs typeface="Calibri"/>
              </a:rPr>
              <a:t> on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tukea</a:t>
            </a:r>
            <a:r>
              <a:rPr lang="en-US" sz="2000" b="0" i="0" u="none" strike="noStrike" baseline="0">
                <a:solidFill>
                  <a:schemeClr val="accent1">
                    <a:lumMod val="60000"/>
                    <a:lumOff val="40000"/>
                  </a:schemeClr>
                </a:solidFill>
                <a:latin typeface="Calibri"/>
                <a:ea typeface="Calibri" panose="020F0502020204030204" pitchFamily="34" charset="0"/>
                <a:cs typeface="Calibri"/>
              </a:rPr>
              <a:t>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tarvitsevia</a:t>
            </a:r>
            <a:r>
              <a:rPr lang="en-US" sz="2000" b="0" i="0" u="none" strike="noStrike" baseline="0">
                <a:solidFill>
                  <a:schemeClr val="accent1">
                    <a:lumMod val="60000"/>
                    <a:lumOff val="40000"/>
                  </a:schemeClr>
                </a:solidFill>
                <a:latin typeface="Calibri"/>
                <a:ea typeface="Calibri" panose="020F0502020204030204" pitchFamily="34" charset="0"/>
                <a:cs typeface="Calibri"/>
              </a:rPr>
              <a:t>,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joilla</a:t>
            </a:r>
            <a:r>
              <a:rPr lang="en-US" sz="2000" b="0" i="0" u="none" strike="noStrike" baseline="0">
                <a:solidFill>
                  <a:schemeClr val="accent1">
                    <a:lumMod val="60000"/>
                    <a:lumOff val="40000"/>
                  </a:schemeClr>
                </a:solidFill>
                <a:latin typeface="Calibri"/>
                <a:ea typeface="Calibri" panose="020F0502020204030204" pitchFamily="34" charset="0"/>
                <a:cs typeface="Calibri"/>
              </a:rPr>
              <a:t> on </a:t>
            </a:r>
            <a:r>
              <a:rPr lang="en-US" sz="2000" b="0" i="0" u="none" strike="noStrike" baseline="0" err="1">
                <a:solidFill>
                  <a:schemeClr val="accent1">
                    <a:lumMod val="60000"/>
                    <a:lumOff val="40000"/>
                  </a:schemeClr>
                </a:solidFill>
                <a:latin typeface="Calibri"/>
                <a:ea typeface="Calibri" panose="020F0502020204030204" pitchFamily="34" charset="0"/>
                <a:cs typeface="Calibri"/>
              </a:rPr>
              <a:t>oppimiseen</a:t>
            </a:r>
            <a:r>
              <a:rPr lang="en-US" sz="2000" b="0" i="0" u="none" strike="noStrike" baseline="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neuropsykiatrisiin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haasteisiin</a:t>
            </a:r>
            <a:r>
              <a:rPr lang="en-US" sz="2000">
                <a:solidFill>
                  <a:schemeClr val="accent1">
                    <a:lumMod val="60000"/>
                    <a:lumOff val="40000"/>
                  </a:schemeClr>
                </a:solidFill>
                <a:latin typeface="Calibri"/>
                <a:ea typeface="Calibri" panose="020F0502020204030204" pitchFamily="34" charset="0"/>
                <a:cs typeface="Calibri"/>
              </a:rPr>
              <a:t> ja </a:t>
            </a:r>
            <a:r>
              <a:rPr lang="en-US" sz="2000" err="1">
                <a:solidFill>
                  <a:schemeClr val="accent1">
                    <a:lumMod val="60000"/>
                    <a:lumOff val="40000"/>
                  </a:schemeClr>
                </a:solidFill>
                <a:latin typeface="Calibri"/>
                <a:ea typeface="Calibri" panose="020F0502020204030204" pitchFamily="34" charset="0"/>
                <a:cs typeface="Calibri"/>
              </a:rPr>
              <a:t>mielenterveyden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ongelmiin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liittyviä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tukitarpeita</a:t>
            </a:r>
            <a:r>
              <a:rPr lang="en-US" sz="2000">
                <a:solidFill>
                  <a:schemeClr val="accent1">
                    <a:lumMod val="60000"/>
                    <a:lumOff val="40000"/>
                  </a:schemeClr>
                </a:solidFill>
                <a:latin typeface="Calibri"/>
                <a:ea typeface="Calibri" panose="020F0502020204030204" pitchFamily="34" charset="0"/>
                <a:cs typeface="Calibri"/>
              </a:rPr>
              <a:t>. </a:t>
            </a:r>
            <a:br>
              <a:rPr lang="en-US" sz="2000">
                <a:latin typeface="Calibri" panose="020F0502020204030204" pitchFamily="34" charset="0"/>
                <a:ea typeface="Calibri" panose="020F0502020204030204" pitchFamily="34" charset="0"/>
                <a:cs typeface="Calibri" panose="020F0502020204030204" pitchFamily="34" charset="0"/>
              </a:rPr>
            </a:br>
            <a:br>
              <a:rPr lang="en-US" sz="2000">
                <a:latin typeface="Calibri" panose="020F0502020204030204" pitchFamily="34" charset="0"/>
                <a:ea typeface="Calibri" panose="020F0502020204030204" pitchFamily="34" charset="0"/>
                <a:cs typeface="Calibri" panose="020F0502020204030204" pitchFamily="34" charset="0"/>
              </a:rPr>
            </a:br>
            <a:r>
              <a:rPr lang="en-US" sz="2000" err="1">
                <a:solidFill>
                  <a:schemeClr val="accent1">
                    <a:lumMod val="60000"/>
                    <a:lumOff val="40000"/>
                  </a:schemeClr>
                </a:solidFill>
                <a:latin typeface="Calibri"/>
                <a:ea typeface="Calibri" panose="020F0502020204030204" pitchFamily="34" charset="0"/>
                <a:cs typeface="Calibri"/>
              </a:rPr>
              <a:t>Kouluterveyskyselyn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mukaan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Keski-Pohjanmaan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ammattiopistossa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opiskelevista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tytöistä</a:t>
            </a:r>
            <a:r>
              <a:rPr lang="en-US" sz="2000" b="1" u="sng">
                <a:solidFill>
                  <a:schemeClr val="accent1">
                    <a:lumMod val="60000"/>
                    <a:lumOff val="40000"/>
                  </a:schemeClr>
                </a:solidFill>
                <a:latin typeface="Calibri"/>
                <a:ea typeface="Calibri" panose="020F0502020204030204" pitchFamily="34" charset="0"/>
                <a:cs typeface="Calibri"/>
              </a:rPr>
              <a:t> 52 %</a:t>
            </a:r>
            <a:r>
              <a:rPr lang="en-US" sz="2000">
                <a:solidFill>
                  <a:schemeClr val="accent1">
                    <a:lumMod val="60000"/>
                    <a:lumOff val="40000"/>
                  </a:schemeClr>
                </a:solidFill>
                <a:latin typeface="Calibri"/>
                <a:ea typeface="Calibri" panose="020F0502020204030204" pitchFamily="34" charset="0"/>
                <a:cs typeface="Calibri"/>
              </a:rPr>
              <a:t>:</a:t>
            </a:r>
            <a:r>
              <a:rPr lang="en-US" sz="2000" err="1">
                <a:solidFill>
                  <a:schemeClr val="accent1">
                    <a:lumMod val="60000"/>
                    <a:lumOff val="40000"/>
                  </a:schemeClr>
                </a:solidFill>
                <a:latin typeface="Calibri"/>
                <a:ea typeface="Calibri" panose="020F0502020204030204" pitchFamily="34" charset="0"/>
                <a:cs typeface="Calibri"/>
              </a:rPr>
              <a:t>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ilmoittaa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heillä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olevan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sosiaalista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ahdistuneisuutta</a:t>
            </a:r>
            <a:r>
              <a:rPr lang="en-US" sz="2000">
                <a:solidFill>
                  <a:schemeClr val="accent1">
                    <a:lumMod val="60000"/>
                    <a:lumOff val="40000"/>
                  </a:schemeClr>
                </a:solidFill>
                <a:latin typeface="Calibri"/>
                <a:ea typeface="Calibri" panose="020F0502020204030204" pitchFamily="34" charset="0"/>
                <a:cs typeface="Calibri"/>
              </a:rPr>
              <a:t>, </a:t>
            </a:r>
            <a:r>
              <a:rPr lang="en-US" sz="2000" b="1" u="sng">
                <a:solidFill>
                  <a:schemeClr val="accent1">
                    <a:lumMod val="60000"/>
                    <a:lumOff val="40000"/>
                  </a:schemeClr>
                </a:solidFill>
                <a:latin typeface="Calibri"/>
                <a:ea typeface="Calibri" panose="020F0502020204030204" pitchFamily="34" charset="0"/>
                <a:cs typeface="Calibri"/>
              </a:rPr>
              <a:t>27 %</a:t>
            </a:r>
            <a:r>
              <a:rPr lang="en-US" sz="2000">
                <a:solidFill>
                  <a:schemeClr val="accent1">
                    <a:lumMod val="60000"/>
                    <a:lumOff val="40000"/>
                  </a:schemeClr>
                </a:solidFill>
                <a:latin typeface="Calibri"/>
                <a:ea typeface="Calibri" panose="020F0502020204030204" pitchFamily="34" charset="0"/>
                <a:cs typeface="Calibri"/>
              </a:rPr>
              <a:t>:</a:t>
            </a:r>
            <a:r>
              <a:rPr lang="en-US" sz="2000" err="1">
                <a:solidFill>
                  <a:schemeClr val="accent1">
                    <a:lumMod val="60000"/>
                    <a:lumOff val="40000"/>
                  </a:schemeClr>
                </a:solidFill>
                <a:latin typeface="Calibri"/>
                <a:ea typeface="Calibri" panose="020F0502020204030204" pitchFamily="34" charset="0"/>
                <a:cs typeface="Calibri"/>
              </a:rPr>
              <a:t>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tytöistä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ilmoittaa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että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heillä</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kohtalainen</a:t>
            </a:r>
            <a:r>
              <a:rPr lang="en-US" sz="2000">
                <a:solidFill>
                  <a:schemeClr val="accent1">
                    <a:lumMod val="60000"/>
                    <a:lumOff val="40000"/>
                  </a:schemeClr>
                </a:solidFill>
                <a:latin typeface="Calibri"/>
                <a:ea typeface="Calibri" panose="020F0502020204030204" pitchFamily="34" charset="0"/>
                <a:cs typeface="Calibri"/>
              </a:rPr>
              <a:t> tai </a:t>
            </a:r>
            <a:r>
              <a:rPr lang="en-US" sz="2000" err="1">
                <a:solidFill>
                  <a:schemeClr val="accent1">
                    <a:lumMod val="60000"/>
                    <a:lumOff val="40000"/>
                  </a:schemeClr>
                </a:solidFill>
                <a:latin typeface="Calibri"/>
                <a:ea typeface="Calibri" panose="020F0502020204030204" pitchFamily="34" charset="0"/>
                <a:cs typeface="Calibri"/>
              </a:rPr>
              <a:t>vaikea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ahdistuneisuus</a:t>
            </a:r>
            <a:r>
              <a:rPr lang="en-US" sz="2000">
                <a:solidFill>
                  <a:schemeClr val="accent1">
                    <a:lumMod val="60000"/>
                    <a:lumOff val="40000"/>
                  </a:schemeClr>
                </a:solidFill>
                <a:latin typeface="Calibri"/>
                <a:ea typeface="Calibri" panose="020F0502020204030204" pitchFamily="34" charset="0"/>
                <a:cs typeface="Calibri"/>
              </a:rPr>
              <a:t> ja </a:t>
            </a:r>
            <a:r>
              <a:rPr lang="en-US" sz="2000" err="1">
                <a:solidFill>
                  <a:schemeClr val="accent1">
                    <a:lumMod val="60000"/>
                    <a:lumOff val="40000"/>
                  </a:schemeClr>
                </a:solidFill>
                <a:latin typeface="Calibri"/>
                <a:ea typeface="Calibri" panose="020F0502020204030204" pitchFamily="34" charset="0"/>
                <a:cs typeface="Calibri"/>
              </a:rPr>
              <a:t>että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heillä</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ollut</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vähintään</a:t>
            </a:r>
            <a:r>
              <a:rPr lang="en-US" sz="2000">
                <a:solidFill>
                  <a:schemeClr val="accent1">
                    <a:lumMod val="60000"/>
                    <a:lumOff val="40000"/>
                  </a:schemeClr>
                </a:solidFill>
                <a:latin typeface="Calibri"/>
                <a:ea typeface="Calibri" panose="020F0502020204030204" pitchFamily="34" charset="0"/>
                <a:cs typeface="Calibri"/>
              </a:rPr>
              <a:t> 2 </a:t>
            </a:r>
            <a:r>
              <a:rPr lang="en-US" sz="2000" err="1">
                <a:solidFill>
                  <a:schemeClr val="accent1">
                    <a:lumMod val="60000"/>
                    <a:lumOff val="40000"/>
                  </a:schemeClr>
                </a:solidFill>
                <a:latin typeface="Calibri"/>
                <a:ea typeface="Calibri" panose="020F0502020204030204" pitchFamily="34" charset="0"/>
                <a:cs typeface="Calibri"/>
              </a:rPr>
              <a:t>viikkoa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kestänyttä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masennusoireilua</a:t>
            </a:r>
            <a:r>
              <a:rPr lang="en-US" sz="2000">
                <a:solidFill>
                  <a:schemeClr val="accent1">
                    <a:lumMod val="60000"/>
                    <a:lumOff val="40000"/>
                  </a:schemeClr>
                </a:solidFill>
                <a:latin typeface="Calibri"/>
                <a:ea typeface="Calibri" panose="020F0502020204030204" pitchFamily="34" charset="0"/>
                <a:cs typeface="Calibri"/>
              </a:rPr>
              <a:t>. </a:t>
            </a:r>
            <a:br>
              <a:rPr lang="en-US" sz="2000">
                <a:latin typeface="Calibri" panose="020F0502020204030204" pitchFamily="34" charset="0"/>
                <a:ea typeface="Calibri" panose="020F0502020204030204" pitchFamily="34" charset="0"/>
                <a:cs typeface="Calibri" panose="020F0502020204030204" pitchFamily="34" charset="0"/>
              </a:rPr>
            </a:br>
            <a:br>
              <a:rPr lang="en-US" sz="2000">
                <a:latin typeface="Calibri" panose="020F0502020204030204" pitchFamily="34" charset="0"/>
                <a:ea typeface="Calibri" panose="020F0502020204030204" pitchFamily="34" charset="0"/>
                <a:cs typeface="Calibri" panose="020F0502020204030204" pitchFamily="34" charset="0"/>
              </a:rPr>
            </a:br>
            <a:r>
              <a:rPr lang="en-US" sz="2000" err="1">
                <a:solidFill>
                  <a:schemeClr val="accent1">
                    <a:lumMod val="60000"/>
                    <a:lumOff val="40000"/>
                  </a:schemeClr>
                </a:solidFill>
                <a:latin typeface="Calibri"/>
                <a:ea typeface="Calibri" panose="020F0502020204030204" pitchFamily="34" charset="0"/>
                <a:cs typeface="Calibri"/>
              </a:rPr>
              <a:t>Tytöistä</a:t>
            </a:r>
            <a:r>
              <a:rPr lang="en-US" sz="2000">
                <a:solidFill>
                  <a:schemeClr val="accent1">
                    <a:lumMod val="60000"/>
                    <a:lumOff val="40000"/>
                  </a:schemeClr>
                </a:solidFill>
                <a:latin typeface="Calibri"/>
                <a:ea typeface="Calibri" panose="020F0502020204030204" pitchFamily="34" charset="0"/>
                <a:cs typeface="Calibri"/>
              </a:rPr>
              <a:t> </a:t>
            </a:r>
            <a:r>
              <a:rPr lang="en-US" sz="2000" b="1" u="sng">
                <a:solidFill>
                  <a:schemeClr val="accent1">
                    <a:lumMod val="60000"/>
                    <a:lumOff val="40000"/>
                  </a:schemeClr>
                </a:solidFill>
                <a:latin typeface="Calibri"/>
                <a:ea typeface="Calibri" panose="020F0502020204030204" pitchFamily="34" charset="0"/>
                <a:cs typeface="Calibri"/>
              </a:rPr>
              <a:t>44 %</a:t>
            </a:r>
            <a:r>
              <a:rPr lang="en-US" sz="2000">
                <a:solidFill>
                  <a:schemeClr val="accent1">
                    <a:lumMod val="60000"/>
                    <a:lumOff val="40000"/>
                  </a:schemeClr>
                </a:solidFill>
                <a:latin typeface="Calibri"/>
                <a:ea typeface="Calibri" panose="020F0502020204030204" pitchFamily="34" charset="0"/>
                <a:cs typeface="Calibri"/>
              </a:rPr>
              <a:t>:</a:t>
            </a:r>
            <a:r>
              <a:rPr lang="en-US" sz="2000" err="1">
                <a:solidFill>
                  <a:schemeClr val="accent1">
                    <a:lumMod val="60000"/>
                    <a:lumOff val="40000"/>
                  </a:schemeClr>
                </a:solidFill>
                <a:latin typeface="Calibri"/>
                <a:ea typeface="Calibri" panose="020F0502020204030204" pitchFamily="34" charset="0"/>
                <a:cs typeface="Calibri"/>
              </a:rPr>
              <a:t>ia</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ollut</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huolissaan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mielialastaan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Opiskelijoista</a:t>
            </a:r>
            <a:r>
              <a:rPr lang="en-US" sz="2000">
                <a:solidFill>
                  <a:schemeClr val="accent1">
                    <a:lumMod val="60000"/>
                    <a:lumOff val="40000"/>
                  </a:schemeClr>
                </a:solidFill>
                <a:latin typeface="Calibri"/>
                <a:ea typeface="Calibri" panose="020F0502020204030204" pitchFamily="34" charset="0"/>
                <a:cs typeface="Calibri"/>
              </a:rPr>
              <a:t> </a:t>
            </a:r>
            <a:r>
              <a:rPr lang="en-US" sz="2000" b="1" u="sng">
                <a:solidFill>
                  <a:schemeClr val="accent1">
                    <a:lumMod val="60000"/>
                    <a:lumOff val="40000"/>
                  </a:schemeClr>
                </a:solidFill>
                <a:latin typeface="Calibri"/>
                <a:ea typeface="Calibri" panose="020F0502020204030204" pitchFamily="34" charset="0"/>
                <a:cs typeface="Calibri"/>
              </a:rPr>
              <a:t>40 %:</a:t>
            </a:r>
            <a:r>
              <a:rPr lang="en-US" sz="2000" err="1">
                <a:solidFill>
                  <a:schemeClr val="accent1">
                    <a:lumMod val="60000"/>
                    <a:lumOff val="40000"/>
                  </a:schemeClr>
                </a:solidFill>
                <a:latin typeface="Calibri"/>
                <a:ea typeface="Calibri" panose="020F0502020204030204" pitchFamily="34" charset="0"/>
                <a:cs typeface="Calibri"/>
              </a:rPr>
              <a:t>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ilmoittaa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että</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vaikeuksia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oppimistaidoissa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Ammattiopiston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opiskelijoista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yli</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seitsemän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sataa</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sellaisia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joilla</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erityisen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tuen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suunnitelma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lukuvuoden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aikana</a:t>
            </a:r>
            <a:r>
              <a:rPr lang="en-US" sz="2000">
                <a:solidFill>
                  <a:schemeClr val="accent1">
                    <a:lumMod val="60000"/>
                    <a:lumOff val="40000"/>
                  </a:schemeClr>
                </a:solidFill>
                <a:latin typeface="Calibri"/>
                <a:ea typeface="Calibri" panose="020F0502020204030204" pitchFamily="34" charset="0"/>
                <a:cs typeface="Calibri"/>
              </a:rPr>
              <a:t>. </a:t>
            </a:r>
            <a:br>
              <a:rPr lang="en-US" sz="2000">
                <a:latin typeface="Calibri" panose="020F0502020204030204" pitchFamily="34" charset="0"/>
                <a:ea typeface="Calibri" panose="020F0502020204030204" pitchFamily="34" charset="0"/>
                <a:cs typeface="Calibri" panose="020F0502020204030204" pitchFamily="34" charset="0"/>
              </a:rPr>
            </a:br>
            <a:br>
              <a:rPr lang="en-US" sz="2000">
                <a:latin typeface="Calibri" panose="020F0502020204030204" pitchFamily="34" charset="0"/>
                <a:ea typeface="Calibri" panose="020F0502020204030204" pitchFamily="34" charset="0"/>
                <a:cs typeface="Calibri" panose="020F0502020204030204" pitchFamily="34" charset="0"/>
              </a:rPr>
            </a:br>
            <a:r>
              <a:rPr lang="en-US" sz="2000" err="1">
                <a:solidFill>
                  <a:schemeClr val="accent1">
                    <a:lumMod val="60000"/>
                    <a:lumOff val="40000"/>
                  </a:schemeClr>
                </a:solidFill>
                <a:latin typeface="Calibri"/>
                <a:ea typeface="Calibri" panose="020F0502020204030204" pitchFamily="34" charset="0"/>
                <a:cs typeface="Calibri"/>
              </a:rPr>
              <a:t>THL:n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rekisterien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perusteella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Suomessa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poikien</a:t>
            </a:r>
            <a:r>
              <a:rPr lang="en-US" sz="2000">
                <a:solidFill>
                  <a:schemeClr val="accent1">
                    <a:lumMod val="60000"/>
                    <a:lumOff val="40000"/>
                  </a:schemeClr>
                </a:solidFill>
                <a:latin typeface="Calibri"/>
                <a:ea typeface="Calibri" panose="020F0502020204030204" pitchFamily="34" charset="0"/>
                <a:cs typeface="Calibri"/>
              </a:rPr>
              <a:t> ADHD </a:t>
            </a:r>
            <a:r>
              <a:rPr lang="en-US" sz="2000" err="1">
                <a:solidFill>
                  <a:schemeClr val="accent1">
                    <a:lumMod val="60000"/>
                    <a:lumOff val="40000"/>
                  </a:schemeClr>
                </a:solidFill>
                <a:latin typeface="Calibri"/>
                <a:ea typeface="Calibri" panose="020F0502020204030204" pitchFamily="34" charset="0"/>
                <a:cs typeface="Calibri"/>
              </a:rPr>
              <a:t>diagnoosien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yleisyys</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väestössä</a:t>
            </a:r>
            <a:r>
              <a:rPr lang="en-US" sz="2000">
                <a:solidFill>
                  <a:schemeClr val="accent1">
                    <a:lumMod val="60000"/>
                    <a:lumOff val="40000"/>
                  </a:schemeClr>
                </a:solidFill>
                <a:latin typeface="Calibri"/>
                <a:ea typeface="Calibri" panose="020F0502020204030204" pitchFamily="34" charset="0"/>
                <a:cs typeface="Calibri"/>
              </a:rPr>
              <a:t> on jo </a:t>
            </a:r>
            <a:r>
              <a:rPr lang="en-US" sz="2000" err="1">
                <a:solidFill>
                  <a:schemeClr val="accent1">
                    <a:lumMod val="60000"/>
                    <a:lumOff val="40000"/>
                  </a:schemeClr>
                </a:solidFill>
                <a:latin typeface="Calibri"/>
                <a:ea typeface="Calibri" panose="020F0502020204030204" pitchFamily="34" charset="0"/>
                <a:cs typeface="Calibri"/>
              </a:rPr>
              <a:t>ylittänyt</a:t>
            </a:r>
            <a:r>
              <a:rPr lang="en-US" sz="2000">
                <a:solidFill>
                  <a:schemeClr val="accent1">
                    <a:lumMod val="60000"/>
                    <a:lumOff val="40000"/>
                  </a:schemeClr>
                </a:solidFill>
                <a:latin typeface="Calibri"/>
                <a:ea typeface="Calibri" panose="020F0502020204030204" pitchFamily="34" charset="0"/>
                <a:cs typeface="Calibri"/>
              </a:rPr>
              <a:t> </a:t>
            </a:r>
            <a:r>
              <a:rPr lang="en-US" sz="2000" b="1" u="sng">
                <a:solidFill>
                  <a:schemeClr val="accent1">
                    <a:lumMod val="60000"/>
                    <a:lumOff val="40000"/>
                  </a:schemeClr>
                </a:solidFill>
                <a:latin typeface="Calibri"/>
                <a:ea typeface="Calibri" panose="020F0502020204030204" pitchFamily="34" charset="0"/>
                <a:cs typeface="Calibri"/>
              </a:rPr>
              <a:t>7,2 %,</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tyttöjen</a:t>
            </a:r>
            <a:r>
              <a:rPr lang="en-US" sz="2000">
                <a:solidFill>
                  <a:schemeClr val="accent1">
                    <a:lumMod val="60000"/>
                    <a:lumOff val="40000"/>
                  </a:schemeClr>
                </a:solidFill>
                <a:latin typeface="Calibri"/>
                <a:ea typeface="Calibri" panose="020F0502020204030204" pitchFamily="34" charset="0"/>
                <a:cs typeface="Calibri"/>
              </a:rPr>
              <a:t> ADHD-</a:t>
            </a:r>
            <a:r>
              <a:rPr lang="en-US" sz="2000" err="1">
                <a:solidFill>
                  <a:schemeClr val="accent1">
                    <a:lumMod val="60000"/>
                    <a:lumOff val="40000"/>
                  </a:schemeClr>
                </a:solidFill>
                <a:latin typeface="Calibri"/>
                <a:ea typeface="Calibri" panose="020F0502020204030204" pitchFamily="34" charset="0"/>
                <a:cs typeface="Calibri"/>
              </a:rPr>
              <a:t>diagnoosien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yleisyys</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vielä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selvästi</a:t>
            </a:r>
            <a:r>
              <a:rPr lang="en-US" sz="2000">
                <a:solidFill>
                  <a:schemeClr val="accent1">
                    <a:lumMod val="60000"/>
                    <a:lumOff val="40000"/>
                  </a:schemeClr>
                </a:solidFill>
                <a:latin typeface="Calibri"/>
                <a:ea typeface="Calibri" panose="020F0502020204030204" pitchFamily="34" charset="0"/>
                <a:cs typeface="Calibri"/>
              </a:rPr>
              <a:t> alle</a:t>
            </a:r>
            <a:r>
              <a:rPr lang="en-US" sz="2000" b="1" u="sng">
                <a:solidFill>
                  <a:schemeClr val="accent1">
                    <a:lumMod val="60000"/>
                    <a:lumOff val="40000"/>
                  </a:schemeClr>
                </a:solidFill>
                <a:latin typeface="Calibri"/>
                <a:ea typeface="Calibri" panose="020F0502020204030204" pitchFamily="34" charset="0"/>
                <a:cs typeface="Calibri"/>
              </a:rPr>
              <a:t> 5 %. </a:t>
            </a:r>
            <a:r>
              <a:rPr lang="en-US" sz="2000" err="1">
                <a:solidFill>
                  <a:schemeClr val="accent1">
                    <a:lumMod val="60000"/>
                    <a:lumOff val="40000"/>
                  </a:schemeClr>
                </a:solidFill>
                <a:latin typeface="Calibri"/>
                <a:ea typeface="Calibri" panose="020F0502020204030204" pitchFamily="34" charset="0"/>
                <a:cs typeface="Calibri"/>
              </a:rPr>
              <a:t>Tyttöjä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tutkitaan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vielä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vähemmän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kuin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poikia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oireet</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erilaisia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eikä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kaikki</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vielä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tunnisteta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kunnolla</a:t>
            </a:r>
            <a:r>
              <a:rPr lang="en-US" sz="2000">
                <a:solidFill>
                  <a:schemeClr val="accent1">
                    <a:lumMod val="60000"/>
                    <a:lumOff val="40000"/>
                  </a:schemeClr>
                </a:solidFill>
                <a:latin typeface="Calibri"/>
                <a:ea typeface="Calibri" panose="020F0502020204030204" pitchFamily="34" charset="0"/>
                <a:cs typeface="Calibri"/>
              </a:rPr>
              <a:t>.</a:t>
            </a:r>
            <a:endParaRPr lang="en-US" sz="2000" err="1">
              <a:solidFill>
                <a:schemeClr val="accent1">
                  <a:lumMod val="60000"/>
                  <a:lumOff val="40000"/>
                </a:schemeClr>
              </a:solidFill>
              <a:latin typeface="Calibri"/>
              <a:ea typeface="Calibri" panose="020F0502020204030204" pitchFamily="34" charset="0"/>
              <a:cs typeface="Calibri"/>
            </a:endParaRPr>
          </a:p>
          <a:p>
            <a:endParaRPr lang="en-US" sz="2000">
              <a:solidFill>
                <a:schemeClr val="accent1">
                  <a:lumMod val="60000"/>
                  <a:lumOff val="40000"/>
                </a:schemeClr>
              </a:solidFill>
              <a:latin typeface="Calibri"/>
              <a:ea typeface="Calibri" panose="020F0502020204030204" pitchFamily="34" charset="0"/>
              <a:cs typeface="Calibri"/>
            </a:endParaRPr>
          </a:p>
          <a:p>
            <a:pPr marL="0"/>
            <a:r>
              <a:rPr lang="en-US" sz="2000" err="1">
                <a:solidFill>
                  <a:schemeClr val="accent1">
                    <a:lumMod val="60000"/>
                    <a:lumOff val="40000"/>
                  </a:schemeClr>
                </a:solidFill>
                <a:latin typeface="Calibri"/>
                <a:ea typeface="Calibri" panose="020F0502020204030204" pitchFamily="34" charset="0"/>
                <a:cs typeface="Calibri"/>
              </a:rPr>
              <a:t>Myös</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huoli</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työvoiman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riittävyydestä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tulevaisuudessa</a:t>
            </a:r>
            <a:r>
              <a:rPr lang="en-US" sz="2000">
                <a:solidFill>
                  <a:schemeClr val="accent1">
                    <a:lumMod val="60000"/>
                    <a:lumOff val="40000"/>
                  </a:schemeClr>
                </a:solidFill>
                <a:latin typeface="Calibri"/>
                <a:ea typeface="Calibri" panose="020F0502020204030204" pitchFamily="34" charset="0"/>
                <a:cs typeface="Calibri"/>
              </a:rPr>
              <a:t> on </a:t>
            </a:r>
            <a:r>
              <a:rPr lang="en-US" sz="2000" err="1">
                <a:solidFill>
                  <a:schemeClr val="accent1">
                    <a:lumMod val="60000"/>
                    <a:lumOff val="40000"/>
                  </a:schemeClr>
                </a:solidFill>
                <a:latin typeface="Calibri"/>
                <a:ea typeface="Calibri" panose="020F0502020204030204" pitchFamily="34" charset="0"/>
                <a:cs typeface="Calibri"/>
              </a:rPr>
              <a:t>vahva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Tämä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huoli</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nousee</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sekä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työikäisen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väestön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vähenemisestä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että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työkykyisen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väestön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vähenemisestä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Haasteena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tässä</a:t>
            </a:r>
            <a:r>
              <a:rPr lang="en-US" sz="2000">
                <a:solidFill>
                  <a:schemeClr val="accent1">
                    <a:lumMod val="60000"/>
                    <a:lumOff val="40000"/>
                  </a:schemeClr>
                </a:solidFill>
                <a:latin typeface="Calibri"/>
                <a:ea typeface="Calibri" panose="020F0502020204030204" pitchFamily="34" charset="0"/>
                <a:cs typeface="Calibri"/>
              </a:rPr>
              <a:t> on se, </a:t>
            </a:r>
            <a:r>
              <a:rPr lang="en-US" sz="2000" err="1">
                <a:solidFill>
                  <a:schemeClr val="accent1">
                    <a:lumMod val="60000"/>
                    <a:lumOff val="40000"/>
                  </a:schemeClr>
                </a:solidFill>
                <a:latin typeface="Calibri"/>
                <a:ea typeface="Calibri" panose="020F0502020204030204" pitchFamily="34" charset="0"/>
                <a:cs typeface="Calibri"/>
              </a:rPr>
              <a:t>että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oppilaitoksen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näkökulmasta</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opiskelijoiden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toimintakykyyn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vaikuttavat</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eniten</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psykiatriset</a:t>
            </a:r>
            <a:r>
              <a:rPr lang="en-US" sz="2000">
                <a:solidFill>
                  <a:schemeClr val="accent1">
                    <a:lumMod val="60000"/>
                    <a:lumOff val="40000"/>
                  </a:schemeClr>
                </a:solidFill>
                <a:latin typeface="Calibri"/>
                <a:ea typeface="Calibri" panose="020F0502020204030204" pitchFamily="34" charset="0"/>
                <a:cs typeface="Calibri"/>
              </a:rPr>
              <a:t> ja </a:t>
            </a:r>
            <a:r>
              <a:rPr lang="en-US" sz="2000" err="1">
                <a:solidFill>
                  <a:schemeClr val="accent1">
                    <a:lumMod val="60000"/>
                    <a:lumOff val="40000"/>
                  </a:schemeClr>
                </a:solidFill>
                <a:latin typeface="Calibri"/>
                <a:ea typeface="Calibri" panose="020F0502020204030204" pitchFamily="34" charset="0"/>
                <a:cs typeface="Calibri"/>
              </a:rPr>
              <a:t>neuropsykiatriset</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haasteet</a:t>
            </a:r>
            <a:r>
              <a:rPr lang="en-US" sz="2000">
                <a:solidFill>
                  <a:schemeClr val="accent1">
                    <a:lumMod val="60000"/>
                    <a:lumOff val="40000"/>
                  </a:schemeClr>
                </a:solidFill>
                <a:latin typeface="Calibri"/>
                <a:ea typeface="Calibri" panose="020F0502020204030204" pitchFamily="34" charset="0"/>
                <a:cs typeface="Calibri"/>
              </a:rPr>
              <a:t> ja </a:t>
            </a:r>
            <a:r>
              <a:rPr lang="en-US" sz="2000" err="1">
                <a:solidFill>
                  <a:schemeClr val="accent1">
                    <a:lumMod val="60000"/>
                    <a:lumOff val="40000"/>
                  </a:schemeClr>
                </a:solidFill>
                <a:latin typeface="Calibri"/>
                <a:ea typeface="Calibri" panose="020F0502020204030204" pitchFamily="34" charset="0"/>
                <a:cs typeface="Calibri"/>
              </a:rPr>
              <a:t>nämä</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vaikeuttavat</a:t>
            </a:r>
            <a:r>
              <a:rPr lang="en-US" sz="2000">
                <a:solidFill>
                  <a:schemeClr val="accent1">
                    <a:lumMod val="60000"/>
                    <a:lumOff val="40000"/>
                  </a:schemeClr>
                </a:solidFill>
                <a:latin typeface="Calibri"/>
                <a:ea typeface="Calibri" panose="020F0502020204030204" pitchFamily="34" charset="0"/>
                <a:cs typeface="Calibri"/>
              </a:rPr>
              <a:t> </a:t>
            </a:r>
            <a:r>
              <a:rPr lang="en-US" sz="2000" err="1">
                <a:solidFill>
                  <a:schemeClr val="accent1">
                    <a:lumMod val="60000"/>
                    <a:lumOff val="40000"/>
                  </a:schemeClr>
                </a:solidFill>
                <a:latin typeface="Calibri"/>
                <a:ea typeface="Calibri" panose="020F0502020204030204" pitchFamily="34" charset="0"/>
                <a:cs typeface="Calibri"/>
              </a:rPr>
              <a:t>työllistymistä</a:t>
            </a:r>
            <a:r>
              <a:rPr lang="en-US" sz="2000">
                <a:solidFill>
                  <a:schemeClr val="accent1">
                    <a:lumMod val="60000"/>
                    <a:lumOff val="40000"/>
                  </a:schemeClr>
                </a:solidFill>
                <a:latin typeface="Calibri"/>
                <a:ea typeface="Calibri" panose="020F0502020204030204" pitchFamily="34" charset="0"/>
                <a:cs typeface="Calibri"/>
              </a:rPr>
              <a:t>.</a:t>
            </a:r>
            <a:endParaRPr lang="en-US" sz="2000">
              <a:solidFill>
                <a:schemeClr val="accent1">
                  <a:lumMod val="60000"/>
                  <a:lumOff val="40000"/>
                </a:schemeClr>
              </a:solidFill>
              <a:latin typeface="Calibri"/>
              <a:cs typeface="Calibri"/>
            </a:endParaRPr>
          </a:p>
        </p:txBody>
      </p:sp>
      <p:pic>
        <p:nvPicPr>
          <p:cNvPr id="5" name="Kuva 4">
            <a:extLst>
              <a:ext uri="{FF2B5EF4-FFF2-40B4-BE49-F238E27FC236}">
                <a16:creationId xmlns:a16="http://schemas.microsoft.com/office/drawing/2014/main" id="{29096D3E-C84E-3062-284E-353C540B2669}"/>
              </a:ext>
            </a:extLst>
          </p:cNvPr>
          <p:cNvPicPr>
            <a:picLocks noChangeAspect="1"/>
          </p:cNvPicPr>
          <p:nvPr/>
        </p:nvPicPr>
        <p:blipFill>
          <a:blip r:embed="rId3"/>
          <a:stretch>
            <a:fillRect/>
          </a:stretch>
        </p:blipFill>
        <p:spPr>
          <a:xfrm>
            <a:off x="10611232" y="-677"/>
            <a:ext cx="1171739" cy="943107"/>
          </a:xfrm>
          <a:prstGeom prst="rect">
            <a:avLst/>
          </a:prstGeom>
        </p:spPr>
      </p:pic>
    </p:spTree>
    <p:extLst>
      <p:ext uri="{BB962C8B-B14F-4D97-AF65-F5344CB8AC3E}">
        <p14:creationId xmlns:p14="http://schemas.microsoft.com/office/powerpoint/2010/main" val="1376375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AD78EF0-6288-D00D-BC75-CC970E5BD6FF}"/>
              </a:ext>
            </a:extLst>
          </p:cNvPr>
          <p:cNvSpPr>
            <a:spLocks noGrp="1"/>
          </p:cNvSpPr>
          <p:nvPr>
            <p:ph type="title"/>
          </p:nvPr>
        </p:nvSpPr>
        <p:spPr>
          <a:xfrm>
            <a:off x="838200" y="-5519"/>
            <a:ext cx="10515600" cy="793530"/>
          </a:xfrm>
        </p:spPr>
        <p:txBody>
          <a:bodyPr vert="horz" lIns="91440" tIns="45720" rIns="91440" bIns="45720" rtlCol="0" anchor="ctr">
            <a:normAutofit/>
          </a:bodyPr>
          <a:lstStyle/>
          <a:p>
            <a:pPr marR="0" algn="ctr"/>
            <a:r>
              <a:rPr lang="en-US" sz="3600" b="1" i="0" u="none" strike="noStrike" kern="1200" baseline="0">
                <a:solidFill>
                  <a:schemeClr val="accent1">
                    <a:lumMod val="60000"/>
                    <a:lumOff val="40000"/>
                  </a:schemeClr>
                </a:solidFill>
                <a:latin typeface="+mn-lt"/>
                <a:ea typeface="+mj-ea"/>
                <a:cs typeface="+mj-cs"/>
              </a:rPr>
              <a:t>TAVOITE</a:t>
            </a:r>
          </a:p>
        </p:txBody>
      </p:sp>
      <p:graphicFrame>
        <p:nvGraphicFramePr>
          <p:cNvPr id="12" name="Tekstin paikkamerkki 2">
            <a:extLst>
              <a:ext uri="{FF2B5EF4-FFF2-40B4-BE49-F238E27FC236}">
                <a16:creationId xmlns:a16="http://schemas.microsoft.com/office/drawing/2014/main" id="{C564AED0-F0FB-ECC2-1816-D50EA181F89B}"/>
              </a:ext>
            </a:extLst>
          </p:cNvPr>
          <p:cNvGraphicFramePr/>
          <p:nvPr>
            <p:extLst>
              <p:ext uri="{D42A27DB-BD31-4B8C-83A1-F6EECF244321}">
                <p14:modId xmlns:p14="http://schemas.microsoft.com/office/powerpoint/2010/main" val="556874689"/>
              </p:ext>
            </p:extLst>
          </p:nvPr>
        </p:nvGraphicFramePr>
        <p:xfrm>
          <a:off x="-5860" y="785447"/>
          <a:ext cx="11359660" cy="6075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512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5FA4C6F-0C7F-1C90-E581-8F6C457C78B0}"/>
              </a:ext>
            </a:extLst>
          </p:cNvPr>
          <p:cNvSpPr>
            <a:spLocks noGrp="1"/>
          </p:cNvSpPr>
          <p:nvPr>
            <p:ph type="title"/>
          </p:nvPr>
        </p:nvSpPr>
        <p:spPr>
          <a:xfrm>
            <a:off x="838200" y="-5712"/>
            <a:ext cx="10515600" cy="782000"/>
          </a:xfrm>
        </p:spPr>
        <p:txBody>
          <a:bodyPr vert="horz" lIns="91440" tIns="45720" rIns="91440" bIns="45720" rtlCol="0" anchor="ctr">
            <a:normAutofit fontScale="90000"/>
          </a:bodyPr>
          <a:lstStyle/>
          <a:p>
            <a:pPr marR="0"/>
            <a:r>
              <a:rPr lang="en-US" sz="5200" i="0" u="none" strike="noStrike" kern="1200" baseline="0">
                <a:solidFill>
                  <a:schemeClr val="accent1">
                    <a:lumMod val="60000"/>
                    <a:lumOff val="40000"/>
                  </a:schemeClr>
                </a:solidFill>
                <a:latin typeface="+mj-lt"/>
                <a:ea typeface="+mj-ea"/>
                <a:cs typeface="+mj-cs"/>
              </a:rPr>
              <a:t>PROJEKTIN TOIMENPITEET</a:t>
            </a:r>
          </a:p>
        </p:txBody>
      </p:sp>
      <p:graphicFrame>
        <p:nvGraphicFramePr>
          <p:cNvPr id="14" name="Tekstin paikkamerkki 2">
            <a:extLst>
              <a:ext uri="{FF2B5EF4-FFF2-40B4-BE49-F238E27FC236}">
                <a16:creationId xmlns:a16="http://schemas.microsoft.com/office/drawing/2014/main" id="{1E3B0E02-20FD-8DB0-5AFA-DFAB0363DF21}"/>
              </a:ext>
            </a:extLst>
          </p:cNvPr>
          <p:cNvGraphicFramePr/>
          <p:nvPr>
            <p:extLst>
              <p:ext uri="{D42A27DB-BD31-4B8C-83A1-F6EECF244321}">
                <p14:modId xmlns:p14="http://schemas.microsoft.com/office/powerpoint/2010/main" val="1674476777"/>
              </p:ext>
            </p:extLst>
          </p:nvPr>
        </p:nvGraphicFramePr>
        <p:xfrm>
          <a:off x="-5861" y="770549"/>
          <a:ext cx="11359661" cy="5980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576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FDA4B9-25E2-5C6B-14C0-9AA7476C89F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73497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E9D2700-465B-6437-047F-20A5BA9BFF36}"/>
              </a:ext>
            </a:extLst>
          </p:cNvPr>
          <p:cNvSpPr>
            <a:spLocks noGrp="1"/>
          </p:cNvSpPr>
          <p:nvPr>
            <p:ph type="title"/>
          </p:nvPr>
        </p:nvSpPr>
        <p:spPr>
          <a:xfrm>
            <a:off x="632144" y="-16554"/>
            <a:ext cx="7397386" cy="2273560"/>
          </a:xfrm>
        </p:spPr>
        <p:txBody>
          <a:bodyPr>
            <a:normAutofit/>
          </a:bodyPr>
          <a:lstStyle/>
          <a:p>
            <a:r>
              <a:rPr lang="fi-FI" sz="3600" b="1">
                <a:solidFill>
                  <a:schemeClr val="tx2"/>
                </a:solidFill>
                <a:latin typeface="+mn-lt"/>
              </a:rPr>
              <a:t>NÄITÄKIN HYÖDYNNETTY</a:t>
            </a:r>
          </a:p>
        </p:txBody>
      </p:sp>
      <p:sp>
        <p:nvSpPr>
          <p:cNvPr id="3" name="Sisällön paikkamerkki 2">
            <a:extLst>
              <a:ext uri="{FF2B5EF4-FFF2-40B4-BE49-F238E27FC236}">
                <a16:creationId xmlns:a16="http://schemas.microsoft.com/office/drawing/2014/main" id="{3E81F88A-97CA-414D-8117-D7F8033D356F}"/>
              </a:ext>
            </a:extLst>
          </p:cNvPr>
          <p:cNvSpPr>
            <a:spLocks noGrp="1"/>
          </p:cNvSpPr>
          <p:nvPr>
            <p:ph idx="1"/>
          </p:nvPr>
        </p:nvSpPr>
        <p:spPr>
          <a:xfrm>
            <a:off x="632144" y="1717193"/>
            <a:ext cx="7382627" cy="4057966"/>
          </a:xfrm>
        </p:spPr>
        <p:txBody>
          <a:bodyPr anchor="t">
            <a:normAutofit/>
          </a:bodyPr>
          <a:lstStyle/>
          <a:p>
            <a:r>
              <a:rPr lang="fi-FI" sz="1400" b="0" i="0" u="none" strike="noStrike">
                <a:solidFill>
                  <a:schemeClr val="tx2"/>
                </a:solidFill>
                <a:effectLst/>
                <a:latin typeface="Calibri"/>
                <a:cs typeface="Calibri"/>
                <a:hlinkClick r:id="rId2">
                  <a:extLst>
                    <a:ext uri="{A12FA001-AC4F-418D-AE19-62706E023703}">
                      <ahyp:hlinkClr xmlns:ahyp="http://schemas.microsoft.com/office/drawing/2018/hyperlinkcolor" val="tx"/>
                    </a:ext>
                  </a:extLst>
                </a:hlinkClick>
              </a:rPr>
              <a:t>Poissaolojen syiden kartoitus﻿</a:t>
            </a:r>
            <a:endParaRPr lang="fi-FI" sz="1400" b="0" i="0" u="none" strike="noStrike">
              <a:solidFill>
                <a:schemeClr val="tx2"/>
              </a:solidFill>
              <a:effectLst/>
              <a:latin typeface="Calibri"/>
              <a:cs typeface="Calibri"/>
              <a:hlinkClick r:id="" action="ppaction://noaction">
                <a:extLst>
                  <a:ext uri="{A12FA001-AC4F-418D-AE19-62706E023703}">
                    <ahyp:hlinkClr xmlns:ahyp="http://schemas.microsoft.com/office/drawing/2018/hyperlinkcolor" val="tx"/>
                  </a:ext>
                </a:extLst>
              </a:hlinkClick>
            </a:endParaRPr>
          </a:p>
          <a:p>
            <a:endParaRPr lang="fi-FI" sz="1400">
              <a:solidFill>
                <a:schemeClr val="tx2"/>
              </a:solidFill>
              <a:latin typeface="Calibri"/>
              <a:cs typeface="Calibri"/>
              <a:hlinkClick r:id="rId3">
                <a:extLst>
                  <a:ext uri="{A12FA001-AC4F-418D-AE19-62706E023703}">
                    <ahyp:hlinkClr xmlns:ahyp="http://schemas.microsoft.com/office/drawing/2018/hyperlinkcolor" val="tx"/>
                  </a:ext>
                </a:extLst>
              </a:hlinkClick>
            </a:endParaRPr>
          </a:p>
          <a:p>
            <a:r>
              <a:rPr lang="fi-FI" sz="1400" b="0" i="0" u="none" strike="noStrike">
                <a:solidFill>
                  <a:schemeClr val="tx2"/>
                </a:solidFill>
                <a:effectLst/>
                <a:latin typeface="Calibri"/>
                <a:cs typeface="Calibri"/>
                <a:hlinkClick r:id="rId3">
                  <a:extLst>
                    <a:ext uri="{A12FA001-AC4F-418D-AE19-62706E023703}">
                      <ahyp:hlinkClr xmlns:ahyp="http://schemas.microsoft.com/office/drawing/2018/hyperlinkcolor" val="tx"/>
                    </a:ext>
                  </a:extLst>
                </a:hlinkClick>
              </a:rPr>
              <a:t>Sosiaalisten tilanteiden ahdistuksen tueksi.</a:t>
            </a:r>
            <a:br>
              <a:rPr lang="fi-FI" sz="1400" b="0" i="0">
                <a:effectLst/>
                <a:latin typeface="Calibri"/>
              </a:rPr>
            </a:br>
            <a:endParaRPr lang="fi-FI" sz="1400" b="0" i="0">
              <a:solidFill>
                <a:schemeClr val="tx2"/>
              </a:solidFill>
              <a:effectLst/>
              <a:latin typeface="Calibri"/>
              <a:cs typeface="Calibri"/>
            </a:endParaRPr>
          </a:p>
          <a:p>
            <a:r>
              <a:rPr lang="fi-FI" sz="1400" b="0" i="0">
                <a:solidFill>
                  <a:schemeClr val="tx2"/>
                </a:solidFill>
                <a:effectLst/>
                <a:latin typeface="Calibri"/>
                <a:cs typeface="Calibri"/>
              </a:rPr>
              <a:t>﻿</a:t>
            </a:r>
            <a:r>
              <a:rPr lang="fi-FI" sz="1400" b="0" i="0" u="none" strike="noStrike">
                <a:solidFill>
                  <a:schemeClr val="tx2"/>
                </a:solidFill>
                <a:effectLst/>
                <a:latin typeface="Calibri"/>
                <a:cs typeface="Calibri"/>
                <a:hlinkClick r:id="rId4">
                  <a:extLst>
                    <a:ext uri="{A12FA001-AC4F-418D-AE19-62706E023703}">
                      <ahyp:hlinkClr xmlns:ahyp="http://schemas.microsoft.com/office/drawing/2018/hyperlinkcolor" val="tx"/>
                    </a:ext>
                  </a:extLst>
                </a:hlinkClick>
              </a:rPr>
              <a:t>﻿Ruori ohje﻿</a:t>
            </a:r>
            <a:br>
              <a:rPr lang="fi-FI" sz="1400" b="0" i="0">
                <a:effectLst/>
                <a:latin typeface="Calibri"/>
              </a:rPr>
            </a:br>
            <a:endParaRPr lang="fi-FI" sz="1400" b="0" i="0">
              <a:solidFill>
                <a:schemeClr val="tx2"/>
              </a:solidFill>
              <a:effectLst/>
              <a:latin typeface="Calibri"/>
              <a:cs typeface="Calibri"/>
            </a:endParaRPr>
          </a:p>
          <a:p>
            <a:r>
              <a:rPr lang="fi-FI" sz="1400" b="0" i="0">
                <a:solidFill>
                  <a:schemeClr val="tx2"/>
                </a:solidFill>
                <a:effectLst/>
                <a:latin typeface="Calibri"/>
                <a:cs typeface="Calibri"/>
              </a:rPr>
              <a:t>﻿</a:t>
            </a:r>
            <a:r>
              <a:rPr lang="fi-FI" sz="1400" b="0" i="0" u="none" strike="noStrike">
                <a:solidFill>
                  <a:schemeClr val="tx2"/>
                </a:solidFill>
                <a:effectLst/>
                <a:latin typeface="Calibri"/>
                <a:cs typeface="Calibri"/>
                <a:hlinkClick r:id="rId5">
                  <a:extLst>
                    <a:ext uri="{A12FA001-AC4F-418D-AE19-62706E023703}">
                      <ahyp:hlinkClr xmlns:ahyp="http://schemas.microsoft.com/office/drawing/2018/hyperlinkcolor" val="tx"/>
                    </a:ext>
                  </a:extLst>
                </a:hlinkClick>
              </a:rPr>
              <a:t>﻿﻿﻿﻿﻿Kuntoutuksella toimintakykyä﻿</a:t>
            </a:r>
            <a:br>
              <a:rPr lang="fi-FI" sz="1400" b="0" i="0">
                <a:effectLst/>
                <a:latin typeface="Calibri"/>
              </a:rPr>
            </a:br>
            <a:endParaRPr lang="fi-FI" sz="1400" b="0" i="0">
              <a:solidFill>
                <a:schemeClr val="tx2"/>
              </a:solidFill>
              <a:effectLst/>
              <a:latin typeface="Calibri"/>
              <a:cs typeface="Calibri"/>
            </a:endParaRPr>
          </a:p>
          <a:p>
            <a:r>
              <a:rPr lang="fi-FI" sz="1400" b="0" i="0" u="none" strike="noStrike">
                <a:solidFill>
                  <a:schemeClr val="tx2"/>
                </a:solidFill>
                <a:effectLst/>
                <a:latin typeface="Calibri"/>
                <a:cs typeface="Calibri"/>
                <a:hlinkClick r:id="rId6">
                  <a:extLst>
                    <a:ext uri="{A12FA001-AC4F-418D-AE19-62706E023703}">
                      <ahyp:hlinkClr xmlns:ahyp="http://schemas.microsoft.com/office/drawing/2018/hyperlinkcolor" val="tx"/>
                    </a:ext>
                  </a:extLst>
                </a:hlinkClick>
              </a:rPr>
              <a:t>Kootut verkoston palvelut</a:t>
            </a:r>
            <a:endParaRPr lang="fi-FI" sz="1400" b="0" i="0" u="none" strike="noStrike">
              <a:solidFill>
                <a:schemeClr val="tx2"/>
              </a:solidFill>
              <a:effectLst/>
              <a:latin typeface="Calibri"/>
              <a:cs typeface="Calibri"/>
            </a:endParaRPr>
          </a:p>
          <a:p>
            <a:endParaRPr lang="fi-FI" sz="1400" b="0" i="0" u="none" strike="noStrike">
              <a:solidFill>
                <a:schemeClr val="tx2"/>
              </a:solidFill>
              <a:effectLst/>
              <a:latin typeface="Calibri"/>
              <a:cs typeface="Calibri"/>
            </a:endParaRPr>
          </a:p>
          <a:p>
            <a:r>
              <a:rPr lang="fi-FI" sz="1400" u="none" strike="noStrike">
                <a:solidFill>
                  <a:schemeClr val="tx2"/>
                </a:solidFill>
                <a:effectLst/>
                <a:ea typeface="Calibri" panose="020F0502020204030204" pitchFamily="34" charset="0"/>
                <a:cs typeface="Times New Roman"/>
                <a:hlinkClick r:id="rId7">
                  <a:extLst>
                    <a:ext uri="{A12FA001-AC4F-418D-AE19-62706E023703}">
                      <ahyp:hlinkClr xmlns:ahyp="http://schemas.microsoft.com/office/drawing/2018/hyperlinkcolor" val="tx"/>
                    </a:ext>
                  </a:extLst>
                </a:hlinkClick>
              </a:rPr>
              <a:t>Opiskelijan Kokkola</a:t>
            </a:r>
            <a:r>
              <a:rPr lang="fi-FI" sz="1400">
                <a:solidFill>
                  <a:schemeClr val="tx2"/>
                </a:solidFill>
                <a:effectLst/>
                <a:ea typeface="Calibri" panose="020F0502020204030204" pitchFamily="34" charset="0"/>
                <a:cs typeface="Times New Roman"/>
              </a:rPr>
              <a:t> </a:t>
            </a:r>
          </a:p>
          <a:p>
            <a:endParaRPr lang="fi-FI" sz="1400">
              <a:solidFill>
                <a:schemeClr val="tx2"/>
              </a:solidFill>
              <a:effectLst/>
              <a:ea typeface="Calibri" panose="020F0502020204030204" pitchFamily="34" charset="0"/>
              <a:cs typeface="Times New Roman" panose="02020603050405020304" pitchFamily="18" charset="0"/>
            </a:endParaRPr>
          </a:p>
          <a:p>
            <a:r>
              <a:rPr lang="fi-FI" sz="1400" u="none" strike="noStrike">
                <a:solidFill>
                  <a:schemeClr val="tx2"/>
                </a:solidFill>
                <a:effectLst/>
                <a:ea typeface="Calibri" panose="020F0502020204030204" pitchFamily="34" charset="0"/>
                <a:cs typeface="Times New Roman"/>
                <a:hlinkClick r:id="rId8">
                  <a:extLst>
                    <a:ext uri="{A12FA001-AC4F-418D-AE19-62706E023703}">
                      <ahyp:hlinkClr xmlns:ahyp="http://schemas.microsoft.com/office/drawing/2018/hyperlinkcolor" val="tx"/>
                    </a:ext>
                  </a:extLst>
                </a:hlinkClick>
              </a:rPr>
              <a:t>Opiskelijakuntatoiminnan opas﻿</a:t>
            </a:r>
            <a:endParaRPr lang="fi-FI" sz="1400" u="none" strike="noStrike">
              <a:solidFill>
                <a:schemeClr val="tx2"/>
              </a:solidFill>
              <a:effectLst/>
              <a:ea typeface="Calibri" panose="020F0502020204030204" pitchFamily="34" charset="0"/>
              <a:cs typeface="Times New Roman"/>
            </a:endParaRPr>
          </a:p>
          <a:p>
            <a:endParaRPr lang="fi-FI" sz="1100" u="none" strike="noStrike">
              <a:solidFill>
                <a:schemeClr val="tx2"/>
              </a:solidFill>
              <a:effectLst/>
              <a:ea typeface="Calibri" panose="020F0502020204030204" pitchFamily="34" charset="0"/>
              <a:cs typeface="Times New Roman" panose="02020603050405020304" pitchFamily="18" charset="0"/>
              <a:hlinkClick r:id="rId9"/>
            </a:endParaRPr>
          </a:p>
          <a:p>
            <a:endParaRPr lang="fi-FI" sz="1100">
              <a:solidFill>
                <a:schemeClr val="tx2"/>
              </a:solidFill>
            </a:endParaRPr>
          </a:p>
        </p:txBody>
      </p:sp>
      <p:grpSp>
        <p:nvGrpSpPr>
          <p:cNvPr id="20" name="Group 1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1" name="Freeform: Shape 2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Kuva 3" descr="Nainen pitelee kylttiä">
            <a:extLst>
              <a:ext uri="{FF2B5EF4-FFF2-40B4-BE49-F238E27FC236}">
                <a16:creationId xmlns:a16="http://schemas.microsoft.com/office/drawing/2014/main" id="{1D41F097-C428-72FD-A547-2CBEF885E0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40908" y="1700784"/>
            <a:ext cx="2477199" cy="4379976"/>
          </a:xfrm>
          <a:prstGeom prst="rect">
            <a:avLst/>
          </a:prstGeom>
        </p:spPr>
      </p:pic>
      <p:pic>
        <p:nvPicPr>
          <p:cNvPr id="6" name="Kuva 5" descr="Kuva, joka sisältää kohteen aqua, muotoilu&#10;&#10;Kuvaus luotu automaattisesti">
            <a:extLst>
              <a:ext uri="{FF2B5EF4-FFF2-40B4-BE49-F238E27FC236}">
                <a16:creationId xmlns:a16="http://schemas.microsoft.com/office/drawing/2014/main" id="{61C457DC-65D7-67F3-D610-707C58030EBD}"/>
              </a:ext>
            </a:extLst>
          </p:cNvPr>
          <p:cNvPicPr>
            <a:picLocks noChangeAspect="1"/>
          </p:cNvPicPr>
          <p:nvPr/>
        </p:nvPicPr>
        <p:blipFill>
          <a:blip r:embed="rId12"/>
          <a:stretch>
            <a:fillRect/>
          </a:stretch>
        </p:blipFill>
        <p:spPr>
          <a:xfrm>
            <a:off x="5214" y="6181904"/>
            <a:ext cx="12181574" cy="676455"/>
          </a:xfrm>
          <a:prstGeom prst="rect">
            <a:avLst/>
          </a:prstGeom>
        </p:spPr>
      </p:pic>
    </p:spTree>
    <p:extLst>
      <p:ext uri="{BB962C8B-B14F-4D97-AF65-F5344CB8AC3E}">
        <p14:creationId xmlns:p14="http://schemas.microsoft.com/office/powerpoint/2010/main" val="2597247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14668E-BFC4-FD13-743E-D4FBC3129A90}"/>
              </a:ext>
            </a:extLst>
          </p:cNvPr>
          <p:cNvSpPr>
            <a:spLocks noGrp="1"/>
          </p:cNvSpPr>
          <p:nvPr>
            <p:ph type="title"/>
          </p:nvPr>
        </p:nvSpPr>
        <p:spPr>
          <a:xfrm>
            <a:off x="838200" y="107218"/>
            <a:ext cx="10515600" cy="645624"/>
          </a:xfrm>
        </p:spPr>
        <p:txBody>
          <a:bodyPr>
            <a:normAutofit/>
          </a:bodyPr>
          <a:lstStyle/>
          <a:p>
            <a:r>
              <a:rPr lang="fi-FI" sz="3600" b="1">
                <a:latin typeface="+mn-lt"/>
              </a:rPr>
              <a:t>WWW –sivuilla ja myös </a:t>
            </a:r>
            <a:r>
              <a:rPr lang="fi-FI" sz="3600" b="1" err="1">
                <a:latin typeface="+mn-lt"/>
              </a:rPr>
              <a:t>Wihtorissa</a:t>
            </a:r>
            <a:endParaRPr lang="fi-FI" sz="3600" b="1">
              <a:latin typeface="+mn-lt"/>
            </a:endParaRPr>
          </a:p>
        </p:txBody>
      </p:sp>
      <p:pic>
        <p:nvPicPr>
          <p:cNvPr id="3" name="Kuva 2">
            <a:extLst>
              <a:ext uri="{FF2B5EF4-FFF2-40B4-BE49-F238E27FC236}">
                <a16:creationId xmlns:a16="http://schemas.microsoft.com/office/drawing/2014/main" id="{15068C0D-3F56-798E-D652-573F43F538F7}"/>
              </a:ext>
            </a:extLst>
          </p:cNvPr>
          <p:cNvPicPr>
            <a:picLocks noChangeAspect="1"/>
          </p:cNvPicPr>
          <p:nvPr/>
        </p:nvPicPr>
        <p:blipFill>
          <a:blip r:embed="rId2"/>
          <a:stretch>
            <a:fillRect/>
          </a:stretch>
        </p:blipFill>
        <p:spPr>
          <a:xfrm>
            <a:off x="-2276" y="756843"/>
            <a:ext cx="12088299" cy="5997223"/>
          </a:xfrm>
          <a:prstGeom prst="rect">
            <a:avLst/>
          </a:prstGeom>
        </p:spPr>
      </p:pic>
    </p:spTree>
    <p:extLst>
      <p:ext uri="{BB962C8B-B14F-4D97-AF65-F5344CB8AC3E}">
        <p14:creationId xmlns:p14="http://schemas.microsoft.com/office/powerpoint/2010/main" val="817136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6962C1-AA01-C053-9A6C-76676B08F9F5}"/>
              </a:ext>
            </a:extLst>
          </p:cNvPr>
          <p:cNvSpPr>
            <a:spLocks noGrp="1"/>
          </p:cNvSpPr>
          <p:nvPr>
            <p:ph type="title"/>
          </p:nvPr>
        </p:nvSpPr>
        <p:spPr/>
        <p:txBody>
          <a:bodyPr>
            <a:normAutofit/>
          </a:bodyPr>
          <a:lstStyle/>
          <a:p>
            <a:r>
              <a:rPr lang="fi-FI" sz="3600" b="1">
                <a:latin typeface="Calibri" panose="020F0502020204030204" pitchFamily="34" charset="0"/>
                <a:ea typeface="Calibri" panose="020F0502020204030204" pitchFamily="34" charset="0"/>
                <a:cs typeface="Calibri" panose="020F0502020204030204" pitchFamily="34" charset="0"/>
              </a:rPr>
              <a:t>Opiskelijan itsearvioinnin vahvistaminen</a:t>
            </a:r>
          </a:p>
        </p:txBody>
      </p:sp>
      <p:pic>
        <p:nvPicPr>
          <p:cNvPr id="6" name="Sisällön paikkamerkki 7">
            <a:extLst>
              <a:ext uri="{FF2B5EF4-FFF2-40B4-BE49-F238E27FC236}">
                <a16:creationId xmlns:a16="http://schemas.microsoft.com/office/drawing/2014/main" id="{D0F18CE8-7540-EBE0-03F9-30D7ABEB7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71" y="1442178"/>
            <a:ext cx="4076068" cy="4206050"/>
          </a:xfrm>
          <a:prstGeom prst="rect">
            <a:avLst/>
          </a:prstGeom>
          <a:noFill/>
        </p:spPr>
      </p:pic>
      <p:sp>
        <p:nvSpPr>
          <p:cNvPr id="8" name="Tekstiruutu 7">
            <a:extLst>
              <a:ext uri="{FF2B5EF4-FFF2-40B4-BE49-F238E27FC236}">
                <a16:creationId xmlns:a16="http://schemas.microsoft.com/office/drawing/2014/main" id="{51750659-453E-47B6-6126-31D8AF10596D}"/>
              </a:ext>
            </a:extLst>
          </p:cNvPr>
          <p:cNvSpPr txBox="1"/>
          <p:nvPr/>
        </p:nvSpPr>
        <p:spPr>
          <a:xfrm>
            <a:off x="4511040" y="1444504"/>
            <a:ext cx="7683304" cy="4893647"/>
          </a:xfrm>
          <a:prstGeom prst="rect">
            <a:avLst/>
          </a:prstGeom>
          <a:noFill/>
        </p:spPr>
        <p:txBody>
          <a:bodyPr wrap="square" lIns="91440" tIns="45720" rIns="91440" bIns="45720" anchor="t">
            <a:spAutoFit/>
          </a:bodyPr>
          <a:lstStyle/>
          <a:p>
            <a:r>
              <a:rPr lang="fi-FI" sz="2400"/>
              <a:t>Opiskelijan itsearvioinnin tukena hyödynnettiin Luovin kehittämää RUORI- itsearviointia. RUORI valikoitui välineeksi helpon hyödynnettävyyden, voimavarakeskeisyyden ja ICF pohjaisuutensa vuoksi.</a:t>
            </a:r>
            <a:endParaRPr lang="fi-FI" sz="2400">
              <a:cs typeface="Calibri"/>
            </a:endParaRPr>
          </a:p>
          <a:p>
            <a:r>
              <a:rPr lang="fi-FI" sz="2400"/>
              <a:t>ICF pohjainen väline ohjasi tarkastelemaan opiskelijan kokonaistoimintakykyä, sekä tuki moniammatillista kokonaistuen suunnittelua.</a:t>
            </a:r>
            <a:endParaRPr lang="fi-FI" sz="2400">
              <a:cs typeface="Calibri"/>
            </a:endParaRPr>
          </a:p>
          <a:p>
            <a:endParaRPr lang="fi-FI" sz="2400">
              <a:cs typeface="Calibri"/>
            </a:endParaRPr>
          </a:p>
          <a:p>
            <a:r>
              <a:rPr lang="en-US" sz="2400">
                <a:hlinkClick r:id="rId3"/>
              </a:rPr>
              <a:t>https://view.officeapps.live.com/op/view.aspx?src=https%3A%2F%2Fwww.kpedu.fi%2Fdocs%2Fdefault-source%2Fprojektisivustot%2Ftukipolku%2Fruori---ohje-henkil%25C3%25B6st%25C3%25B6lle-(3).pptx%3Fsfvrsn%3D33177ab2_0&amp;wdOrigin=BROWSELINK</a:t>
            </a:r>
            <a:endParaRPr lang="en-US" sz="2400">
              <a:cs typeface="Calibri"/>
            </a:endParaRPr>
          </a:p>
        </p:txBody>
      </p:sp>
    </p:spTree>
    <p:extLst>
      <p:ext uri="{BB962C8B-B14F-4D97-AF65-F5344CB8AC3E}">
        <p14:creationId xmlns:p14="http://schemas.microsoft.com/office/powerpoint/2010/main" val="4135274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64A2506-AD66-343F-D20D-561AC6A02E96}"/>
              </a:ext>
            </a:extLst>
          </p:cNvPr>
          <p:cNvPicPr>
            <a:picLocks noChangeAspect="1"/>
          </p:cNvPicPr>
          <p:nvPr/>
        </p:nvPicPr>
        <p:blipFill>
          <a:blip r:embed="rId2"/>
          <a:stretch>
            <a:fillRect/>
          </a:stretch>
        </p:blipFill>
        <p:spPr>
          <a:xfrm>
            <a:off x="0" y="207034"/>
            <a:ext cx="11973464" cy="6366293"/>
          </a:xfrm>
          <a:prstGeom prst="rect">
            <a:avLst/>
          </a:prstGeom>
        </p:spPr>
      </p:pic>
    </p:spTree>
    <p:extLst>
      <p:ext uri="{BB962C8B-B14F-4D97-AF65-F5344CB8AC3E}">
        <p14:creationId xmlns:p14="http://schemas.microsoft.com/office/powerpoint/2010/main" val="2376550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Fontti, Sähkönsininen&#10;&#10;Kuvaus luotu automaattisesti">
            <a:extLst>
              <a:ext uri="{FF2B5EF4-FFF2-40B4-BE49-F238E27FC236}">
                <a16:creationId xmlns:a16="http://schemas.microsoft.com/office/drawing/2014/main" id="{D676BBDD-EE72-D3E4-B76E-3343C37F1CCB}"/>
              </a:ext>
            </a:extLst>
          </p:cNvPr>
          <p:cNvPicPr>
            <a:picLocks noChangeAspect="1"/>
          </p:cNvPicPr>
          <p:nvPr/>
        </p:nvPicPr>
        <p:blipFill>
          <a:blip r:embed="rId2"/>
          <a:stretch>
            <a:fillRect/>
          </a:stretch>
        </p:blipFill>
        <p:spPr>
          <a:xfrm>
            <a:off x="82429" y="219075"/>
            <a:ext cx="5907697" cy="6419850"/>
          </a:xfrm>
          <a:prstGeom prst="rect">
            <a:avLst/>
          </a:prstGeom>
        </p:spPr>
      </p:pic>
      <p:sp>
        <p:nvSpPr>
          <p:cNvPr id="4" name="Tekstiruutu 3">
            <a:extLst>
              <a:ext uri="{FF2B5EF4-FFF2-40B4-BE49-F238E27FC236}">
                <a16:creationId xmlns:a16="http://schemas.microsoft.com/office/drawing/2014/main" id="{99A4D18C-9A9A-7517-D69F-F9A922436A4C}"/>
              </a:ext>
            </a:extLst>
          </p:cNvPr>
          <p:cNvSpPr txBox="1"/>
          <p:nvPr/>
        </p:nvSpPr>
        <p:spPr>
          <a:xfrm>
            <a:off x="5908431" y="222740"/>
            <a:ext cx="628356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t>Oikeus</a:t>
            </a:r>
            <a:r>
              <a:rPr lang="en-US" sz="2000" b="1"/>
              <a:t> </a:t>
            </a:r>
            <a:r>
              <a:rPr lang="en-US" sz="2000" b="1" err="1"/>
              <a:t>oppimisen</a:t>
            </a:r>
            <a:r>
              <a:rPr lang="en-US" sz="2000" b="1"/>
              <a:t> </a:t>
            </a:r>
            <a:r>
              <a:rPr lang="en-US" sz="2000" b="1" err="1"/>
              <a:t>tukeen</a:t>
            </a:r>
            <a:r>
              <a:rPr lang="en-US" sz="2000" b="1"/>
              <a:t> 63 §, </a:t>
            </a:r>
            <a:r>
              <a:rPr lang="en-US" sz="2000" b="1" err="1"/>
              <a:t>tilanne</a:t>
            </a:r>
            <a:r>
              <a:rPr lang="en-US" sz="2000" b="1"/>
              <a:t> 25.9.2024 </a:t>
            </a:r>
            <a:endParaRPr lang="fi-FI" sz="2000" b="1">
              <a:cs typeface="Calibri"/>
            </a:endParaRPr>
          </a:p>
          <a:p>
            <a:r>
              <a:rPr lang="en-US" sz="2000"/>
              <a:t>• </a:t>
            </a:r>
            <a:r>
              <a:rPr lang="en-US" sz="2000" err="1"/>
              <a:t>Tavoitteena</a:t>
            </a:r>
            <a:r>
              <a:rPr lang="en-US" sz="2000"/>
              <a:t> </a:t>
            </a:r>
            <a:r>
              <a:rPr lang="en-US" sz="2000" err="1"/>
              <a:t>opiskelijoiden</a:t>
            </a:r>
            <a:r>
              <a:rPr lang="en-US" sz="2000"/>
              <a:t> </a:t>
            </a:r>
            <a:r>
              <a:rPr lang="en-US" sz="2000" err="1"/>
              <a:t>opintojen</a:t>
            </a:r>
            <a:r>
              <a:rPr lang="en-US" sz="2000"/>
              <a:t> </a:t>
            </a:r>
            <a:r>
              <a:rPr lang="en-US" sz="2000" b="1" err="1"/>
              <a:t>edistäminen</a:t>
            </a:r>
            <a:r>
              <a:rPr lang="en-US" sz="2000" b="1"/>
              <a:t> ja </a:t>
            </a:r>
            <a:r>
              <a:rPr lang="en-US" sz="2000" b="1" err="1"/>
              <a:t>hyvinvoinnin</a:t>
            </a:r>
            <a:r>
              <a:rPr lang="en-US" sz="2000" b="1"/>
              <a:t> </a:t>
            </a:r>
            <a:r>
              <a:rPr lang="en-US" sz="2000" b="1" err="1"/>
              <a:t>tukeminen</a:t>
            </a:r>
            <a:r>
              <a:rPr lang="en-US" sz="2000" b="1"/>
              <a:t> </a:t>
            </a:r>
            <a:endParaRPr lang="en-US" sz="2000" b="1">
              <a:cs typeface="Calibri"/>
            </a:endParaRPr>
          </a:p>
          <a:p>
            <a:endParaRPr lang="en-US" sz="2000" b="1"/>
          </a:p>
          <a:p>
            <a:r>
              <a:rPr lang="en-US" sz="2000"/>
              <a:t>• </a:t>
            </a:r>
            <a:r>
              <a:rPr lang="en-US" sz="2000" err="1"/>
              <a:t>Pääpaino</a:t>
            </a:r>
            <a:r>
              <a:rPr lang="en-US" sz="2000"/>
              <a:t> </a:t>
            </a:r>
            <a:r>
              <a:rPr lang="en-US" sz="2000" err="1"/>
              <a:t>olisi</a:t>
            </a:r>
            <a:r>
              <a:rPr lang="en-US" sz="2000"/>
              <a:t> </a:t>
            </a:r>
            <a:r>
              <a:rPr lang="en-US" sz="2000" err="1"/>
              <a:t>matalan</a:t>
            </a:r>
            <a:r>
              <a:rPr lang="en-US" sz="2000"/>
              <a:t> </a:t>
            </a:r>
            <a:r>
              <a:rPr lang="en-US" sz="2000" err="1"/>
              <a:t>kynnyksen</a:t>
            </a:r>
            <a:r>
              <a:rPr lang="en-US" sz="2000"/>
              <a:t> </a:t>
            </a:r>
            <a:r>
              <a:rPr lang="en-US" sz="2000" err="1"/>
              <a:t>oppimisen</a:t>
            </a:r>
            <a:r>
              <a:rPr lang="en-US" sz="2000"/>
              <a:t> </a:t>
            </a:r>
            <a:r>
              <a:rPr lang="en-US" sz="2000" err="1"/>
              <a:t>tuessa</a:t>
            </a:r>
            <a:r>
              <a:rPr lang="en-US" sz="2000"/>
              <a:t>, </a:t>
            </a:r>
            <a:r>
              <a:rPr lang="en-US" sz="2000" err="1"/>
              <a:t>joka</a:t>
            </a:r>
            <a:r>
              <a:rPr lang="en-US" sz="2000"/>
              <a:t> </a:t>
            </a:r>
            <a:r>
              <a:rPr lang="en-US" sz="2000" err="1"/>
              <a:t>olisi</a:t>
            </a:r>
            <a:r>
              <a:rPr lang="en-US" sz="2000"/>
              <a:t> </a:t>
            </a:r>
            <a:r>
              <a:rPr lang="en-US" sz="2000" err="1"/>
              <a:t>ennaltaehkäisevää</a:t>
            </a:r>
            <a:r>
              <a:rPr lang="en-US" sz="2000"/>
              <a:t> ja </a:t>
            </a:r>
            <a:r>
              <a:rPr lang="en-US" sz="2000" err="1"/>
              <a:t>varhain</a:t>
            </a:r>
            <a:r>
              <a:rPr lang="en-US" sz="2000"/>
              <a:t> </a:t>
            </a:r>
            <a:r>
              <a:rPr lang="en-US" sz="2000" err="1"/>
              <a:t>annettua</a:t>
            </a:r>
            <a:r>
              <a:rPr lang="en-US" sz="2000"/>
              <a:t> </a:t>
            </a:r>
            <a:r>
              <a:rPr lang="en-US" sz="2000" err="1"/>
              <a:t>oppimisen</a:t>
            </a:r>
            <a:r>
              <a:rPr lang="en-US" sz="2000"/>
              <a:t> </a:t>
            </a:r>
            <a:r>
              <a:rPr lang="en-US" sz="2000" err="1"/>
              <a:t>tukea</a:t>
            </a:r>
            <a:r>
              <a:rPr lang="en-US" sz="2000"/>
              <a:t> </a:t>
            </a:r>
            <a:endParaRPr lang="en-US" sz="2000">
              <a:cs typeface="Calibri"/>
            </a:endParaRPr>
          </a:p>
          <a:p>
            <a:endParaRPr lang="en-US" sz="2000"/>
          </a:p>
          <a:p>
            <a:r>
              <a:rPr lang="en-US" sz="2000"/>
              <a:t>• </a:t>
            </a:r>
            <a:r>
              <a:rPr lang="en-US" sz="2000" b="1" err="1"/>
              <a:t>Estetään</a:t>
            </a:r>
            <a:r>
              <a:rPr lang="en-US" sz="2000" b="1"/>
              <a:t> </a:t>
            </a:r>
            <a:r>
              <a:rPr lang="en-US" sz="2000" b="1" err="1"/>
              <a:t>ongelmien</a:t>
            </a:r>
            <a:r>
              <a:rPr lang="en-US" sz="2000" b="1"/>
              <a:t> </a:t>
            </a:r>
            <a:r>
              <a:rPr lang="en-US" sz="2000" b="1" err="1"/>
              <a:t>vaikeutumista</a:t>
            </a:r>
            <a:r>
              <a:rPr lang="en-US" sz="2000" b="1"/>
              <a:t>, </a:t>
            </a:r>
            <a:r>
              <a:rPr lang="en-US" sz="2000" b="1" err="1"/>
              <a:t>edistetään</a:t>
            </a:r>
            <a:r>
              <a:rPr lang="en-US" sz="2000" b="1"/>
              <a:t> </a:t>
            </a:r>
            <a:r>
              <a:rPr lang="en-US" sz="2000" b="1" err="1"/>
              <a:t>opintojen</a:t>
            </a:r>
            <a:r>
              <a:rPr lang="en-US" sz="2000" b="1"/>
              <a:t> </a:t>
            </a:r>
            <a:r>
              <a:rPr lang="en-US" sz="2000" b="1" err="1"/>
              <a:t>sujumista</a:t>
            </a:r>
            <a:r>
              <a:rPr lang="en-US" sz="2000" b="1"/>
              <a:t> ja </a:t>
            </a:r>
            <a:r>
              <a:rPr lang="en-US" sz="2000" b="1" err="1"/>
              <a:t>ennaltaehkäistään</a:t>
            </a:r>
            <a:r>
              <a:rPr lang="en-US" sz="2000" b="1"/>
              <a:t> </a:t>
            </a:r>
            <a:r>
              <a:rPr lang="en-US" sz="2000" b="1" err="1"/>
              <a:t>koulutuksen</a:t>
            </a:r>
            <a:r>
              <a:rPr lang="en-US" sz="2000" b="1"/>
              <a:t> </a:t>
            </a:r>
            <a:r>
              <a:rPr lang="en-US" sz="2000" b="1" err="1"/>
              <a:t>keskeyttämistä</a:t>
            </a:r>
            <a:r>
              <a:rPr lang="en-US" sz="2000" b="1"/>
              <a:t>. </a:t>
            </a:r>
            <a:endParaRPr lang="en-US" sz="2000" b="1">
              <a:cs typeface="Calibri"/>
            </a:endParaRPr>
          </a:p>
          <a:p>
            <a:endParaRPr lang="en-US" sz="2000" b="1"/>
          </a:p>
          <a:p>
            <a:r>
              <a:rPr lang="en-US" sz="2000"/>
              <a:t>• </a:t>
            </a:r>
            <a:r>
              <a:rPr lang="en-US" sz="2000" err="1"/>
              <a:t>Toteutetaan</a:t>
            </a:r>
            <a:r>
              <a:rPr lang="en-US" sz="2000"/>
              <a:t> </a:t>
            </a:r>
            <a:r>
              <a:rPr lang="en-US" sz="2000" err="1"/>
              <a:t>opettajan</a:t>
            </a:r>
            <a:r>
              <a:rPr lang="en-US" sz="2000"/>
              <a:t> </a:t>
            </a:r>
            <a:r>
              <a:rPr lang="en-US" sz="2000" err="1"/>
              <a:t>antamana</a:t>
            </a:r>
            <a:r>
              <a:rPr lang="en-US" sz="2000"/>
              <a:t> </a:t>
            </a:r>
            <a:r>
              <a:rPr lang="en-US" sz="2000" err="1"/>
              <a:t>tukiopetuksena</a:t>
            </a:r>
            <a:r>
              <a:rPr lang="en-US" sz="2000"/>
              <a:t> </a:t>
            </a:r>
            <a:r>
              <a:rPr lang="en-US" sz="2000" err="1"/>
              <a:t>sekä</a:t>
            </a:r>
            <a:r>
              <a:rPr lang="en-US" sz="2000"/>
              <a:t> </a:t>
            </a:r>
            <a:r>
              <a:rPr lang="en-US" sz="2000" err="1"/>
              <a:t>muuna</a:t>
            </a:r>
            <a:r>
              <a:rPr lang="en-US" sz="2000"/>
              <a:t> </a:t>
            </a:r>
            <a:r>
              <a:rPr lang="en-US" sz="2000" err="1"/>
              <a:t>opetuksena</a:t>
            </a:r>
            <a:r>
              <a:rPr lang="en-US" sz="2000"/>
              <a:t> ja </a:t>
            </a:r>
            <a:r>
              <a:rPr lang="en-US" sz="2000" b="1" err="1"/>
              <a:t>ohjauksena</a:t>
            </a:r>
            <a:r>
              <a:rPr lang="en-US" sz="2000" b="1"/>
              <a:t> </a:t>
            </a:r>
            <a:r>
              <a:rPr lang="en-US" sz="2000" b="1" err="1"/>
              <a:t>opiskelijan</a:t>
            </a:r>
            <a:r>
              <a:rPr lang="en-US" sz="2000" b="1"/>
              <a:t> </a:t>
            </a:r>
            <a:r>
              <a:rPr lang="en-US" sz="2000" b="1" err="1"/>
              <a:t>tarpeiden</a:t>
            </a:r>
            <a:r>
              <a:rPr lang="en-US" sz="2000" b="1"/>
              <a:t> </a:t>
            </a:r>
            <a:r>
              <a:rPr lang="en-US" sz="2000" b="1" err="1"/>
              <a:t>mukaisesti</a:t>
            </a:r>
            <a:r>
              <a:rPr lang="en-US" sz="2000" b="1"/>
              <a:t> </a:t>
            </a:r>
            <a:endParaRPr lang="en-US" sz="2000" b="1">
              <a:cs typeface="Calibri"/>
            </a:endParaRPr>
          </a:p>
          <a:p>
            <a:endParaRPr lang="en-US" sz="2000" b="1"/>
          </a:p>
          <a:p>
            <a:r>
              <a:rPr lang="en-US" sz="2000"/>
              <a:t>• Osana </a:t>
            </a:r>
            <a:r>
              <a:rPr lang="en-US" sz="2000" err="1"/>
              <a:t>oppimisen</a:t>
            </a:r>
            <a:r>
              <a:rPr lang="en-US" sz="2000"/>
              <a:t> </a:t>
            </a:r>
            <a:r>
              <a:rPr lang="en-US" sz="2000" err="1"/>
              <a:t>tukea</a:t>
            </a:r>
            <a:r>
              <a:rPr lang="en-US" sz="2000"/>
              <a:t> </a:t>
            </a:r>
            <a:r>
              <a:rPr lang="en-US" sz="2000" err="1"/>
              <a:t>voitaisiin</a:t>
            </a:r>
            <a:r>
              <a:rPr lang="en-US" sz="2000"/>
              <a:t> </a:t>
            </a:r>
            <a:r>
              <a:rPr lang="en-US" sz="2000" err="1"/>
              <a:t>antaa</a:t>
            </a:r>
            <a:r>
              <a:rPr lang="en-US" sz="2000"/>
              <a:t> </a:t>
            </a:r>
            <a:r>
              <a:rPr lang="en-US" sz="2000" err="1"/>
              <a:t>myös</a:t>
            </a:r>
            <a:r>
              <a:rPr lang="en-US" sz="2000"/>
              <a:t> </a:t>
            </a:r>
            <a:r>
              <a:rPr lang="en-US" sz="2000" err="1"/>
              <a:t>erityisopettajan</a:t>
            </a:r>
            <a:r>
              <a:rPr lang="en-US" sz="2000"/>
              <a:t> </a:t>
            </a:r>
            <a:r>
              <a:rPr lang="en-US" sz="2000" err="1"/>
              <a:t>antamaa</a:t>
            </a:r>
            <a:r>
              <a:rPr lang="en-US" sz="2000"/>
              <a:t> </a:t>
            </a:r>
            <a:r>
              <a:rPr lang="en-US" sz="2000" err="1"/>
              <a:t>erityisopetusta</a:t>
            </a:r>
            <a:endParaRPr lang="en-US" sz="2000">
              <a:cs typeface="Calibri"/>
            </a:endParaRPr>
          </a:p>
        </p:txBody>
      </p:sp>
    </p:spTree>
    <p:extLst>
      <p:ext uri="{BB962C8B-B14F-4D97-AF65-F5344CB8AC3E}">
        <p14:creationId xmlns:p14="http://schemas.microsoft.com/office/powerpoint/2010/main" val="395842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Fontti, numero&#10;&#10;Kuvaus luotu automaattisesti">
            <a:extLst>
              <a:ext uri="{FF2B5EF4-FFF2-40B4-BE49-F238E27FC236}">
                <a16:creationId xmlns:a16="http://schemas.microsoft.com/office/drawing/2014/main" id="{21042130-78EE-046C-61A4-2408306329EA}"/>
              </a:ext>
            </a:extLst>
          </p:cNvPr>
          <p:cNvPicPr>
            <a:picLocks noChangeAspect="1"/>
          </p:cNvPicPr>
          <p:nvPr/>
        </p:nvPicPr>
        <p:blipFill>
          <a:blip r:embed="rId2"/>
          <a:stretch>
            <a:fillRect/>
          </a:stretch>
        </p:blipFill>
        <p:spPr>
          <a:xfrm>
            <a:off x="4584" y="8358"/>
            <a:ext cx="12168456" cy="6654380"/>
          </a:xfrm>
          <a:prstGeom prst="rect">
            <a:avLst/>
          </a:prstGeom>
        </p:spPr>
      </p:pic>
    </p:spTree>
    <p:extLst>
      <p:ext uri="{BB962C8B-B14F-4D97-AF65-F5344CB8AC3E}">
        <p14:creationId xmlns:p14="http://schemas.microsoft.com/office/powerpoint/2010/main" val="380997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CCBD2FB-31EE-EF88-DC0E-6CF0839B10EB}"/>
              </a:ext>
            </a:extLst>
          </p:cNvPr>
          <p:cNvPicPr>
            <a:picLocks noChangeAspect="1"/>
          </p:cNvPicPr>
          <p:nvPr/>
        </p:nvPicPr>
        <p:blipFill>
          <a:blip r:embed="rId2"/>
          <a:stretch>
            <a:fillRect/>
          </a:stretch>
        </p:blipFill>
        <p:spPr>
          <a:xfrm>
            <a:off x="1391412" y="422158"/>
            <a:ext cx="9409176" cy="5308065"/>
          </a:xfrm>
          <a:prstGeom prst="rect">
            <a:avLst/>
          </a:prstGeom>
        </p:spPr>
      </p:pic>
      <p:sp>
        <p:nvSpPr>
          <p:cNvPr id="4" name="Tekstiruutu 3">
            <a:extLst>
              <a:ext uri="{FF2B5EF4-FFF2-40B4-BE49-F238E27FC236}">
                <a16:creationId xmlns:a16="http://schemas.microsoft.com/office/drawing/2014/main" id="{E8C2FDDF-1A5F-B6B7-0E02-1B466EF0A7EC}"/>
              </a:ext>
            </a:extLst>
          </p:cNvPr>
          <p:cNvSpPr txBox="1"/>
          <p:nvPr/>
        </p:nvSpPr>
        <p:spPr>
          <a:xfrm>
            <a:off x="2326640" y="6075680"/>
            <a:ext cx="6815074" cy="369332"/>
          </a:xfrm>
          <a:prstGeom prst="rect">
            <a:avLst/>
          </a:prstGeom>
          <a:noFill/>
        </p:spPr>
        <p:txBody>
          <a:bodyPr wrap="square">
            <a:spAutoFit/>
          </a:bodyPr>
          <a:lstStyle/>
          <a:p>
            <a:r>
              <a:rPr lang="fi-FI" b="0" i="0" u="none" strike="noStrike">
                <a:solidFill>
                  <a:srgbClr val="105CB6"/>
                </a:solidFill>
                <a:effectLst/>
                <a:highlight>
                  <a:srgbClr val="DEE6EA"/>
                </a:highlight>
                <a:latin typeface="Humanist521TL-Roman"/>
                <a:hlinkClick r:id="rId3"/>
              </a:rPr>
              <a:t>AMISSTARTTI (1) Elokuu 2024</a:t>
            </a:r>
            <a:r>
              <a:rPr lang="fi-FI">
                <a:solidFill>
                  <a:srgbClr val="105CB6"/>
                </a:solidFill>
                <a:highlight>
                  <a:srgbClr val="DEE6EA"/>
                </a:highlight>
                <a:latin typeface="Humanist521TL-Roman"/>
              </a:rPr>
              <a:t>  materiaalia ryhmäytymiseen</a:t>
            </a:r>
            <a:endParaRPr lang="fi-FI"/>
          </a:p>
        </p:txBody>
      </p:sp>
    </p:spTree>
    <p:extLst>
      <p:ext uri="{BB962C8B-B14F-4D97-AF65-F5344CB8AC3E}">
        <p14:creationId xmlns:p14="http://schemas.microsoft.com/office/powerpoint/2010/main" val="1163343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Fontti, Grafiikka, graafinen suunnittelu, logo&#10;&#10;Kuvaus luotu automaattisesti">
            <a:extLst>
              <a:ext uri="{FF2B5EF4-FFF2-40B4-BE49-F238E27FC236}">
                <a16:creationId xmlns:a16="http://schemas.microsoft.com/office/drawing/2014/main" id="{48DCBB0E-0849-499B-2C4D-CA0B62010586}"/>
              </a:ext>
            </a:extLst>
          </p:cNvPr>
          <p:cNvPicPr>
            <a:picLocks noChangeAspect="1"/>
          </p:cNvPicPr>
          <p:nvPr/>
        </p:nvPicPr>
        <p:blipFill>
          <a:blip r:embed="rId2"/>
          <a:stretch>
            <a:fillRect/>
          </a:stretch>
        </p:blipFill>
        <p:spPr>
          <a:xfrm>
            <a:off x="184301" y="4408975"/>
            <a:ext cx="12010305" cy="2447925"/>
          </a:xfrm>
          <a:prstGeom prst="rect">
            <a:avLst/>
          </a:prstGeom>
        </p:spPr>
      </p:pic>
      <p:pic>
        <p:nvPicPr>
          <p:cNvPr id="3" name="Kuva 2" descr="Kuva, joka sisältää kohteen Fontti, Grafiikka, logo, graafinen suunnittelu&#10;&#10;Kuvaus luotu automaattisesti">
            <a:extLst>
              <a:ext uri="{FF2B5EF4-FFF2-40B4-BE49-F238E27FC236}">
                <a16:creationId xmlns:a16="http://schemas.microsoft.com/office/drawing/2014/main" id="{1191CE67-75A5-E7C9-44F7-9D1DB396BAE9}"/>
              </a:ext>
            </a:extLst>
          </p:cNvPr>
          <p:cNvPicPr>
            <a:picLocks noChangeAspect="1"/>
          </p:cNvPicPr>
          <p:nvPr/>
        </p:nvPicPr>
        <p:blipFill>
          <a:blip r:embed="rId3"/>
          <a:stretch>
            <a:fillRect/>
          </a:stretch>
        </p:blipFill>
        <p:spPr>
          <a:xfrm>
            <a:off x="3286726" y="443759"/>
            <a:ext cx="1800225" cy="666750"/>
          </a:xfrm>
          <a:prstGeom prst="rect">
            <a:avLst/>
          </a:prstGeom>
        </p:spPr>
      </p:pic>
      <p:pic>
        <p:nvPicPr>
          <p:cNvPr id="6" name="Kuva 5" descr="Kuva, joka sisältää kohteen kasvi, kukka, terälehti, ruusu&#10;&#10;Kuvaus luotu automaattisesti">
            <a:extLst>
              <a:ext uri="{FF2B5EF4-FFF2-40B4-BE49-F238E27FC236}">
                <a16:creationId xmlns:a16="http://schemas.microsoft.com/office/drawing/2014/main" id="{3163A3D6-2753-02C5-D4BB-AD6F87220C1B}"/>
              </a:ext>
            </a:extLst>
          </p:cNvPr>
          <p:cNvPicPr>
            <a:picLocks noChangeAspect="1"/>
          </p:cNvPicPr>
          <p:nvPr/>
        </p:nvPicPr>
        <p:blipFill rotWithShape="1">
          <a:blip r:embed="rId4"/>
          <a:srcRect b="13740"/>
          <a:stretch/>
        </p:blipFill>
        <p:spPr>
          <a:xfrm>
            <a:off x="7551931" y="4803"/>
            <a:ext cx="4640069" cy="507519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8336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4" descr="Kuva, joka sisältää kohteen teksti, vaaleanpunainen, vaate, Magenta&#10;&#10;Kuvaus luotu automaattisesti">
            <a:extLst>
              <a:ext uri="{FF2B5EF4-FFF2-40B4-BE49-F238E27FC236}">
                <a16:creationId xmlns:a16="http://schemas.microsoft.com/office/drawing/2014/main" id="{45461789-1005-51EE-0BC7-5877DCAEB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0819" y="101635"/>
            <a:ext cx="6846756" cy="6665975"/>
          </a:xfrm>
          <a:prstGeom prst="rect">
            <a:avLst/>
          </a:prstGeom>
        </p:spPr>
      </p:pic>
      <p:sp>
        <p:nvSpPr>
          <p:cNvPr id="4" name="Tekstiruutu 3">
            <a:extLst>
              <a:ext uri="{FF2B5EF4-FFF2-40B4-BE49-F238E27FC236}">
                <a16:creationId xmlns:a16="http://schemas.microsoft.com/office/drawing/2014/main" id="{17C40CA8-EDB3-E809-5F3C-F17653E784FE}"/>
              </a:ext>
            </a:extLst>
          </p:cNvPr>
          <p:cNvSpPr txBox="1"/>
          <p:nvPr/>
        </p:nvSpPr>
        <p:spPr>
          <a:xfrm>
            <a:off x="7090912" y="138023"/>
            <a:ext cx="3381555" cy="4801314"/>
          </a:xfrm>
          <a:prstGeom prst="rect">
            <a:avLst/>
          </a:prstGeom>
          <a:noFill/>
        </p:spPr>
        <p:txBody>
          <a:bodyPr wrap="square">
            <a:spAutoFit/>
          </a:bodyPr>
          <a:lstStyle/>
          <a:p>
            <a:r>
              <a:rPr lang="fi-FI" b="1" err="1">
                <a:solidFill>
                  <a:srgbClr val="191919"/>
                </a:solidFill>
                <a:cs typeface="Calibri"/>
              </a:rPr>
              <a:t>AmisGaala</a:t>
            </a:r>
            <a:r>
              <a:rPr lang="fi-FI" b="1">
                <a:solidFill>
                  <a:srgbClr val="191919"/>
                </a:solidFill>
                <a:cs typeface="Calibri"/>
              </a:rPr>
              <a:t> maaliskuussa 2024</a:t>
            </a:r>
          </a:p>
          <a:p>
            <a:endParaRPr lang="fi-FI">
              <a:solidFill>
                <a:srgbClr val="191919"/>
              </a:solidFill>
              <a:cs typeface="Calibri"/>
            </a:endParaRPr>
          </a:p>
          <a:p>
            <a:endParaRPr lang="fi-FI">
              <a:solidFill>
                <a:srgbClr val="191919"/>
              </a:solidFill>
              <a:cs typeface="Calibri"/>
            </a:endParaRPr>
          </a:p>
          <a:p>
            <a:r>
              <a:rPr lang="fi-FI">
                <a:solidFill>
                  <a:srgbClr val="191919"/>
                </a:solidFill>
                <a:cs typeface="Calibri"/>
              </a:rPr>
              <a:t>Mukana oli 13 tanssiparia ja 2 henkilökunnan tanssiparia, katsojia oli tupa täynnä. </a:t>
            </a:r>
          </a:p>
          <a:p>
            <a:endParaRPr lang="fi-FI">
              <a:solidFill>
                <a:srgbClr val="191919"/>
              </a:solidFill>
              <a:cs typeface="Calibri"/>
            </a:endParaRPr>
          </a:p>
          <a:p>
            <a:r>
              <a:rPr lang="fi-FI">
                <a:solidFill>
                  <a:srgbClr val="191919"/>
                </a:solidFill>
                <a:cs typeface="Calibri"/>
              </a:rPr>
              <a:t>Media kiinnostui paikalla Keskipohjanmaa-lehti, Kokkola-lehti sekä </a:t>
            </a:r>
            <a:r>
              <a:rPr lang="fi-FI" err="1">
                <a:solidFill>
                  <a:srgbClr val="191919"/>
                </a:solidFill>
                <a:cs typeface="Calibri"/>
              </a:rPr>
              <a:t>YleKeskipohjanmaa</a:t>
            </a:r>
            <a:endParaRPr lang="fi-FI">
              <a:solidFill>
                <a:srgbClr val="191919"/>
              </a:solidFill>
              <a:cs typeface="Calibri"/>
            </a:endParaRPr>
          </a:p>
          <a:p>
            <a:r>
              <a:rPr lang="fi-FI">
                <a:solidFill>
                  <a:srgbClr val="191919"/>
                </a:solidFill>
                <a:cs typeface="Calibri"/>
                <a:hlinkClick r:id="rId3"/>
              </a:rPr>
              <a:t>https://areena.yle.fi/1-3834691</a:t>
            </a:r>
          </a:p>
          <a:p>
            <a:endParaRPr lang="fi-FI"/>
          </a:p>
          <a:p>
            <a:r>
              <a:rPr lang="fi-FI">
                <a:solidFill>
                  <a:srgbClr val="191919"/>
                </a:solidFill>
                <a:cs typeface="Calibri"/>
              </a:rPr>
              <a:t>Keskipohjanmaa kertoi: </a:t>
            </a:r>
            <a:r>
              <a:rPr lang="fi-FI">
                <a:cs typeface="Calibri"/>
              </a:rPr>
              <a:t>Loistetta ja juhlahumua heti aamusta lähtien - </a:t>
            </a:r>
            <a:r>
              <a:rPr lang="fi-FI" err="1">
                <a:cs typeface="Calibri"/>
              </a:rPr>
              <a:t>Kpedulla</a:t>
            </a:r>
            <a:r>
              <a:rPr lang="fi-FI">
                <a:cs typeface="Calibri"/>
              </a:rPr>
              <a:t> tanssittiin upea ja onnistunut </a:t>
            </a:r>
            <a:r>
              <a:rPr lang="fi-FI" err="1">
                <a:cs typeface="Calibri"/>
              </a:rPr>
              <a:t>AmisGaala</a:t>
            </a:r>
            <a:r>
              <a:rPr lang="fi-FI">
                <a:cs typeface="Calibri"/>
              </a:rPr>
              <a:t>.</a:t>
            </a:r>
          </a:p>
          <a:p>
            <a:r>
              <a:rPr lang="fi-FI" u="sng" kern="100">
                <a:solidFill>
                  <a:srgbClr val="467886"/>
                </a:solidFill>
                <a:cs typeface="Calibri"/>
                <a:hlinkClick r:id="rId4"/>
              </a:rPr>
              <a:t>https://yle.fi/a/74-20078326</a:t>
            </a:r>
            <a:endParaRPr lang="fi-FI"/>
          </a:p>
        </p:txBody>
      </p:sp>
      <p:pic>
        <p:nvPicPr>
          <p:cNvPr id="5" name="Kuva 4" descr="Kuva, joka sisältää kohteen teksti, Fontti, logo, Grafiikka&#10;&#10;Kuvaus luotu automaattisesti">
            <a:extLst>
              <a:ext uri="{FF2B5EF4-FFF2-40B4-BE49-F238E27FC236}">
                <a16:creationId xmlns:a16="http://schemas.microsoft.com/office/drawing/2014/main" id="{2C1FD0E0-F548-8263-75A8-2C7890CAF332}"/>
              </a:ext>
            </a:extLst>
          </p:cNvPr>
          <p:cNvPicPr>
            <a:picLocks noChangeAspect="1"/>
          </p:cNvPicPr>
          <p:nvPr/>
        </p:nvPicPr>
        <p:blipFill>
          <a:blip r:embed="rId5"/>
          <a:stretch>
            <a:fillRect/>
          </a:stretch>
        </p:blipFill>
        <p:spPr>
          <a:xfrm>
            <a:off x="10621558" y="-1"/>
            <a:ext cx="1564691" cy="868677"/>
          </a:xfrm>
          <a:prstGeom prst="rect">
            <a:avLst/>
          </a:prstGeom>
        </p:spPr>
      </p:pic>
    </p:spTree>
    <p:extLst>
      <p:ext uri="{BB962C8B-B14F-4D97-AF65-F5344CB8AC3E}">
        <p14:creationId xmlns:p14="http://schemas.microsoft.com/office/powerpoint/2010/main" val="246921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B95468F-18EE-B4A5-1F10-E301EAF636CC}"/>
              </a:ext>
            </a:extLst>
          </p:cNvPr>
          <p:cNvSpPr>
            <a:spLocks noGrp="1"/>
          </p:cNvSpPr>
          <p:nvPr>
            <p:ph type="title"/>
          </p:nvPr>
        </p:nvSpPr>
        <p:spPr>
          <a:xfrm>
            <a:off x="6106390" y="759126"/>
            <a:ext cx="4596245" cy="1711119"/>
          </a:xfrm>
        </p:spPr>
        <p:txBody>
          <a:bodyPr vert="horz" lIns="91440" tIns="45720" rIns="91440" bIns="45720" rtlCol="0" anchor="ctr">
            <a:normAutofit/>
          </a:bodyPr>
          <a:lstStyle/>
          <a:p>
            <a:r>
              <a:rPr lang="en-US" sz="4000" b="1" kern="1200">
                <a:solidFill>
                  <a:schemeClr val="tx1"/>
                </a:solidFill>
                <a:latin typeface="+mj-lt"/>
                <a:ea typeface="+mj-ea"/>
                <a:cs typeface="+mj-cs"/>
              </a:rPr>
              <a:t>HYVINVOINTIMESSUT</a:t>
            </a:r>
          </a:p>
        </p:txBody>
      </p:sp>
      <p:sp>
        <p:nvSpPr>
          <p:cNvPr id="15" name="Rectangle 14">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4" descr="Kuva, joka sisältää kohteen teksti, vaate, juliste, Ihmisen kasvot&#10;&#10;Kuvaus luotu automaattisesti">
            <a:extLst>
              <a:ext uri="{FF2B5EF4-FFF2-40B4-BE49-F238E27FC236}">
                <a16:creationId xmlns:a16="http://schemas.microsoft.com/office/drawing/2014/main" id="{D5457F5D-13A6-AFA1-DCD7-4427EEDBA126}"/>
              </a:ext>
            </a:extLst>
          </p:cNvPr>
          <p:cNvPicPr>
            <a:picLocks noGrp="1" noChangeAspect="1"/>
          </p:cNvPicPr>
          <p:nvPr>
            <p:ph sz="half" idx="2"/>
          </p:nvPr>
        </p:nvPicPr>
        <p:blipFill>
          <a:blip r:embed="rId2"/>
          <a:stretch>
            <a:fillRect/>
          </a:stretch>
        </p:blipFill>
        <p:spPr>
          <a:xfrm>
            <a:off x="837547" y="759126"/>
            <a:ext cx="3735107" cy="5374256"/>
          </a:xfrm>
          <a:prstGeom prst="rect">
            <a:avLst/>
          </a:prstGeom>
        </p:spPr>
      </p:pic>
      <p:sp>
        <p:nvSpPr>
          <p:cNvPr id="3" name="Sisällön paikkamerkki 2">
            <a:extLst>
              <a:ext uri="{FF2B5EF4-FFF2-40B4-BE49-F238E27FC236}">
                <a16:creationId xmlns:a16="http://schemas.microsoft.com/office/drawing/2014/main" id="{371450C0-5831-EC7F-AC23-F708667EF292}"/>
              </a:ext>
            </a:extLst>
          </p:cNvPr>
          <p:cNvSpPr>
            <a:spLocks noGrp="1"/>
          </p:cNvSpPr>
          <p:nvPr>
            <p:ph sz="half" idx="1"/>
          </p:nvPr>
        </p:nvSpPr>
        <p:spPr>
          <a:xfrm>
            <a:off x="6106390" y="2470244"/>
            <a:ext cx="4596245" cy="3769836"/>
          </a:xfrm>
        </p:spPr>
        <p:txBody>
          <a:bodyPr vert="horz" lIns="91440" tIns="45720" rIns="91440" bIns="45720" rtlCol="0" anchor="ctr">
            <a:normAutofit/>
          </a:bodyPr>
          <a:lstStyle/>
          <a:p>
            <a:pPr marL="457200"/>
            <a:r>
              <a:rPr lang="en-US" sz="1700"/>
              <a:t>Hyvinvointivirtaa viikolla järjestetään yhdessä opiskelijoiden, oppilaitoksen ja verkoston toimijoiden kanssa Hyvinvointimessut. </a:t>
            </a:r>
          </a:p>
          <a:p>
            <a:pPr marL="0"/>
            <a:endParaRPr lang="en-US" sz="1700"/>
          </a:p>
          <a:p>
            <a:pPr marL="457200"/>
            <a:r>
              <a:rPr lang="en-US" sz="1700"/>
              <a:t>Liiketalouden opiskelijat pitävät kahvilaa, parturikampaaja opiskelijat tekevät pikakampauksia, sotealan opiskelijat hyvinvointipistettä </a:t>
            </a:r>
          </a:p>
          <a:p>
            <a:pPr marL="457200"/>
            <a:endParaRPr lang="en-US" sz="1700"/>
          </a:p>
          <a:p>
            <a:pPr marL="457200"/>
            <a:r>
              <a:rPr lang="en-US" sz="1700"/>
              <a:t>Moniammatillisen verkoston toimijat pitävät (35) erilaista osallistavaa toimintapisteitä.</a:t>
            </a:r>
          </a:p>
        </p:txBody>
      </p:sp>
      <p:pic>
        <p:nvPicPr>
          <p:cNvPr id="6" name="Kuva 5" descr="Kuva, joka sisältää kohteen teksti, Fontti, logo, Grafiikka&#10;&#10;Kuvaus luotu automaattisesti">
            <a:extLst>
              <a:ext uri="{FF2B5EF4-FFF2-40B4-BE49-F238E27FC236}">
                <a16:creationId xmlns:a16="http://schemas.microsoft.com/office/drawing/2014/main" id="{EDD8D14F-C3DE-37BA-241D-FD6A82CCDC7B}"/>
              </a:ext>
            </a:extLst>
          </p:cNvPr>
          <p:cNvPicPr>
            <a:picLocks noChangeAspect="1"/>
          </p:cNvPicPr>
          <p:nvPr/>
        </p:nvPicPr>
        <p:blipFill>
          <a:blip r:embed="rId3"/>
          <a:stretch>
            <a:fillRect/>
          </a:stretch>
        </p:blipFill>
        <p:spPr>
          <a:xfrm>
            <a:off x="9514502" y="14376"/>
            <a:ext cx="1895370" cy="1026827"/>
          </a:xfrm>
          <a:prstGeom prst="rect">
            <a:avLst/>
          </a:prstGeom>
        </p:spPr>
      </p:pic>
    </p:spTree>
    <p:extLst>
      <p:ext uri="{BB962C8B-B14F-4D97-AF65-F5344CB8AC3E}">
        <p14:creationId xmlns:p14="http://schemas.microsoft.com/office/powerpoint/2010/main" val="374914202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5409</Words>
  <Application>Microsoft Office PowerPoint</Application>
  <PresentationFormat>Laajakuva</PresentationFormat>
  <Paragraphs>655</Paragraphs>
  <Slides>70</Slides>
  <Notes>4</Notes>
  <HiddenSlides>0</HiddenSlides>
  <MMClips>0</MMClips>
  <ScaleCrop>false</ScaleCrop>
  <HeadingPairs>
    <vt:vector size="6" baseType="variant">
      <vt:variant>
        <vt:lpstr>Käytetyt fontit</vt:lpstr>
      </vt:variant>
      <vt:variant>
        <vt:i4>16</vt:i4>
      </vt:variant>
      <vt:variant>
        <vt:lpstr>Teema</vt:lpstr>
      </vt:variant>
      <vt:variant>
        <vt:i4>2</vt:i4>
      </vt:variant>
      <vt:variant>
        <vt:lpstr>Dian otsikot</vt:lpstr>
      </vt:variant>
      <vt:variant>
        <vt:i4>70</vt:i4>
      </vt:variant>
    </vt:vector>
  </HeadingPairs>
  <TitlesOfParts>
    <vt:vector size="88" baseType="lpstr">
      <vt:lpstr>Aptos</vt:lpstr>
      <vt:lpstr>Arial</vt:lpstr>
      <vt:lpstr>Arial,Sans-Serif</vt:lpstr>
      <vt:lpstr>Baskerville Old Face</vt:lpstr>
      <vt:lpstr>Bebas Neue</vt:lpstr>
      <vt:lpstr>Bebas-Neue</vt:lpstr>
      <vt:lpstr>Calibri</vt:lpstr>
      <vt:lpstr>Calibri Light</vt:lpstr>
      <vt:lpstr>Corbel</vt:lpstr>
      <vt:lpstr>Humanist521TL-Roman</vt:lpstr>
      <vt:lpstr>Poppins</vt:lpstr>
      <vt:lpstr>Segoe UI</vt:lpstr>
      <vt:lpstr>Times New Roman</vt:lpstr>
      <vt:lpstr>Trade Gothic Next Light</vt:lpstr>
      <vt:lpstr>Wingdings</vt:lpstr>
      <vt:lpstr>Wingdings 3</vt:lpstr>
      <vt:lpstr>Office-teema</vt:lpstr>
      <vt:lpstr>1_Office Theme</vt:lpstr>
      <vt:lpstr>Opiskeluhuollon ja hankkeiden tuki 12.11.2024</vt:lpstr>
      <vt:lpstr>PowerPoint-esitys</vt:lpstr>
      <vt:lpstr> Erityisen tuen vanhempain- ilta huoltajille ja nuorille </vt:lpstr>
      <vt:lpstr>Saattaen vaihdot kirjattu </vt:lpstr>
      <vt:lpstr>Tukea päästään suunnitelmaan työparina tai tiiminä</vt:lpstr>
      <vt:lpstr>JOS OPINNOT EIVÄT EDELLEENKÄÄN ETENE HOKSIN MUKAAN  </vt:lpstr>
      <vt:lpstr>PowerPoint-esitys</vt:lpstr>
      <vt:lpstr>PowerPoint-esitys</vt:lpstr>
      <vt:lpstr>HYVINVOINTIMESSUT</vt:lpstr>
      <vt:lpstr>PowerPoint-esitys</vt:lpstr>
      <vt:lpstr>PowerPoint-esitys</vt:lpstr>
      <vt:lpstr>    OPETTAJILLE JA OHJAAJILLE OPPIMISLABRAVIDEOT</vt:lpstr>
      <vt:lpstr>PowerPoint-esitys</vt:lpstr>
      <vt:lpstr>PowerPoint-esitys</vt:lpstr>
      <vt:lpstr>PowerPoint-esitys</vt:lpstr>
      <vt:lpstr>PowerPoint-esitys</vt:lpstr>
      <vt:lpstr>saTOA-HANKE  </vt:lpstr>
      <vt:lpstr>PowerPoint-esitys</vt:lpstr>
      <vt:lpstr>TESTATTU/ TESTATAAN MYÖS A-EDU-PELI </vt:lpstr>
      <vt:lpstr>PowerPoint-esitys</vt:lpstr>
      <vt:lpstr>PowerPoint-esitys</vt:lpstr>
      <vt:lpstr>MARKET WITH PUROSE OHJELMAN PILOTOINTI: </vt:lpstr>
      <vt:lpstr>PowerPoint-esitys</vt:lpstr>
      <vt:lpstr>PowerPoint-esitys</vt:lpstr>
      <vt:lpstr>Oletko miettinyt opintojen keskeyttämistä tai alan vaihtoa?  </vt:lpstr>
      <vt:lpstr>YHTEISTYÖMALLI ERITYISAMMATTIOPISTO  LUOVI JA KPEDU </vt:lpstr>
      <vt:lpstr>PowerPoint-esitys</vt:lpstr>
      <vt:lpstr>SAIRAALAKOULUN KOMMENTIT JATKO-OPINTOIHIN</vt:lpstr>
      <vt:lpstr>   VOIMAVARAOPPIMISYMPÄRISTÖ      Salla Taskila, syksy 2024</vt:lpstr>
      <vt:lpstr>PowerPoint-esitys</vt:lpstr>
      <vt:lpstr>PowerPoint-esitys</vt:lpstr>
      <vt:lpstr>PowerPoint-esitys</vt:lpstr>
      <vt:lpstr>  Todellisuus</vt:lpstr>
      <vt:lpstr>NUORTEN VASTAUKSIA - MISSÄ OLISIT, JOS ET OLISI PÄÄSSYT VOIMAVARAOPPIMISYMPÄRISTÖÖN? </vt:lpstr>
      <vt:lpstr>KOHDERYHMÄ</vt:lpstr>
      <vt:lpstr>YHTEISET TAVOITTEET </vt:lpstr>
      <vt:lpstr>TOIMINTA </vt:lpstr>
      <vt:lpstr>YTO-OPINNOT JA OSA INTEGROITUNA KÄYTÄNNÖN TEKEMISEEN</vt:lpstr>
      <vt:lpstr> YHTEISTYÖ  “Vahvemmat yhdessä”    </vt:lpstr>
      <vt:lpstr>VOIMAVARAOPPIMISYMPÄRISTÖ OHJAAJAN NÄKÖKULMASTA</vt:lpstr>
      <vt:lpstr>PowerPoint-esitys</vt:lpstr>
      <vt:lpstr>HENKILÖKOHTAINEN OPPIMISPOLKU</vt:lpstr>
      <vt:lpstr>AIM-LEARNING HANKE  </vt:lpstr>
      <vt:lpstr>PowerPoint-esitys</vt:lpstr>
      <vt:lpstr>PowerPoint-esitys</vt:lpstr>
      <vt:lpstr>Liiketoiminnan paja                                                  Toimintaperiaate, Ammatillinen ohjaaja Tanja Meriläinen </vt:lpstr>
      <vt:lpstr>PowerPoint-esitys</vt:lpstr>
      <vt:lpstr>PowerPoint-esitys</vt:lpstr>
      <vt:lpstr>PowerPoint-esitys</vt:lpstr>
      <vt:lpstr>Paremmat eväät elämään-hanke Kannuksessa Mari Kurikkala</vt:lpstr>
      <vt:lpstr>KONKRETIAA YHTEISÖLLISESSÄ OPISKELUHUOLLOSSA</vt:lpstr>
      <vt:lpstr>KONKRETIAA YHTEISÖLLISESSÄ OPISKELUHUOLLOSSA</vt:lpstr>
      <vt:lpstr>KONKRETIAA YHTEISÖLLISESSÄ OPISKELUHUOLLOSSA</vt:lpstr>
      <vt:lpstr>Konkretiaa YKSILÖkohtaisessa OPISKELUHUOLLossa</vt:lpstr>
      <vt:lpstr>KONKRETIAA HENKILÖKUNNAN TUKEMISESTA</vt:lpstr>
      <vt:lpstr>PAREMMAT EVÄÄT elämään</vt:lpstr>
      <vt:lpstr>PowerPoint-esitys</vt:lpstr>
      <vt:lpstr>PowerPoint-esitys</vt:lpstr>
      <vt:lpstr>PowerPoint-esitys</vt:lpstr>
      <vt:lpstr>PowerPoint-esitys</vt:lpstr>
      <vt:lpstr>TAVOITE</vt:lpstr>
      <vt:lpstr>PROJEKTIN TOIMENPITEET</vt:lpstr>
      <vt:lpstr>PowerPoint-esitys</vt:lpstr>
      <vt:lpstr>NÄITÄKIN HYÖDYNNETTY</vt:lpstr>
      <vt:lpstr>WWW –sivuilla ja myös Wihtorissa</vt:lpstr>
      <vt:lpstr>Opiskelijan itsearvioinnin vahvistaminen</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13</cp:revision>
  <dcterms:created xsi:type="dcterms:W3CDTF">2024-01-26T05:55:39Z</dcterms:created>
  <dcterms:modified xsi:type="dcterms:W3CDTF">2024-11-12T05:19:25Z</dcterms:modified>
</cp:coreProperties>
</file>