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9" r:id="rId4"/>
    <p:sldId id="273" r:id="rId5"/>
    <p:sldId id="272" r:id="rId6"/>
    <p:sldId id="258" r:id="rId7"/>
    <p:sldId id="259" r:id="rId8"/>
    <p:sldId id="260" r:id="rId9"/>
    <p:sldId id="261" r:id="rId10"/>
    <p:sldId id="262" r:id="rId11"/>
    <p:sldId id="266" r:id="rId12"/>
    <p:sldId id="267" r:id="rId13"/>
    <p:sldId id="265" r:id="rId14"/>
    <p:sldId id="263" r:id="rId15"/>
    <p:sldId id="264" r:id="rId16"/>
    <p:sldId id="271"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5ABC5-324B-46CF-AF1D-0558BD200239}" v="63" dt="2023-02-21T10:19:43.40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Nuorilähtöisyys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Taul1!$A$3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Taul1!$B$3:$E$3</c:f>
              <c:numCache>
                <c:formatCode>0.00</c:formatCode>
                <c:ptCount val="4"/>
                <c:pt idx="0">
                  <c:v>4.7142857142857144</c:v>
                </c:pt>
                <c:pt idx="1">
                  <c:v>4.5714285714285712</c:v>
                </c:pt>
                <c:pt idx="2">
                  <c:v>4.833333333333333</c:v>
                </c:pt>
                <c:pt idx="3">
                  <c:v>4.5999999999999996</c:v>
                </c:pt>
              </c:numCache>
            </c:numRef>
          </c:val>
          <c:extLst>
            <c:ext xmlns:c16="http://schemas.microsoft.com/office/drawing/2014/chart" uri="{C3380CC4-5D6E-409C-BE32-E72D297353CC}">
              <c16:uniqueId val="{00000000-1E23-4197-9B73-678F85B5E4DC}"/>
            </c:ext>
          </c:extLst>
        </c:ser>
        <c:ser>
          <c:idx val="1"/>
          <c:order val="1"/>
          <c:tx>
            <c:strRef>
              <c:f>Taul1!$A$4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Taul1!$B$4:$E$4</c:f>
              <c:numCache>
                <c:formatCode>General</c:formatCode>
                <c:ptCount val="4"/>
                <c:pt idx="0">
                  <c:v>4.5</c:v>
                </c:pt>
                <c:pt idx="1">
                  <c:v>4.5</c:v>
                </c:pt>
                <c:pt idx="2">
                  <c:v>5</c:v>
                </c:pt>
                <c:pt idx="3">
                  <c:v>4.5</c:v>
                </c:pt>
              </c:numCache>
            </c:numRef>
          </c:val>
          <c:extLst>
            <c:ext xmlns:c16="http://schemas.microsoft.com/office/drawing/2014/chart" uri="{C3380CC4-5D6E-409C-BE32-E72D297353CC}">
              <c16:uniqueId val="{00000001-1E23-4197-9B73-678F85B5E4DC}"/>
            </c:ext>
          </c:extLst>
        </c:ser>
        <c:ser>
          <c:idx val="2"/>
          <c:order val="2"/>
          <c:tx>
            <c:strRef>
              <c:f>Taul1!$A$5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Taul1!$B$5:$E$5</c:f>
              <c:numCache>
                <c:formatCode>General</c:formatCode>
                <c:ptCount val="4"/>
                <c:pt idx="0">
                  <c:v>5</c:v>
                </c:pt>
                <c:pt idx="1">
                  <c:v>5</c:v>
                </c:pt>
                <c:pt idx="2">
                  <c:v>5</c:v>
                </c:pt>
                <c:pt idx="3">
                  <c:v>4.5</c:v>
                </c:pt>
              </c:numCache>
            </c:numRef>
          </c:val>
          <c:extLst>
            <c:ext xmlns:c16="http://schemas.microsoft.com/office/drawing/2014/chart" uri="{C3380CC4-5D6E-409C-BE32-E72D297353CC}">
              <c16:uniqueId val="{00000002-1E23-4197-9B73-678F85B5E4DC}"/>
            </c:ext>
          </c:extLst>
        </c:ser>
        <c:ser>
          <c:idx val="3"/>
          <c:order val="3"/>
          <c:tx>
            <c:strRef>
              <c:f>Taul1!$A$6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Taul1!$B$6:$E$6</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3-1E23-4197-9B73-678F85B5E4DC}"/>
            </c:ext>
          </c:extLst>
        </c:ser>
        <c:dLbls>
          <c:showLegendKey val="0"/>
          <c:showVal val="0"/>
          <c:showCatName val="0"/>
          <c:showSerName val="0"/>
          <c:showPercent val="0"/>
          <c:showBubbleSize val="0"/>
        </c:dLbls>
        <c:gapWidth val="182"/>
        <c:axId val="334241744"/>
        <c:axId val="334239664"/>
      </c:barChart>
      <c:catAx>
        <c:axId val="33424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39664"/>
        <c:crosses val="autoZero"/>
        <c:auto val="1"/>
        <c:lblAlgn val="ctr"/>
        <c:lblOffset val="100"/>
        <c:noMultiLvlLbl val="0"/>
      </c:catAx>
      <c:valAx>
        <c:axId val="334239664"/>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4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Kohtaamisosaaminen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Taul1!$F$3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Taul1!$G$3:$I$3</c:f>
              <c:numCache>
                <c:formatCode>0.00</c:formatCode>
                <c:ptCount val="3"/>
                <c:pt idx="0">
                  <c:v>4.5714285714285712</c:v>
                </c:pt>
                <c:pt idx="1">
                  <c:v>4.7142857142857144</c:v>
                </c:pt>
                <c:pt idx="2">
                  <c:v>4.833333333333333</c:v>
                </c:pt>
              </c:numCache>
            </c:numRef>
          </c:val>
          <c:extLst>
            <c:ext xmlns:c16="http://schemas.microsoft.com/office/drawing/2014/chart" uri="{C3380CC4-5D6E-409C-BE32-E72D297353CC}">
              <c16:uniqueId val="{00000000-AEEC-42FA-B9F3-265A24C29233}"/>
            </c:ext>
          </c:extLst>
        </c:ser>
        <c:ser>
          <c:idx val="1"/>
          <c:order val="1"/>
          <c:tx>
            <c:strRef>
              <c:f>Taul1!$F$4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Taul1!$G$4:$I$4</c:f>
              <c:numCache>
                <c:formatCode>General</c:formatCode>
                <c:ptCount val="3"/>
                <c:pt idx="0">
                  <c:v>5</c:v>
                </c:pt>
                <c:pt idx="1">
                  <c:v>5</c:v>
                </c:pt>
                <c:pt idx="2">
                  <c:v>5</c:v>
                </c:pt>
              </c:numCache>
            </c:numRef>
          </c:val>
          <c:extLst>
            <c:ext xmlns:c16="http://schemas.microsoft.com/office/drawing/2014/chart" uri="{C3380CC4-5D6E-409C-BE32-E72D297353CC}">
              <c16:uniqueId val="{00000001-AEEC-42FA-B9F3-265A24C29233}"/>
            </c:ext>
          </c:extLst>
        </c:ser>
        <c:ser>
          <c:idx val="2"/>
          <c:order val="2"/>
          <c:tx>
            <c:strRef>
              <c:f>Taul1!$F$5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Taul1!$G$5:$I$5</c:f>
              <c:numCache>
                <c:formatCode>General</c:formatCode>
                <c:ptCount val="3"/>
                <c:pt idx="0">
                  <c:v>5</c:v>
                </c:pt>
                <c:pt idx="1">
                  <c:v>5</c:v>
                </c:pt>
                <c:pt idx="2">
                  <c:v>5</c:v>
                </c:pt>
              </c:numCache>
            </c:numRef>
          </c:val>
          <c:extLst>
            <c:ext xmlns:c16="http://schemas.microsoft.com/office/drawing/2014/chart" uri="{C3380CC4-5D6E-409C-BE32-E72D297353CC}">
              <c16:uniqueId val="{00000002-AEEC-42FA-B9F3-265A24C29233}"/>
            </c:ext>
          </c:extLst>
        </c:ser>
        <c:ser>
          <c:idx val="3"/>
          <c:order val="3"/>
          <c:tx>
            <c:strRef>
              <c:f>Taul1!$F$6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Taul1!$G$6:$I$6</c:f>
              <c:numCache>
                <c:formatCode>General</c:formatCode>
                <c:ptCount val="3"/>
                <c:pt idx="0">
                  <c:v>5</c:v>
                </c:pt>
                <c:pt idx="1">
                  <c:v>5</c:v>
                </c:pt>
                <c:pt idx="2">
                  <c:v>5</c:v>
                </c:pt>
              </c:numCache>
            </c:numRef>
          </c:val>
          <c:extLst>
            <c:ext xmlns:c16="http://schemas.microsoft.com/office/drawing/2014/chart" uri="{C3380CC4-5D6E-409C-BE32-E72D297353CC}">
              <c16:uniqueId val="{00000003-AEEC-42FA-B9F3-265A24C29233}"/>
            </c:ext>
          </c:extLst>
        </c:ser>
        <c:dLbls>
          <c:showLegendKey val="0"/>
          <c:showVal val="0"/>
          <c:showCatName val="0"/>
          <c:showSerName val="0"/>
          <c:showPercent val="0"/>
          <c:showBubbleSize val="0"/>
        </c:dLbls>
        <c:gapWidth val="182"/>
        <c:axId val="334236752"/>
        <c:axId val="334241328"/>
      </c:barChart>
      <c:catAx>
        <c:axId val="33423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41328"/>
        <c:crosses val="autoZero"/>
        <c:auto val="1"/>
        <c:lblAlgn val="ctr"/>
        <c:lblOffset val="100"/>
        <c:noMultiLvlLbl val="0"/>
      </c:catAx>
      <c:valAx>
        <c:axId val="33424132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3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Nuorten pajakokemus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Taul1!$J$3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Taul1!$K$2:$M$2</c:f>
              <c:strCache>
                <c:ptCount val="3"/>
                <c:pt idx="0">
                  <c:v>Pajalle osallistuminen ylitti tai on ylittänyt odotukseni.</c:v>
                </c:pt>
                <c:pt idx="1">
                  <c:v>Tunnen oloni tervetulleeksi osallistuessani pajan toimintaan.</c:v>
                </c:pt>
                <c:pt idx="2">
                  <c:v>Olen löytänyt uusia kavereita pajan kautta.</c:v>
                </c:pt>
              </c:strCache>
            </c:strRef>
          </c:cat>
          <c:val>
            <c:numRef>
              <c:f>Taul1!$K$3:$M$3</c:f>
              <c:numCache>
                <c:formatCode>0.00</c:formatCode>
                <c:ptCount val="3"/>
                <c:pt idx="0">
                  <c:v>4.8600000000000003</c:v>
                </c:pt>
                <c:pt idx="1">
                  <c:v>4.8600000000000003</c:v>
                </c:pt>
                <c:pt idx="2">
                  <c:v>4.8</c:v>
                </c:pt>
              </c:numCache>
            </c:numRef>
          </c:val>
          <c:extLst>
            <c:ext xmlns:c16="http://schemas.microsoft.com/office/drawing/2014/chart" uri="{C3380CC4-5D6E-409C-BE32-E72D297353CC}">
              <c16:uniqueId val="{00000000-9287-4A90-ADCE-0C4D68192372}"/>
            </c:ext>
          </c:extLst>
        </c:ser>
        <c:dLbls>
          <c:showLegendKey val="0"/>
          <c:showVal val="0"/>
          <c:showCatName val="0"/>
          <c:showSerName val="0"/>
          <c:showPercent val="0"/>
          <c:showBubbleSize val="0"/>
        </c:dLbls>
        <c:gapWidth val="182"/>
        <c:axId val="681235312"/>
        <c:axId val="681235728"/>
      </c:barChart>
      <c:catAx>
        <c:axId val="68123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5728"/>
        <c:crosses val="autoZero"/>
        <c:auto val="1"/>
        <c:lblAlgn val="ctr"/>
        <c:lblOffset val="100"/>
        <c:noMultiLvlLbl val="0"/>
      </c:catAx>
      <c:valAx>
        <c:axId val="68123572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53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Voimavarapajan vaikutuksia ja merkitys nuorille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Taul1!$O$3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Taul1!$P$3:$R$3</c:f>
              <c:numCache>
                <c:formatCode>0.00</c:formatCode>
                <c:ptCount val="3"/>
                <c:pt idx="0">
                  <c:v>4.5714285714285712</c:v>
                </c:pt>
                <c:pt idx="1">
                  <c:v>4.5714285714285712</c:v>
                </c:pt>
                <c:pt idx="2">
                  <c:v>4.2</c:v>
                </c:pt>
              </c:numCache>
            </c:numRef>
          </c:val>
          <c:extLst>
            <c:ext xmlns:c16="http://schemas.microsoft.com/office/drawing/2014/chart" uri="{C3380CC4-5D6E-409C-BE32-E72D297353CC}">
              <c16:uniqueId val="{00000000-188C-49FB-938E-3DD9E94422AF}"/>
            </c:ext>
          </c:extLst>
        </c:ser>
        <c:ser>
          <c:idx val="1"/>
          <c:order val="1"/>
          <c:tx>
            <c:strRef>
              <c:f>Taul1!$O$4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Taul1!$P$4:$R$4</c:f>
              <c:numCache>
                <c:formatCode>General</c:formatCode>
                <c:ptCount val="3"/>
                <c:pt idx="0">
                  <c:v>4.5</c:v>
                </c:pt>
                <c:pt idx="1">
                  <c:v>5</c:v>
                </c:pt>
                <c:pt idx="2">
                  <c:v>4</c:v>
                </c:pt>
              </c:numCache>
            </c:numRef>
          </c:val>
          <c:extLst>
            <c:ext xmlns:c16="http://schemas.microsoft.com/office/drawing/2014/chart" uri="{C3380CC4-5D6E-409C-BE32-E72D297353CC}">
              <c16:uniqueId val="{00000001-188C-49FB-938E-3DD9E94422AF}"/>
            </c:ext>
          </c:extLst>
        </c:ser>
        <c:ser>
          <c:idx val="2"/>
          <c:order val="2"/>
          <c:tx>
            <c:strRef>
              <c:f>Taul1!$O$5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Taul1!$P$5:$R$5</c:f>
              <c:numCache>
                <c:formatCode>General</c:formatCode>
                <c:ptCount val="3"/>
                <c:pt idx="0">
                  <c:v>5</c:v>
                </c:pt>
                <c:pt idx="1">
                  <c:v>5</c:v>
                </c:pt>
                <c:pt idx="2">
                  <c:v>4</c:v>
                </c:pt>
              </c:numCache>
            </c:numRef>
          </c:val>
          <c:extLst>
            <c:ext xmlns:c16="http://schemas.microsoft.com/office/drawing/2014/chart" uri="{C3380CC4-5D6E-409C-BE32-E72D297353CC}">
              <c16:uniqueId val="{00000002-188C-49FB-938E-3DD9E94422AF}"/>
            </c:ext>
          </c:extLst>
        </c:ser>
        <c:ser>
          <c:idx val="3"/>
          <c:order val="3"/>
          <c:tx>
            <c:strRef>
              <c:f>Taul1!$O$6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Taul1!$P$6:$R$6</c:f>
              <c:numCache>
                <c:formatCode>General</c:formatCode>
                <c:ptCount val="3"/>
                <c:pt idx="0">
                  <c:v>5</c:v>
                </c:pt>
                <c:pt idx="1">
                  <c:v>5</c:v>
                </c:pt>
                <c:pt idx="2">
                  <c:v>5</c:v>
                </c:pt>
              </c:numCache>
            </c:numRef>
          </c:val>
          <c:extLst>
            <c:ext xmlns:c16="http://schemas.microsoft.com/office/drawing/2014/chart" uri="{C3380CC4-5D6E-409C-BE32-E72D297353CC}">
              <c16:uniqueId val="{00000003-188C-49FB-938E-3DD9E94422AF}"/>
            </c:ext>
          </c:extLst>
        </c:ser>
        <c:dLbls>
          <c:showLegendKey val="0"/>
          <c:showVal val="0"/>
          <c:showCatName val="0"/>
          <c:showSerName val="0"/>
          <c:showPercent val="0"/>
          <c:showBubbleSize val="0"/>
        </c:dLbls>
        <c:gapWidth val="182"/>
        <c:axId val="681236976"/>
        <c:axId val="681237392"/>
      </c:barChart>
      <c:catAx>
        <c:axId val="68123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7392"/>
        <c:crosses val="autoZero"/>
        <c:auto val="1"/>
        <c:lblAlgn val="ctr"/>
        <c:lblOffset val="100"/>
        <c:noMultiLvlLbl val="0"/>
      </c:catAx>
      <c:valAx>
        <c:axId val="681237392"/>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1897025371828522"/>
          <c:y val="0.24157407407407408"/>
          <c:w val="0.81446719160104986"/>
          <c:h val="0.64176727909011377"/>
        </c:manualLayout>
      </c:layout>
      <c:barChart>
        <c:barDir val="bar"/>
        <c:grouping val="clustered"/>
        <c:varyColors val="0"/>
        <c:ser>
          <c:idx val="0"/>
          <c:order val="0"/>
          <c:tx>
            <c:strRef>
              <c:f>Taul1!$T$2</c:f>
              <c:strCache>
                <c:ptCount val="1"/>
                <c:pt idx="0">
                  <c:v>Voimavarapajaa pitää järjestää myös tulevaisuudessa.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Taul1!$S$3:$S$4</c:f>
              <c:strCache>
                <c:ptCount val="2"/>
                <c:pt idx="0">
                  <c:v>Nuoret </c:v>
                </c:pt>
                <c:pt idx="1">
                  <c:v>Ohjaajat </c:v>
                </c:pt>
              </c:strCache>
            </c:strRef>
          </c:cat>
          <c:val>
            <c:numRef>
              <c:f>Taul1!$T$3:$T$4</c:f>
              <c:numCache>
                <c:formatCode>General</c:formatCode>
                <c:ptCount val="2"/>
                <c:pt idx="0" formatCode="0.00">
                  <c:v>4.8600000000000003</c:v>
                </c:pt>
                <c:pt idx="1">
                  <c:v>5</c:v>
                </c:pt>
              </c:numCache>
            </c:numRef>
          </c:val>
          <c:extLst>
            <c:ext xmlns:c16="http://schemas.microsoft.com/office/drawing/2014/chart" uri="{C3380CC4-5D6E-409C-BE32-E72D297353CC}">
              <c16:uniqueId val="{00000000-93D8-4810-9A50-F7EE05A08325}"/>
            </c:ext>
          </c:extLst>
        </c:ser>
        <c:dLbls>
          <c:showLegendKey val="0"/>
          <c:showVal val="0"/>
          <c:showCatName val="0"/>
          <c:showSerName val="0"/>
          <c:showPercent val="0"/>
          <c:showBubbleSize val="0"/>
        </c:dLbls>
        <c:gapWidth val="182"/>
        <c:axId val="404555136"/>
        <c:axId val="404555968"/>
      </c:barChart>
      <c:catAx>
        <c:axId val="40455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4555968"/>
        <c:crosses val="autoZero"/>
        <c:auto val="1"/>
        <c:lblAlgn val="ctr"/>
        <c:lblOffset val="100"/>
        <c:noMultiLvlLbl val="0"/>
      </c:catAx>
      <c:valAx>
        <c:axId val="40455596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455513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4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0944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2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45895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1117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92477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1919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2794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16794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3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6/14/2023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6/14/2023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8592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peri-käsityö kukat">
            <a:extLst>
              <a:ext uri="{FF2B5EF4-FFF2-40B4-BE49-F238E27FC236}">
                <a16:creationId xmlns:a16="http://schemas.microsoft.com/office/drawing/2014/main" id="{8D3F9B2D-4D4A-00F2-31E8-F56371EF6884}"/>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sp useBgFill="1">
        <p:nvSpPr>
          <p:cNvPr id="11" name="Freeform: Shape 10">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B48D053E-F797-183C-DB40-C73CF8166759}"/>
              </a:ext>
            </a:extLst>
          </p:cNvPr>
          <p:cNvSpPr>
            <a:spLocks noGrp="1"/>
          </p:cNvSpPr>
          <p:nvPr>
            <p:ph type="ctrTitle"/>
          </p:nvPr>
        </p:nvSpPr>
        <p:spPr>
          <a:xfrm>
            <a:off x="1524000" y="1336430"/>
            <a:ext cx="9144000" cy="2820573"/>
          </a:xfrm>
        </p:spPr>
        <p:txBody>
          <a:bodyPr>
            <a:normAutofit/>
          </a:bodyPr>
          <a:lstStyle/>
          <a:p>
            <a:pPr algn="ctr"/>
            <a:r>
              <a:rPr lang="fi-FI" sz="4400" dirty="0"/>
              <a:t>Kpedun</a:t>
            </a:r>
            <a:br>
              <a:rPr lang="fi-FI" sz="4400" dirty="0"/>
            </a:br>
            <a:r>
              <a:rPr lang="fi-FI" sz="4400" dirty="0"/>
              <a:t>voimavarapaja</a:t>
            </a:r>
          </a:p>
        </p:txBody>
      </p:sp>
      <p:sp>
        <p:nvSpPr>
          <p:cNvPr id="3" name="Alaotsikko 2">
            <a:extLst>
              <a:ext uri="{FF2B5EF4-FFF2-40B4-BE49-F238E27FC236}">
                <a16:creationId xmlns:a16="http://schemas.microsoft.com/office/drawing/2014/main" id="{3F2B27BA-7798-2E73-E1CA-BB12633EE214}"/>
              </a:ext>
            </a:extLst>
          </p:cNvPr>
          <p:cNvSpPr>
            <a:spLocks noGrp="1"/>
          </p:cNvSpPr>
          <p:nvPr>
            <p:ph type="subTitle" idx="1"/>
          </p:nvPr>
        </p:nvSpPr>
        <p:spPr>
          <a:xfrm>
            <a:off x="4068856" y="4628271"/>
            <a:ext cx="4054288" cy="1069144"/>
          </a:xfrm>
        </p:spPr>
        <p:txBody>
          <a:bodyPr>
            <a:normAutofit/>
          </a:bodyPr>
          <a:lstStyle/>
          <a:p>
            <a:pPr algn="ctr"/>
            <a:r>
              <a:rPr lang="fi-FI" dirty="0"/>
              <a:t>Toiminnan käyttäjälähtöinen arviointi </a:t>
            </a:r>
          </a:p>
          <a:p>
            <a:pPr algn="ctr"/>
            <a:r>
              <a:rPr lang="fi-FI" dirty="0"/>
              <a:t>Kevät 2023</a:t>
            </a:r>
          </a:p>
        </p:txBody>
      </p:sp>
    </p:spTree>
    <p:extLst>
      <p:ext uri="{BB962C8B-B14F-4D97-AF65-F5344CB8AC3E}">
        <p14:creationId xmlns:p14="http://schemas.microsoft.com/office/powerpoint/2010/main" val="279962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95BFC-4D7C-44AB-BD33-65EAE8DD8F77}"/>
              </a:ext>
            </a:extLst>
          </p:cNvPr>
          <p:cNvSpPr>
            <a:spLocks noGrp="1"/>
          </p:cNvSpPr>
          <p:nvPr>
            <p:ph type="title"/>
          </p:nvPr>
        </p:nvSpPr>
        <p:spPr>
          <a:xfrm>
            <a:off x="350520" y="178590"/>
            <a:ext cx="10515600" cy="1116811"/>
          </a:xfrm>
        </p:spPr>
        <p:txBody>
          <a:bodyPr/>
          <a:lstStyle/>
          <a:p>
            <a:r>
              <a:rPr lang="fi-FI" dirty="0"/>
              <a:t>Entä tulevaisuus?</a:t>
            </a:r>
          </a:p>
        </p:txBody>
      </p:sp>
      <p:graphicFrame>
        <p:nvGraphicFramePr>
          <p:cNvPr id="3" name="Kaavio 2">
            <a:extLst>
              <a:ext uri="{FF2B5EF4-FFF2-40B4-BE49-F238E27FC236}">
                <a16:creationId xmlns:a16="http://schemas.microsoft.com/office/drawing/2014/main" id="{D12279EB-7F37-6276-2ED2-E1323632C9B8}"/>
              </a:ext>
            </a:extLst>
          </p:cNvPr>
          <p:cNvGraphicFramePr>
            <a:graphicFrameLocks/>
          </p:cNvGraphicFramePr>
          <p:nvPr>
            <p:extLst>
              <p:ext uri="{D42A27DB-BD31-4B8C-83A1-F6EECF244321}">
                <p14:modId xmlns:p14="http://schemas.microsoft.com/office/powerpoint/2010/main" val="2676545455"/>
              </p:ext>
            </p:extLst>
          </p:nvPr>
        </p:nvGraphicFramePr>
        <p:xfrm>
          <a:off x="350520" y="1442905"/>
          <a:ext cx="10622280" cy="4999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768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31108AA9-C142-1E04-EACB-1A24C69896EF}"/>
              </a:ext>
            </a:extLst>
          </p:cNvPr>
          <p:cNvPicPr>
            <a:picLocks noChangeAspect="1"/>
          </p:cNvPicPr>
          <p:nvPr/>
        </p:nvPicPr>
        <p:blipFill rotWithShape="1">
          <a:blip r:embed="rId2">
            <a:alphaModFix amt="60000"/>
            <a:duotone>
              <a:prstClr val="black"/>
              <a:schemeClr val="accent6">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0"/>
            <a:ext cx="12191980" cy="6857999"/>
          </a:xfrm>
          <a:prstGeom prst="rect">
            <a:avLst/>
          </a:prstGeom>
          <a:solidFill>
            <a:schemeClr val="accent3">
              <a:lumMod val="40000"/>
              <a:lumOff val="60000"/>
            </a:schemeClr>
          </a:solidFill>
        </p:spPr>
      </p:pic>
      <p:sp>
        <p:nvSpPr>
          <p:cNvPr id="5" name="Suorakulmio 4">
            <a:extLst>
              <a:ext uri="{FF2B5EF4-FFF2-40B4-BE49-F238E27FC236}">
                <a16:creationId xmlns:a16="http://schemas.microsoft.com/office/drawing/2014/main" id="{DC76DE71-7CEB-5025-6F20-2CD83B3E07D8}"/>
              </a:ext>
            </a:extLst>
          </p:cNvPr>
          <p:cNvSpPr/>
          <p:nvPr/>
        </p:nvSpPr>
        <p:spPr>
          <a:xfrm>
            <a:off x="620785" y="606104"/>
            <a:ext cx="11165746" cy="564579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8BF44EA-4F3B-3E7F-A0CF-2AE2E29C2B6D}"/>
              </a:ext>
            </a:extLst>
          </p:cNvPr>
          <p:cNvSpPr>
            <a:spLocks noGrp="1"/>
          </p:cNvSpPr>
          <p:nvPr>
            <p:ph type="title"/>
          </p:nvPr>
        </p:nvSpPr>
        <p:spPr>
          <a:xfrm>
            <a:off x="838200" y="970622"/>
            <a:ext cx="10515600" cy="1116811"/>
          </a:xfrm>
        </p:spPr>
        <p:txBody>
          <a:bodyPr>
            <a:noAutofit/>
          </a:bodyPr>
          <a:lstStyle/>
          <a:p>
            <a:r>
              <a:rPr lang="fi-FI" sz="3600" dirty="0"/>
              <a:t>Miten kehittäisit pajasta tiedottamista?</a:t>
            </a:r>
            <a:br>
              <a:rPr lang="fi-FI" sz="3600" dirty="0"/>
            </a:br>
            <a:endParaRPr lang="fi-FI" sz="3600" dirty="0"/>
          </a:p>
        </p:txBody>
      </p:sp>
      <p:sp>
        <p:nvSpPr>
          <p:cNvPr id="3" name="Sisällön paikkamerkki 2">
            <a:extLst>
              <a:ext uri="{FF2B5EF4-FFF2-40B4-BE49-F238E27FC236}">
                <a16:creationId xmlns:a16="http://schemas.microsoft.com/office/drawing/2014/main" id="{FBED0546-B894-EFA4-75E5-52CE04AA89BE}"/>
              </a:ext>
            </a:extLst>
          </p:cNvPr>
          <p:cNvSpPr>
            <a:spLocks noGrp="1"/>
          </p:cNvSpPr>
          <p:nvPr>
            <p:ph idx="1"/>
          </p:nvPr>
        </p:nvSpPr>
        <p:spPr>
          <a:xfrm>
            <a:off x="838200" y="1904176"/>
            <a:ext cx="10515600" cy="4114801"/>
          </a:xfrm>
        </p:spPr>
        <p:txBody>
          <a:bodyPr>
            <a:normAutofit/>
          </a:bodyPr>
          <a:lstStyle/>
          <a:p>
            <a:r>
              <a:rPr lang="fi-FI" dirty="0"/>
              <a:t>Toivoisin, että ennen sairaslomaa kokeiltaisiin pajaa, koska mut se ois </a:t>
            </a:r>
            <a:r>
              <a:rPr lang="fi-FI" dirty="0" err="1"/>
              <a:t>säästäny</a:t>
            </a:r>
            <a:r>
              <a:rPr lang="fi-FI" dirty="0"/>
              <a:t> tosi paljolta, jos olisin 3kk sairasloman tilalta ollut sen ajan Voimavarapajassa.</a:t>
            </a:r>
          </a:p>
          <a:p>
            <a:r>
              <a:rPr lang="fi-FI" dirty="0"/>
              <a:t>Opiskelijoille pajasta kertominen tekstiviestillä, se on paras tapa saavuttaa pajasta eniten hyötyvät opiskelijat jotka saattavat olla jumissa kotonaan eivätkä katso esim. Wilmaa. Muutoin tiedotus on hyvä tapahtua myös </a:t>
            </a:r>
            <a:r>
              <a:rPr lang="fi-FI" dirty="0" err="1"/>
              <a:t>wilmassa</a:t>
            </a:r>
            <a:r>
              <a:rPr lang="fi-FI" dirty="0"/>
              <a:t> ja oppitunnilla. Myös opojen ja </a:t>
            </a:r>
            <a:r>
              <a:rPr lang="fi-FI" dirty="0" err="1"/>
              <a:t>helppi</a:t>
            </a:r>
            <a:r>
              <a:rPr lang="fi-FI" dirty="0"/>
              <a:t> ohjaajien hyvä kertoa pajan olemassaolosta</a:t>
            </a:r>
          </a:p>
          <a:p>
            <a:r>
              <a:rPr lang="fi-FI" dirty="0"/>
              <a:t>Pajan pitäisi olla virallinen juttu eikä hanke.</a:t>
            </a:r>
          </a:p>
          <a:p>
            <a:r>
              <a:rPr lang="fi-FI" dirty="0"/>
              <a:t>Opiskelijat, jotka hyötyisivät pajasta eniten, saa parhaiten otettua yhteyden tekstiviestillä.</a:t>
            </a:r>
          </a:p>
          <a:p>
            <a:endParaRPr lang="fi-FI" dirty="0"/>
          </a:p>
        </p:txBody>
      </p:sp>
    </p:spTree>
    <p:extLst>
      <p:ext uri="{BB962C8B-B14F-4D97-AF65-F5344CB8AC3E}">
        <p14:creationId xmlns:p14="http://schemas.microsoft.com/office/powerpoint/2010/main" val="335291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E246AB16-063C-B3B7-F008-ECB3E831D896}"/>
              </a:ext>
            </a:extLst>
          </p:cNvPr>
          <p:cNvPicPr>
            <a:picLocks noChangeAspect="1"/>
          </p:cNvPicPr>
          <p:nvPr/>
        </p:nvPicPr>
        <p:blipFill rotWithShape="1">
          <a:blip r:embed="rId2">
            <a:alphaModFix amt="60000"/>
            <a:duotone>
              <a:prstClr val="black"/>
              <a:schemeClr val="accent6">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accent3">
              <a:lumMod val="40000"/>
              <a:lumOff val="60000"/>
            </a:schemeClr>
          </a:solidFill>
        </p:spPr>
      </p:pic>
      <p:sp>
        <p:nvSpPr>
          <p:cNvPr id="5" name="Suorakulmio 4">
            <a:extLst>
              <a:ext uri="{FF2B5EF4-FFF2-40B4-BE49-F238E27FC236}">
                <a16:creationId xmlns:a16="http://schemas.microsoft.com/office/drawing/2014/main" id="{4269FACA-762E-EA52-CF7F-AC572E1D12B2}"/>
              </a:ext>
            </a:extLst>
          </p:cNvPr>
          <p:cNvSpPr/>
          <p:nvPr/>
        </p:nvSpPr>
        <p:spPr>
          <a:xfrm>
            <a:off x="534099" y="497172"/>
            <a:ext cx="11123801" cy="57274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8BF44EA-4F3B-3E7F-A0CF-2AE2E29C2B6D}"/>
              </a:ext>
            </a:extLst>
          </p:cNvPr>
          <p:cNvSpPr>
            <a:spLocks noGrp="1"/>
          </p:cNvSpPr>
          <p:nvPr>
            <p:ph type="title"/>
          </p:nvPr>
        </p:nvSpPr>
        <p:spPr>
          <a:xfrm>
            <a:off x="678808" y="711739"/>
            <a:ext cx="10515600" cy="1116811"/>
          </a:xfrm>
        </p:spPr>
        <p:txBody>
          <a:bodyPr>
            <a:noAutofit/>
          </a:bodyPr>
          <a:lstStyle/>
          <a:p>
            <a:r>
              <a:rPr lang="fi-FI" sz="3600" dirty="0"/>
              <a:t>Miten kehittäisit pajasta  tiedottamista?</a:t>
            </a:r>
            <a:br>
              <a:rPr lang="fi-FI" sz="3600" dirty="0"/>
            </a:br>
            <a:endParaRPr lang="fi-FI" sz="3600" dirty="0"/>
          </a:p>
        </p:txBody>
      </p:sp>
      <p:sp>
        <p:nvSpPr>
          <p:cNvPr id="3" name="Sisällön paikkamerkki 2">
            <a:extLst>
              <a:ext uri="{FF2B5EF4-FFF2-40B4-BE49-F238E27FC236}">
                <a16:creationId xmlns:a16="http://schemas.microsoft.com/office/drawing/2014/main" id="{FBED0546-B894-EFA4-75E5-52CE04AA89BE}"/>
              </a:ext>
            </a:extLst>
          </p:cNvPr>
          <p:cNvSpPr>
            <a:spLocks noGrp="1"/>
          </p:cNvSpPr>
          <p:nvPr>
            <p:ph idx="1"/>
          </p:nvPr>
        </p:nvSpPr>
        <p:spPr>
          <a:xfrm>
            <a:off x="709569" y="1876912"/>
            <a:ext cx="10515600" cy="4114801"/>
          </a:xfrm>
        </p:spPr>
        <p:txBody>
          <a:bodyPr>
            <a:normAutofit/>
          </a:bodyPr>
          <a:lstStyle/>
          <a:p>
            <a:pPr marL="0" indent="0">
              <a:buNone/>
            </a:pPr>
            <a:r>
              <a:rPr lang="fi-FI" dirty="0"/>
              <a:t>En edes tiennyt että tällaista vaihtoehto on olemassa. Ja ajattelin että koulu ei etene mitenkään ja toihan se siihen paljon lisää stressiä. Kun kotona vaan olin ja koulussa en käynyt ja elämän tilanne oli todella huono. Äiti sanoi että johonkin pitää mennä... ja monien puheluiden jälkeen </a:t>
            </a:r>
            <a:r>
              <a:rPr lang="fi-FI" dirty="0" err="1"/>
              <a:t>löyty</a:t>
            </a:r>
            <a:r>
              <a:rPr lang="fi-FI" dirty="0"/>
              <a:t> tämä paja toiminta. Tekstiviestillä pitäisi alkaa ilmoitella nuorille tämmöisestä toiminnasta, nuoret huomaisivat paremmin. Ilmoittaa oppilaitosten sosiaalisessa mediasta tämmöisestä toiminnasta. Ja kouluissa pitäisi kertoa tämmöisistä vaihtoehdoista yleisesti kaikille, että on okei jos elämä ei suju ja ole hyvin. On okei epäonnistua. Kunhan saa muilta apua ylös nousemiseen ja elämän tilanteen parantamiseen. Ja siihenkin tarvitaan paljon eri asioita, koti elämä, koulu, vapaa-aika. Niin kun mulla on perhe kotona auttamassa, kouluna on paja, mukavat ihmiset siellä ja rento olo. Ja vapaa ajalla terapia ja toki paljon itse työskentelyä. Pajoja pitäisi saada lisää tänne. Yksi ei riitä. Oppilaita on paljon. Mutta yhden pajan oppilasmäärää ei pitäisi lisätä koska sitten kaikki ei pidä ihmismäärästä ja silloin tämäkin on ahdistava vaihtoehto. Että monta pientä pajaa on hyvä!</a:t>
            </a:r>
          </a:p>
          <a:p>
            <a:endParaRPr lang="fi-FI" dirty="0"/>
          </a:p>
        </p:txBody>
      </p:sp>
    </p:spTree>
    <p:extLst>
      <p:ext uri="{BB962C8B-B14F-4D97-AF65-F5344CB8AC3E}">
        <p14:creationId xmlns:p14="http://schemas.microsoft.com/office/powerpoint/2010/main" val="199292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188484FC-7A2C-D7D5-E785-D195D695FA61}"/>
              </a:ext>
            </a:extLst>
          </p:cNvPr>
          <p:cNvPicPr>
            <a:picLocks noChangeAspect="1"/>
          </p:cNvPicPr>
          <p:nvPr/>
        </p:nvPicPr>
        <p:blipFill rotWithShape="1">
          <a:blip r:embed="rId2">
            <a:alphaModFix amt="60000"/>
            <a:duotone>
              <a:prstClr val="black"/>
              <a:schemeClr val="accent1">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accent6">
              <a:lumMod val="60000"/>
              <a:lumOff val="40000"/>
            </a:schemeClr>
          </a:solidFill>
        </p:spPr>
      </p:pic>
      <p:sp>
        <p:nvSpPr>
          <p:cNvPr id="5" name="Suorakulmio 4">
            <a:extLst>
              <a:ext uri="{FF2B5EF4-FFF2-40B4-BE49-F238E27FC236}">
                <a16:creationId xmlns:a16="http://schemas.microsoft.com/office/drawing/2014/main" id="{BD97330C-3AF9-F0A5-E716-A661910A5D5A}"/>
              </a:ext>
            </a:extLst>
          </p:cNvPr>
          <p:cNvSpPr/>
          <p:nvPr/>
        </p:nvSpPr>
        <p:spPr>
          <a:xfrm>
            <a:off x="528506" y="855679"/>
            <a:ext cx="11148970" cy="483205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9DEB256-6883-1071-D54E-F3957F20FEFB}"/>
              </a:ext>
            </a:extLst>
          </p:cNvPr>
          <p:cNvSpPr>
            <a:spLocks noGrp="1"/>
          </p:cNvSpPr>
          <p:nvPr>
            <p:ph type="title"/>
          </p:nvPr>
        </p:nvSpPr>
        <p:spPr>
          <a:xfrm>
            <a:off x="815828" y="1692338"/>
            <a:ext cx="10515600" cy="1116811"/>
          </a:xfrm>
        </p:spPr>
        <p:txBody>
          <a:bodyPr>
            <a:normAutofit fontScale="90000"/>
          </a:bodyPr>
          <a:lstStyle/>
          <a:p>
            <a:r>
              <a:rPr lang="fi-FI" dirty="0"/>
              <a:t>Miten muuttaisit pajan toimintaa?</a:t>
            </a:r>
            <a:br>
              <a:rPr lang="fi-FI" dirty="0"/>
            </a:br>
            <a:endParaRPr lang="fi-FI" dirty="0"/>
          </a:p>
        </p:txBody>
      </p:sp>
      <p:sp>
        <p:nvSpPr>
          <p:cNvPr id="3" name="Sisällön paikkamerkki 2">
            <a:extLst>
              <a:ext uri="{FF2B5EF4-FFF2-40B4-BE49-F238E27FC236}">
                <a16:creationId xmlns:a16="http://schemas.microsoft.com/office/drawing/2014/main" id="{36ED5BD7-F21C-2C43-540E-A252B5297489}"/>
              </a:ext>
            </a:extLst>
          </p:cNvPr>
          <p:cNvSpPr>
            <a:spLocks noGrp="1"/>
          </p:cNvSpPr>
          <p:nvPr>
            <p:ph idx="1"/>
          </p:nvPr>
        </p:nvSpPr>
        <p:spPr>
          <a:xfrm>
            <a:off x="1056314" y="2878939"/>
            <a:ext cx="10515600" cy="4114801"/>
          </a:xfrm>
        </p:spPr>
        <p:txBody>
          <a:bodyPr/>
          <a:lstStyle/>
          <a:p>
            <a:r>
              <a:rPr lang="fi-FI" dirty="0"/>
              <a:t>Enemmän yhteisiä reissuja.</a:t>
            </a:r>
          </a:p>
          <a:p>
            <a:r>
              <a:rPr lang="fi-FI" dirty="0"/>
              <a:t>Paja toimii mielestäni hyvin tällä hetkellä</a:t>
            </a:r>
          </a:p>
          <a:p>
            <a:r>
              <a:rPr lang="fi-FI" dirty="0"/>
              <a:t>Pajalla voisi olla lisää aikuisia. Tai harjoittelijoita.</a:t>
            </a:r>
          </a:p>
          <a:p>
            <a:r>
              <a:rPr lang="fi-FI" dirty="0"/>
              <a:t>Paja toimii tällä hetkellä hyvin.</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92051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9CA6026D-51E3-DE67-433E-86E22F613732}"/>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tx1">
              <a:lumMod val="95000"/>
              <a:lumOff val="5000"/>
            </a:schemeClr>
          </a:solidFill>
        </p:spPr>
      </p:pic>
      <p:sp>
        <p:nvSpPr>
          <p:cNvPr id="5" name="Suorakulmio 4">
            <a:extLst>
              <a:ext uri="{FF2B5EF4-FFF2-40B4-BE49-F238E27FC236}">
                <a16:creationId xmlns:a16="http://schemas.microsoft.com/office/drawing/2014/main" id="{F31D5E0E-90EC-5A9B-9B8C-D0153BF7624C}"/>
              </a:ext>
            </a:extLst>
          </p:cNvPr>
          <p:cNvSpPr/>
          <p:nvPr/>
        </p:nvSpPr>
        <p:spPr>
          <a:xfrm>
            <a:off x="311791" y="612397"/>
            <a:ext cx="11568417" cy="5872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617552" y="1566852"/>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617552" y="1858161"/>
            <a:ext cx="10515600" cy="4114801"/>
          </a:xfrm>
        </p:spPr>
        <p:txBody>
          <a:bodyPr>
            <a:normAutofit/>
          </a:bodyPr>
          <a:lstStyle/>
          <a:p>
            <a:endParaRPr lang="fi-FI" dirty="0"/>
          </a:p>
          <a:p>
            <a:r>
              <a:rPr lang="fi-FI" dirty="0"/>
              <a:t>Luultavasti kotona, en kävisi koulua. Ja olo / mieli olisi vielä kamalampi ennen kuin aloitin pajan. Parantunut. Mulla on vuorokausirytmi nykyään. Herään aikaisin ja menen aikaisin nukkumaan. Käyn pajalla 3 päivää viikossa. Siellä on ihmisiä, kenen kanssa jutella. Niin ohjaajien kuin muiden nuorten kanssa. Ja opinnot etenevät. Ja terapiassa kahdesti viikossa. </a:t>
            </a:r>
            <a:r>
              <a:rPr lang="fi-FI" b="1" dirty="0"/>
              <a:t>Elämä alkaa vihdoin ja viimein tuntuvan paremmalta.</a:t>
            </a:r>
          </a:p>
          <a:p>
            <a:endParaRPr lang="fi-FI" dirty="0"/>
          </a:p>
          <a:p>
            <a:r>
              <a:rPr lang="fi-FI" dirty="0"/>
              <a:t>En kävisi varmaankaan koulua jos en kävisi pajalla koulua.</a:t>
            </a:r>
          </a:p>
          <a:p>
            <a:endParaRPr lang="fi-FI" dirty="0"/>
          </a:p>
          <a:p>
            <a:r>
              <a:rPr lang="fi-FI" dirty="0"/>
              <a:t>Kuollut. 110% varmasti. Paja ja henkilökunta pelasti mut pohjalta.</a:t>
            </a:r>
          </a:p>
          <a:p>
            <a:endParaRPr lang="fi-FI" dirty="0"/>
          </a:p>
          <a:p>
            <a:endParaRPr lang="fi-FI" dirty="0"/>
          </a:p>
        </p:txBody>
      </p:sp>
    </p:spTree>
    <p:extLst>
      <p:ext uri="{BB962C8B-B14F-4D97-AF65-F5344CB8AC3E}">
        <p14:creationId xmlns:p14="http://schemas.microsoft.com/office/powerpoint/2010/main" val="374673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0AB99F3E-CACB-7F73-921A-A6C9120288D4}"/>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tx1">
              <a:lumMod val="95000"/>
              <a:lumOff val="5000"/>
            </a:schemeClr>
          </a:solidFill>
        </p:spPr>
      </p:pic>
      <p:sp>
        <p:nvSpPr>
          <p:cNvPr id="5" name="Suorakulmio 4">
            <a:extLst>
              <a:ext uri="{FF2B5EF4-FFF2-40B4-BE49-F238E27FC236}">
                <a16:creationId xmlns:a16="http://schemas.microsoft.com/office/drawing/2014/main" id="{0AC79BE5-3B5E-131A-1675-04BE7B3D5070}"/>
              </a:ext>
            </a:extLst>
          </p:cNvPr>
          <p:cNvSpPr/>
          <p:nvPr/>
        </p:nvSpPr>
        <p:spPr>
          <a:xfrm>
            <a:off x="345347" y="352338"/>
            <a:ext cx="11501305" cy="63001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583996" y="1323571"/>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680207" y="2262805"/>
            <a:ext cx="10515600" cy="4114801"/>
          </a:xfrm>
        </p:spPr>
        <p:txBody>
          <a:bodyPr>
            <a:normAutofit lnSpcReduction="10000"/>
          </a:bodyPr>
          <a:lstStyle/>
          <a:p>
            <a:pPr marL="0" indent="0">
              <a:buNone/>
            </a:pPr>
            <a:r>
              <a:rPr lang="fi-FI" dirty="0"/>
              <a:t>Olisin edelleen kotona yksin ja pelkäisin kouluun ja kauppaankin lähtemistä, en pystyisi luokassa </a:t>
            </a:r>
            <a:r>
              <a:rPr lang="fi-FI" dirty="0" err="1"/>
              <a:t>ryhmäytymään</a:t>
            </a:r>
            <a:r>
              <a:rPr lang="fi-FI" dirty="0"/>
              <a:t> tai saamaan opintoja eteenpäin. Mielenterveys ongelmani olisivat vakavampia jos en olisi päässyt osalliseksi pajalle. Olen surullinen etten ollut aikaisemmin tietoinen pajasta, olisin päässyt elämässä eteenpäin paljon aikaisemmin enkä kokisi hukanneeni vuosia yksin kotona lamaantuneena. Olen kokenut kokonaisvaltaista parannusta elämässäni pajan myötä, syön paremmin ja säännöllisemmin, nukun paremmin ja koen herääväni levänneenä, olen sosiaalisempi ja nautin sosiaalisista tilanteista pajalla, olen rohkeampi, tuon itseäni paremmin esille, kohtaan hankalia asioita elämässäni ohjaajien avulla ja saan tukea ja kannustusta mukavuusalueen ylittämiseen, he tukevat minua myös tulemalla asioissa vastaan ja sallivat minun </a:t>
            </a:r>
            <a:r>
              <a:rPr lang="fi-FI" dirty="0" err="1"/>
              <a:t>siedättyä</a:t>
            </a:r>
            <a:r>
              <a:rPr lang="fi-FI" dirty="0"/>
              <a:t> vaikeisiin asioihin omalla tahdillani, olen saanut pitkästä aikaa kosketuksen arkirytmiin ja koen olevani huomattavasti tyytyväisempi kun minulla on rytmi jota kykenen ylläpitämään pajan tuella. Vertaistuki (jota en ole aikaisemmin kokenut) on ollut käsittämättömän tärkeää, olen saanut pitkästä aikaa tuntemuksen ryhmään kuulumisesta ja olen tullut ymmärretyksi elämäntilanteeni suhteen.</a:t>
            </a:r>
          </a:p>
          <a:p>
            <a:endParaRPr lang="fi-FI" dirty="0"/>
          </a:p>
          <a:p>
            <a:pPr marL="0" indent="0">
              <a:buNone/>
            </a:pPr>
            <a:endParaRPr lang="fi-FI" dirty="0"/>
          </a:p>
        </p:txBody>
      </p:sp>
    </p:spTree>
    <p:extLst>
      <p:ext uri="{BB962C8B-B14F-4D97-AF65-F5344CB8AC3E}">
        <p14:creationId xmlns:p14="http://schemas.microsoft.com/office/powerpoint/2010/main" val="284362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99FB656C-C655-71C6-2776-A50F8ED4C841}"/>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bg2">
              <a:lumMod val="10000"/>
            </a:schemeClr>
          </a:solidFill>
        </p:spPr>
      </p:pic>
      <p:sp>
        <p:nvSpPr>
          <p:cNvPr id="5" name="Suorakulmio 4">
            <a:extLst>
              <a:ext uri="{FF2B5EF4-FFF2-40B4-BE49-F238E27FC236}">
                <a16:creationId xmlns:a16="http://schemas.microsoft.com/office/drawing/2014/main" id="{54521B61-77CF-50B8-D67D-05D027274670}"/>
              </a:ext>
            </a:extLst>
          </p:cNvPr>
          <p:cNvSpPr/>
          <p:nvPr/>
        </p:nvSpPr>
        <p:spPr>
          <a:xfrm>
            <a:off x="374708" y="461396"/>
            <a:ext cx="11442583" cy="62078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868960" y="1331960"/>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868960" y="2321528"/>
            <a:ext cx="10515600" cy="4114801"/>
          </a:xfrm>
        </p:spPr>
        <p:txBody>
          <a:bodyPr>
            <a:normAutofit lnSpcReduction="10000"/>
          </a:bodyPr>
          <a:lstStyle/>
          <a:p>
            <a:pPr marL="0" indent="0">
              <a:buNone/>
            </a:pPr>
            <a:r>
              <a:rPr lang="fi-FI"/>
              <a:t>Olisin edelleen kotona yksin ja pelkäisin kouluun ja kauppaankin lähtemistä, en pystyisi luokassa ryhmäytymään tai saamaan opintoja eteenpäin. Mielenterveysongelmani olisivat vakavampia, jos en olisi päässyt osalliseksi pajalle. Olen surullinen, etten ollut aikaisemmin tietoinen pajasta, olisin päässyt elämässä eteenpäin paljon aikaisemmin enkä kokisi hukanneeni vuosia yksin kotona lamaantuneena. Olen kokenut kokonaisvaltaista parannusta elämässäni pajan myötä, syön paremmin ja säännöllisemmin, nukun paremmin ja koen herääväni levänneenä, olen sosiaalisempi ja nautin sosiaalisista tilanteista pajalla, olen rohkeampi, tuon itseäni paremmin esille, kohtaan hankalia asioita elämässäni ohjaajien avulla ja saan tukea ja kannustusta mukavuusalueen ylittämiseen. He tukevat minua tulemalla asioissa vastaan ja sallivat minun siedättyä vaikeisiin asioihin omalla tahdillani. Olen saanut pitkästä aikaa kosketuksen arkirytmiin ja koen olevani huomattavasti tyytyväisempi, kun minulla on rytmi, jota kykenen ylläpitämään pajan tuella. Vertaistuki (jota en ole aikaisemmin kokenut) on ollut käsittämättömän tärkeää, olen saanut pitkästä aikaa tuntemuksen ryhmään kuulumisesta ja olen tullut ymmärretyksi elämäntilanteeni suhteen.</a:t>
            </a:r>
          </a:p>
          <a:p>
            <a:endParaRPr lang="fi-FI"/>
          </a:p>
          <a:p>
            <a:pPr marL="0" indent="0">
              <a:buNone/>
            </a:pPr>
            <a:endParaRPr lang="fi-FI" dirty="0"/>
          </a:p>
        </p:txBody>
      </p:sp>
    </p:spTree>
    <p:extLst>
      <p:ext uri="{BB962C8B-B14F-4D97-AF65-F5344CB8AC3E}">
        <p14:creationId xmlns:p14="http://schemas.microsoft.com/office/powerpoint/2010/main" val="409161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9E0B1-DCD3-5792-02E8-CB03BAFD6A1A}"/>
              </a:ext>
            </a:extLst>
          </p:cNvPr>
          <p:cNvSpPr>
            <a:spLocks noGrp="1"/>
          </p:cNvSpPr>
          <p:nvPr>
            <p:ph type="title"/>
          </p:nvPr>
        </p:nvSpPr>
        <p:spPr>
          <a:xfrm>
            <a:off x="838200" y="681039"/>
            <a:ext cx="8379691" cy="981506"/>
          </a:xfrm>
        </p:spPr>
        <p:txBody>
          <a:bodyPr>
            <a:normAutofit/>
          </a:bodyPr>
          <a:lstStyle/>
          <a:p>
            <a:r>
              <a:rPr lang="fi-FI" dirty="0"/>
              <a:t>Miten arviointi tehtiin?</a:t>
            </a:r>
          </a:p>
        </p:txBody>
      </p:sp>
      <p:sp>
        <p:nvSpPr>
          <p:cNvPr id="9" name="Footer Placeholder 10">
            <a:extLst>
              <a:ext uri="{FF2B5EF4-FFF2-40B4-BE49-F238E27FC236}">
                <a16:creationId xmlns:a16="http://schemas.microsoft.com/office/drawing/2014/main" id="{E8DF09D5-C52C-493D-B30F-EBEBCC8D14CB}"/>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3" name="Sisällön paikkamerkki 2">
            <a:extLst>
              <a:ext uri="{FF2B5EF4-FFF2-40B4-BE49-F238E27FC236}">
                <a16:creationId xmlns:a16="http://schemas.microsoft.com/office/drawing/2014/main" id="{7FD84B17-2650-2670-E08F-B1004D195F81}"/>
              </a:ext>
            </a:extLst>
          </p:cNvPr>
          <p:cNvSpPr>
            <a:spLocks noGrp="1"/>
          </p:cNvSpPr>
          <p:nvPr>
            <p:ph idx="1"/>
          </p:nvPr>
        </p:nvSpPr>
        <p:spPr>
          <a:xfrm>
            <a:off x="838201" y="2672370"/>
            <a:ext cx="5053928" cy="3504592"/>
          </a:xfrm>
        </p:spPr>
        <p:txBody>
          <a:bodyPr>
            <a:normAutofit fontScale="92500" lnSpcReduction="10000"/>
          </a:bodyPr>
          <a:lstStyle/>
          <a:p>
            <a:pPr>
              <a:lnSpc>
                <a:spcPct val="100000"/>
              </a:lnSpc>
            </a:pPr>
            <a:r>
              <a:rPr lang="fi-FI" sz="1800" dirty="0"/>
              <a:t>Vastaukset kerättiin verkkolomakkeilla helmikuussa 2023</a:t>
            </a:r>
          </a:p>
          <a:p>
            <a:pPr>
              <a:lnSpc>
                <a:spcPct val="100000"/>
              </a:lnSpc>
            </a:pPr>
            <a:r>
              <a:rPr lang="fi-FI" sz="1800" dirty="0"/>
              <a:t>Kyselyitä oli neljä. Kunkin kyselyn vastaajamäärä on ilmoitettu suluissa: </a:t>
            </a:r>
          </a:p>
          <a:p>
            <a:pPr lvl="1">
              <a:lnSpc>
                <a:spcPct val="100000"/>
              </a:lnSpc>
            </a:pPr>
            <a:r>
              <a:rPr lang="fi-FI" dirty="0"/>
              <a:t>Esihenkilön arvio (N=1)</a:t>
            </a:r>
          </a:p>
          <a:p>
            <a:pPr lvl="1">
              <a:lnSpc>
                <a:spcPct val="100000"/>
              </a:lnSpc>
            </a:pPr>
            <a:r>
              <a:rPr lang="fi-FI" dirty="0"/>
              <a:t>Nuorisotyötä tekevien itsearvio (N=2)</a:t>
            </a:r>
          </a:p>
          <a:p>
            <a:pPr lvl="1">
              <a:lnSpc>
                <a:spcPct val="100000"/>
              </a:lnSpc>
            </a:pPr>
            <a:r>
              <a:rPr lang="fi-FI" dirty="0"/>
              <a:t>Nuorisotyötä tekevien vertaisarvio (N=2)</a:t>
            </a:r>
          </a:p>
          <a:p>
            <a:pPr lvl="1">
              <a:lnSpc>
                <a:spcPct val="100000"/>
              </a:lnSpc>
            </a:pPr>
            <a:r>
              <a:rPr lang="fi-FI" dirty="0"/>
              <a:t>Nuorten arvio (N=7)</a:t>
            </a:r>
          </a:p>
          <a:p>
            <a:pPr>
              <a:lnSpc>
                <a:spcPct val="100000"/>
              </a:lnSpc>
            </a:pPr>
            <a:r>
              <a:rPr lang="fi-FI" sz="1800" dirty="0"/>
              <a:t>Kysymykset esitettiin väittämämuodossa, joihin vastaajat ottivat kantaa olemalla samaa tai eri mieltä asteikolla Likert 1-5, missä 1=täysin eri mieltä ja 5=täysin samaa mieltä.  </a:t>
            </a:r>
          </a:p>
        </p:txBody>
      </p:sp>
      <p:pic>
        <p:nvPicPr>
          <p:cNvPr id="4" name="Picture 3" descr="Paperi-käsityö kukat">
            <a:extLst>
              <a:ext uri="{FF2B5EF4-FFF2-40B4-BE49-F238E27FC236}">
                <a16:creationId xmlns:a16="http://schemas.microsoft.com/office/drawing/2014/main" id="{609E2A55-F240-AA98-667C-0A364ED968FD}"/>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rot="16200000">
            <a:off x="7223906" y="2226457"/>
            <a:ext cx="5286263" cy="2973523"/>
          </a:xfrm>
          <a:prstGeom prst="rect">
            <a:avLst/>
          </a:prstGeom>
          <a:noFill/>
        </p:spPr>
      </p:pic>
      <p:sp>
        <p:nvSpPr>
          <p:cNvPr id="11" name="Date Placeholder 9">
            <a:extLst>
              <a:ext uri="{FF2B5EF4-FFF2-40B4-BE49-F238E27FC236}">
                <a16:creationId xmlns:a16="http://schemas.microsoft.com/office/drawing/2014/main" id="{24E70952-F747-4048-BA79-210370034F46}"/>
              </a:ext>
            </a:extLst>
          </p:cNvPr>
          <p:cNvSpPr>
            <a:spLocks noGrp="1"/>
          </p:cNvSpPr>
          <p:nvPr>
            <p:ph type="dt" sz="half" idx="10"/>
          </p:nvPr>
        </p:nvSpPr>
        <p:spPr>
          <a:xfrm rot="5400000">
            <a:off x="10425981" y="4687095"/>
            <a:ext cx="2706690" cy="365125"/>
          </a:xfrm>
        </p:spPr>
        <p:txBody>
          <a:bodyPr/>
          <a:lstStyle/>
          <a:p>
            <a:pPr>
              <a:spcAft>
                <a:spcPts val="600"/>
              </a:spcAft>
            </a:pPr>
            <a:fld id="{0F5D6070-E791-40CD-97E1-168EC5F5E88D}" type="datetime1">
              <a:rPr lang="en-US" smtClean="0"/>
              <a:pPr>
                <a:spcAft>
                  <a:spcPts val="600"/>
                </a:spcAft>
              </a:pPr>
              <a:t>6/14/2023</a:t>
            </a:fld>
            <a:endParaRPr lang="en-US"/>
          </a:p>
        </p:txBody>
      </p:sp>
      <p:sp>
        <p:nvSpPr>
          <p:cNvPr id="13" name="Slide Number Placeholder 11">
            <a:extLst>
              <a:ext uri="{FF2B5EF4-FFF2-40B4-BE49-F238E27FC236}">
                <a16:creationId xmlns:a16="http://schemas.microsoft.com/office/drawing/2014/main" id="{6280A22E-C20E-40FF-BA71-2B233651B9A1}"/>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spTree>
    <p:extLst>
      <p:ext uri="{BB962C8B-B14F-4D97-AF65-F5344CB8AC3E}">
        <p14:creationId xmlns:p14="http://schemas.microsoft.com/office/powerpoint/2010/main" val="352188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1B894-8997-769B-FD28-8348B20ACA81}"/>
              </a:ext>
            </a:extLst>
          </p:cNvPr>
          <p:cNvSpPr>
            <a:spLocks noGrp="1"/>
          </p:cNvSpPr>
          <p:nvPr>
            <p:ph type="title"/>
          </p:nvPr>
        </p:nvSpPr>
        <p:spPr/>
        <p:txBody>
          <a:bodyPr/>
          <a:lstStyle/>
          <a:p>
            <a:r>
              <a:rPr lang="fi-FI" dirty="0"/>
              <a:t>Mitä arvioitiin?</a:t>
            </a:r>
          </a:p>
        </p:txBody>
      </p:sp>
      <p:sp>
        <p:nvSpPr>
          <p:cNvPr id="3" name="Sisällön paikkamerkki 2">
            <a:extLst>
              <a:ext uri="{FF2B5EF4-FFF2-40B4-BE49-F238E27FC236}">
                <a16:creationId xmlns:a16="http://schemas.microsoft.com/office/drawing/2014/main" id="{37BE5846-8949-936D-EE47-45BC2F3CF32A}"/>
              </a:ext>
            </a:extLst>
          </p:cNvPr>
          <p:cNvSpPr>
            <a:spLocks noGrp="1"/>
          </p:cNvSpPr>
          <p:nvPr>
            <p:ph idx="1"/>
          </p:nvPr>
        </p:nvSpPr>
        <p:spPr/>
        <p:txBody>
          <a:bodyPr/>
          <a:lstStyle/>
          <a:p>
            <a:r>
              <a:rPr lang="fi-FI" dirty="0"/>
              <a:t>Nuorilähtöisyys</a:t>
            </a:r>
          </a:p>
          <a:p>
            <a:r>
              <a:rPr lang="fi-FI" dirty="0"/>
              <a:t>Kohtaamisosaaminen</a:t>
            </a:r>
          </a:p>
          <a:p>
            <a:r>
              <a:rPr lang="fi-FI" dirty="0"/>
              <a:t>Koetut vaikutukset ja pajan merkitys nuorille </a:t>
            </a:r>
          </a:p>
          <a:p>
            <a:r>
              <a:rPr lang="fi-FI" dirty="0"/>
              <a:t>Nuorten pajakokemus</a:t>
            </a:r>
          </a:p>
          <a:p>
            <a:r>
              <a:rPr lang="fi-FI" dirty="0"/>
              <a:t>Tulevaisuus </a:t>
            </a:r>
          </a:p>
          <a:p>
            <a:pPr lvl="1"/>
            <a:r>
              <a:rPr lang="fi-FI" dirty="0"/>
              <a:t>Pitäisikö olla myös tulevaisuudessa?</a:t>
            </a:r>
          </a:p>
          <a:p>
            <a:pPr lvl="1"/>
            <a:r>
              <a:rPr lang="fi-FI" dirty="0"/>
              <a:t>Miten kehittäisit nykyistä toimintaa?</a:t>
            </a:r>
          </a:p>
        </p:txBody>
      </p:sp>
      <p:pic>
        <p:nvPicPr>
          <p:cNvPr id="4" name="Picture 3" descr="Paperi-käsityö kukat">
            <a:extLst>
              <a:ext uri="{FF2B5EF4-FFF2-40B4-BE49-F238E27FC236}">
                <a16:creationId xmlns:a16="http://schemas.microsoft.com/office/drawing/2014/main" id="{C857BD5C-4CD7-8675-2759-E9ECE7E58CB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rot="16200000">
            <a:off x="7223906" y="2226457"/>
            <a:ext cx="5286263" cy="2973523"/>
          </a:xfrm>
          <a:prstGeom prst="rect">
            <a:avLst/>
          </a:prstGeom>
          <a:noFill/>
        </p:spPr>
      </p:pic>
    </p:spTree>
    <p:extLst>
      <p:ext uri="{BB962C8B-B14F-4D97-AF65-F5344CB8AC3E}">
        <p14:creationId xmlns:p14="http://schemas.microsoft.com/office/powerpoint/2010/main" val="277554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E8D3CA5F-F7CF-C5EF-810A-1D66C2530BAC}"/>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sp>
        <p:nvSpPr>
          <p:cNvPr id="5" name="Suorakulmio 4">
            <a:extLst>
              <a:ext uri="{FF2B5EF4-FFF2-40B4-BE49-F238E27FC236}">
                <a16:creationId xmlns:a16="http://schemas.microsoft.com/office/drawing/2014/main" id="{2C29CD2E-DC28-2FEA-048F-06B48EC59764}"/>
              </a:ext>
            </a:extLst>
          </p:cNvPr>
          <p:cNvSpPr/>
          <p:nvPr/>
        </p:nvSpPr>
        <p:spPr>
          <a:xfrm>
            <a:off x="570451" y="584989"/>
            <a:ext cx="10377182" cy="56880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06BE5DD-2429-02E5-8320-D43A49D191FB}"/>
              </a:ext>
            </a:extLst>
          </p:cNvPr>
          <p:cNvSpPr>
            <a:spLocks noGrp="1"/>
          </p:cNvSpPr>
          <p:nvPr>
            <p:ph type="title"/>
          </p:nvPr>
        </p:nvSpPr>
        <p:spPr/>
        <p:txBody>
          <a:bodyPr/>
          <a:lstStyle/>
          <a:p>
            <a:r>
              <a:rPr lang="fi-FI" dirty="0"/>
              <a:t>Käyttäjälähtöinen arviointi</a:t>
            </a:r>
          </a:p>
        </p:txBody>
      </p:sp>
      <p:sp>
        <p:nvSpPr>
          <p:cNvPr id="3" name="Sisällön paikkamerkki 2">
            <a:extLst>
              <a:ext uri="{FF2B5EF4-FFF2-40B4-BE49-F238E27FC236}">
                <a16:creationId xmlns:a16="http://schemas.microsoft.com/office/drawing/2014/main" id="{CB8311DF-4F92-14BD-587D-81E9167DDA68}"/>
              </a:ext>
            </a:extLst>
          </p:cNvPr>
          <p:cNvSpPr>
            <a:spLocks noGrp="1"/>
          </p:cNvSpPr>
          <p:nvPr>
            <p:ph idx="1"/>
          </p:nvPr>
        </p:nvSpPr>
        <p:spPr/>
        <p:txBody>
          <a:bodyPr>
            <a:normAutofit lnSpcReduction="10000"/>
          </a:bodyPr>
          <a:lstStyle/>
          <a:p>
            <a:r>
              <a:rPr lang="fi-FI" dirty="0"/>
              <a:t>Arviointiin käytettiin mittaristoa, joka on palvelumuotoiltu Jyväskylän koulutuskuntayhtymä Gradian kanssa vuonna 2022.</a:t>
            </a:r>
          </a:p>
          <a:p>
            <a:r>
              <a:rPr lang="fi-FI" dirty="0"/>
              <a:t>Mittariston rakentamisessa huomioitu</a:t>
            </a:r>
          </a:p>
          <a:p>
            <a:pPr lvl="1"/>
            <a:r>
              <a:rPr lang="fi-FI" dirty="0"/>
              <a:t>Nuorten palvelukokemukset</a:t>
            </a:r>
          </a:p>
          <a:p>
            <a:pPr lvl="1"/>
            <a:r>
              <a:rPr lang="fi-FI" dirty="0"/>
              <a:t>Nuorten näkemykset laadukkaasta nuorisotyöstä</a:t>
            </a:r>
          </a:p>
          <a:p>
            <a:pPr lvl="1"/>
            <a:r>
              <a:rPr lang="fi-FI" dirty="0"/>
              <a:t>Nuorisotyön esihenkilön näkemykset</a:t>
            </a:r>
          </a:p>
          <a:p>
            <a:pPr lvl="1"/>
            <a:r>
              <a:rPr lang="fi-FI" dirty="0"/>
              <a:t>Koulutuskuntayhtymän laatuvastaavan näkemykset</a:t>
            </a:r>
          </a:p>
          <a:p>
            <a:pPr lvl="1"/>
            <a:r>
              <a:rPr lang="fi-FI" dirty="0"/>
              <a:t>Nuorisotyötä lukioissa ja ammattiopistoissa tekevien näkemykset</a:t>
            </a:r>
          </a:p>
          <a:p>
            <a:r>
              <a:rPr lang="fi-FI" dirty="0"/>
              <a:t>Laadukas oppilaitosnuorisotyö ja sen arviointitavat on määritelty monialaisesti yhdessä.</a:t>
            </a:r>
          </a:p>
          <a:p>
            <a:r>
              <a:rPr lang="fi-FI" dirty="0"/>
              <a:t>Mittaristoa on testattu iteroiden useita kertoja ja testikertojen väleissä paranneltu sidosryhmäpalautteen perusteella. </a:t>
            </a:r>
          </a:p>
        </p:txBody>
      </p:sp>
    </p:spTree>
    <p:extLst>
      <p:ext uri="{BB962C8B-B14F-4D97-AF65-F5344CB8AC3E}">
        <p14:creationId xmlns:p14="http://schemas.microsoft.com/office/powerpoint/2010/main" val="288893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aperi-käsityö kukat">
            <a:extLst>
              <a:ext uri="{FF2B5EF4-FFF2-40B4-BE49-F238E27FC236}">
                <a16:creationId xmlns:a16="http://schemas.microsoft.com/office/drawing/2014/main" id="{F9E43BB3-7E31-550B-6640-B2AE0B2B6205}"/>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pic>
        <p:nvPicPr>
          <p:cNvPr id="6" name="Kuva 5">
            <a:extLst>
              <a:ext uri="{FF2B5EF4-FFF2-40B4-BE49-F238E27FC236}">
                <a16:creationId xmlns:a16="http://schemas.microsoft.com/office/drawing/2014/main" id="{DE272958-4794-253E-5A2F-C5D3FCBE6B3C}"/>
              </a:ext>
            </a:extLst>
          </p:cNvPr>
          <p:cNvPicPr>
            <a:picLocks noChangeAspect="1"/>
          </p:cNvPicPr>
          <p:nvPr/>
        </p:nvPicPr>
        <p:blipFill>
          <a:blip r:embed="rId4"/>
          <a:stretch>
            <a:fillRect/>
          </a:stretch>
        </p:blipFill>
        <p:spPr>
          <a:xfrm>
            <a:off x="530079" y="287460"/>
            <a:ext cx="11131841" cy="6283080"/>
          </a:xfrm>
          <a:prstGeom prst="rect">
            <a:avLst/>
          </a:prstGeom>
        </p:spPr>
      </p:pic>
    </p:spTree>
    <p:extLst>
      <p:ext uri="{BB962C8B-B14F-4D97-AF65-F5344CB8AC3E}">
        <p14:creationId xmlns:p14="http://schemas.microsoft.com/office/powerpoint/2010/main" val="21775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3A87EFA-8BB6-2696-2C3B-B89EEBF37502}"/>
              </a:ext>
            </a:extLst>
          </p:cNvPr>
          <p:cNvGraphicFramePr>
            <a:graphicFrameLocks/>
          </p:cNvGraphicFramePr>
          <p:nvPr>
            <p:extLst>
              <p:ext uri="{D42A27DB-BD31-4B8C-83A1-F6EECF244321}">
                <p14:modId xmlns:p14="http://schemas.microsoft.com/office/powerpoint/2010/main" val="908561801"/>
              </p:ext>
            </p:extLst>
          </p:nvPr>
        </p:nvGraphicFramePr>
        <p:xfrm>
          <a:off x="159390" y="285226"/>
          <a:ext cx="11761365" cy="6442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1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9330C691-5651-DB7C-767C-985A96247AB8}"/>
              </a:ext>
            </a:extLst>
          </p:cNvPr>
          <p:cNvGraphicFramePr>
            <a:graphicFrameLocks/>
          </p:cNvGraphicFramePr>
          <p:nvPr>
            <p:extLst>
              <p:ext uri="{D42A27DB-BD31-4B8C-83A1-F6EECF244321}">
                <p14:modId xmlns:p14="http://schemas.microsoft.com/office/powerpoint/2010/main" val="4231012816"/>
              </p:ext>
            </p:extLst>
          </p:nvPr>
        </p:nvGraphicFramePr>
        <p:xfrm>
          <a:off x="394283" y="234892"/>
          <a:ext cx="11560029" cy="6467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89389E2E-B5CA-02EC-D6C8-45EF42DA0793}"/>
              </a:ext>
            </a:extLst>
          </p:cNvPr>
          <p:cNvGraphicFramePr>
            <a:graphicFrameLocks/>
          </p:cNvGraphicFramePr>
          <p:nvPr>
            <p:extLst>
              <p:ext uri="{D42A27DB-BD31-4B8C-83A1-F6EECF244321}">
                <p14:modId xmlns:p14="http://schemas.microsoft.com/office/powerpoint/2010/main" val="840100367"/>
              </p:ext>
            </p:extLst>
          </p:nvPr>
        </p:nvGraphicFramePr>
        <p:xfrm>
          <a:off x="360728" y="218114"/>
          <a:ext cx="11543250" cy="633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70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4A94499-D726-70CB-BE84-E24EE2B5DD24}"/>
              </a:ext>
            </a:extLst>
          </p:cNvPr>
          <p:cNvGraphicFramePr>
            <a:graphicFrameLocks/>
          </p:cNvGraphicFramePr>
          <p:nvPr>
            <p:extLst>
              <p:ext uri="{D42A27DB-BD31-4B8C-83A1-F6EECF244321}">
                <p14:modId xmlns:p14="http://schemas.microsoft.com/office/powerpoint/2010/main" val="182848886"/>
              </p:ext>
            </p:extLst>
          </p:nvPr>
        </p:nvGraphicFramePr>
        <p:xfrm>
          <a:off x="167780" y="192948"/>
          <a:ext cx="11895589" cy="6493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598467"/>
      </p:ext>
    </p:extLst>
  </p:cSld>
  <p:clrMapOvr>
    <a:masterClrMapping/>
  </p:clrMapOvr>
</p:sld>
</file>

<file path=ppt/theme/theme1.xml><?xml version="1.0" encoding="utf-8"?>
<a:theme xmlns:a="http://schemas.openxmlformats.org/drawingml/2006/main" name="ArchwayVTI">
  <a:themeElements>
    <a:clrScheme name="AnalogousFromLightSeedRightStep">
      <a:dk1>
        <a:srgbClr val="000000"/>
      </a:dk1>
      <a:lt1>
        <a:srgbClr val="FFFFFF"/>
      </a:lt1>
      <a:dk2>
        <a:srgbClr val="36371F"/>
      </a:dk2>
      <a:lt2>
        <a:srgbClr val="E2E8E4"/>
      </a:lt2>
      <a:accent1>
        <a:srgbClr val="C593B3"/>
      </a:accent1>
      <a:accent2>
        <a:srgbClr val="BA7F8C"/>
      </a:accent2>
      <a:accent3>
        <a:srgbClr val="C49B91"/>
      </a:accent3>
      <a:accent4>
        <a:srgbClr val="B7A07D"/>
      </a:accent4>
      <a:accent5>
        <a:srgbClr val="A5A67D"/>
      </a:accent5>
      <a:accent6>
        <a:srgbClr val="94AC75"/>
      </a:accent6>
      <a:hlink>
        <a:srgbClr val="568D6A"/>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290</TotalTime>
  <Words>984</Words>
  <Application>Microsoft Office PowerPoint</Application>
  <PresentationFormat>Laajakuva</PresentationFormat>
  <Paragraphs>63</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Felix Titling</vt:lpstr>
      <vt:lpstr>Goudy Old Style</vt:lpstr>
      <vt:lpstr>ArchwayVTI</vt:lpstr>
      <vt:lpstr>Kpedun voimavarapaja</vt:lpstr>
      <vt:lpstr>Miten arviointi tehtiin?</vt:lpstr>
      <vt:lpstr>Mitä arvioitiin?</vt:lpstr>
      <vt:lpstr>Käyttäjälähtöinen arviointi</vt:lpstr>
      <vt:lpstr>PowerPoint-esitys</vt:lpstr>
      <vt:lpstr>PowerPoint-esitys</vt:lpstr>
      <vt:lpstr>PowerPoint-esitys</vt:lpstr>
      <vt:lpstr>PowerPoint-esitys</vt:lpstr>
      <vt:lpstr>PowerPoint-esitys</vt:lpstr>
      <vt:lpstr>Entä tulevaisuus?</vt:lpstr>
      <vt:lpstr>Miten kehittäisit pajasta tiedottamista? </vt:lpstr>
      <vt:lpstr>Miten kehittäisit pajasta  tiedottamista? </vt:lpstr>
      <vt:lpstr>Miten muuttaisit pajan toimintaa? </vt:lpstr>
      <vt:lpstr>Millainen tilanteesi olisi nyt, jos et olisi päässyt voimavarapajalle? </vt:lpstr>
      <vt:lpstr>Millainen tilanteesi olisi nyt, jos et olisi päässyt voimavarapajalle? </vt:lpstr>
      <vt:lpstr>Millainen tilanteesi olisi nyt, jos et olisi päässyt voimavarapajalle? </vt:lpstr>
    </vt:vector>
  </TitlesOfParts>
  <Company>Kaakkois-Suomen Ammattikorkeakoulu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Kpedun voimavarapaja</dc:title>
  <dc:creator>Pöyry Sanna-Mari</dc:creator>
  <cp:lastModifiedBy>Anne Eteläaho</cp:lastModifiedBy>
  <cp:revision>2</cp:revision>
  <dcterms:created xsi:type="dcterms:W3CDTF">2023-02-17T08:34:17Z</dcterms:created>
  <dcterms:modified xsi:type="dcterms:W3CDTF">2023-06-14T05:46:38Z</dcterms:modified>
</cp:coreProperties>
</file>