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62" r:id="rId5"/>
    <p:sldId id="259" r:id="rId6"/>
    <p:sldId id="261" r:id="rId7"/>
    <p:sldId id="265" r:id="rId8"/>
    <p:sldId id="266" r:id="rId9"/>
    <p:sldId id="267" r:id="rId10"/>
    <p:sldId id="268" r:id="rId11"/>
    <p:sldId id="269" r:id="rId12"/>
    <p:sldId id="270" r:id="rId13"/>
    <p:sldId id="263" r:id="rId14"/>
    <p:sldId id="264" r:id="rId15"/>
    <p:sldId id="271" r:id="rId16"/>
    <p:sldId id="272" r:id="rId17"/>
    <p:sldId id="273"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7F425-F583-462C-AB11-7FEA3A1CD856}" v="492" dt="2022-02-09T12:38:14.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7" d="100"/>
          <a:sy n="87"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2/18/2022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999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156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2/18/2022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565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2/18/2022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4554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2/18/2022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683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012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670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304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507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2/18/2022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4670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2/18/2022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429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2/18/2022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295812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takuvioitu, maalattu sateenkaarenvärinen tausta">
            <a:extLst>
              <a:ext uri="{FF2B5EF4-FFF2-40B4-BE49-F238E27FC236}">
                <a16:creationId xmlns:a16="http://schemas.microsoft.com/office/drawing/2014/main" id="{A932D2FF-9035-4960-83D4-4808E8567068}"/>
              </a:ext>
            </a:extLst>
          </p:cNvPr>
          <p:cNvPicPr>
            <a:picLocks noChangeAspect="1"/>
          </p:cNvPicPr>
          <p:nvPr/>
        </p:nvPicPr>
        <p:blipFill rotWithShape="1">
          <a:blip r:embed="rId2"/>
          <a:srcRect t="19684" r="9085" b="3588"/>
          <a:stretch/>
        </p:blipFill>
        <p:spPr>
          <a:xfrm>
            <a:off x="20" y="10"/>
            <a:ext cx="12191980" cy="6857988"/>
          </a:xfrm>
          <a:prstGeom prst="rect">
            <a:avLst/>
          </a:prstGeom>
        </p:spPr>
      </p:pic>
      <p:sp>
        <p:nvSpPr>
          <p:cNvPr id="11" name="Rectangle 10">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p:cNvSpPr>
            <a:spLocks noGrp="1"/>
          </p:cNvSpPr>
          <p:nvPr>
            <p:ph type="ctrTitle"/>
          </p:nvPr>
        </p:nvSpPr>
        <p:spPr>
          <a:xfrm>
            <a:off x="837126" y="1419225"/>
            <a:ext cx="4320227" cy="2395117"/>
          </a:xfrm>
        </p:spPr>
        <p:txBody>
          <a:bodyPr>
            <a:normAutofit/>
          </a:bodyPr>
          <a:lstStyle/>
          <a:p>
            <a:r>
              <a:rPr lang="fi-FI" sz="4000" dirty="0">
                <a:solidFill>
                  <a:srgbClr val="FFFFFF"/>
                </a:solidFill>
              </a:rPr>
              <a:t>Sosiaalisten tilanteiden pelot</a:t>
            </a:r>
          </a:p>
        </p:txBody>
      </p:sp>
      <p:sp>
        <p:nvSpPr>
          <p:cNvPr id="3" name="Alaotsikko 2"/>
          <p:cNvSpPr>
            <a:spLocks noGrp="1"/>
          </p:cNvSpPr>
          <p:nvPr>
            <p:ph type="subTitle" idx="1"/>
          </p:nvPr>
        </p:nvSpPr>
        <p:spPr>
          <a:xfrm>
            <a:off x="837126" y="4792337"/>
            <a:ext cx="3823009" cy="646438"/>
          </a:xfrm>
        </p:spPr>
        <p:txBody>
          <a:bodyPr>
            <a:normAutofit/>
          </a:bodyPr>
          <a:lstStyle/>
          <a:p>
            <a:r>
              <a:rPr lang="fi-FI" sz="1400" dirty="0">
                <a:solidFill>
                  <a:srgbClr val="FFFFFF">
                    <a:alpha val="75000"/>
                  </a:srgbClr>
                </a:solidFill>
              </a:rPr>
              <a:t>Sari kola, psykiatrinen sairaanhoitaja</a:t>
            </a:r>
          </a:p>
        </p:txBody>
      </p:sp>
    </p:spTree>
    <p:extLst>
      <p:ext uri="{BB962C8B-B14F-4D97-AF65-F5344CB8AC3E}">
        <p14:creationId xmlns:p14="http://schemas.microsoft.com/office/powerpoint/2010/main" val="7823856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1C9AF5-7D71-4487-9F80-E49AA56399DA}"/>
              </a:ext>
            </a:extLst>
          </p:cNvPr>
          <p:cNvSpPr>
            <a:spLocks noGrp="1"/>
          </p:cNvSpPr>
          <p:nvPr>
            <p:ph type="title"/>
          </p:nvPr>
        </p:nvSpPr>
        <p:spPr>
          <a:xfrm>
            <a:off x="581192" y="702156"/>
            <a:ext cx="11029616" cy="1188720"/>
          </a:xfrm>
        </p:spPr>
        <p:txBody>
          <a:bodyPr>
            <a:normAutofit/>
          </a:bodyPr>
          <a:lstStyle/>
          <a:p>
            <a:r>
              <a:rPr lang="fi-FI" dirty="0"/>
              <a:t>Huomion kääntyminen sisäänpäin</a:t>
            </a:r>
          </a:p>
        </p:txBody>
      </p:sp>
      <p:sp>
        <p:nvSpPr>
          <p:cNvPr id="12" name="Rectangle 1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Tien ympäröity puut">
            <a:extLst>
              <a:ext uri="{FF2B5EF4-FFF2-40B4-BE49-F238E27FC236}">
                <a16:creationId xmlns:a16="http://schemas.microsoft.com/office/drawing/2014/main" id="{053259DF-4F0E-4B1F-912C-A0D5AACA34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3" r="-3" b="-3"/>
          <a:stretch/>
        </p:blipFill>
        <p:spPr>
          <a:xfrm>
            <a:off x="611392" y="2347105"/>
            <a:ext cx="5074920" cy="3712464"/>
          </a:xfrm>
          <a:prstGeom prst="rect">
            <a:avLst/>
          </a:prstGeom>
        </p:spPr>
      </p:pic>
      <p:sp>
        <p:nvSpPr>
          <p:cNvPr id="9" name="Content Placeholder 8">
            <a:extLst>
              <a:ext uri="{FF2B5EF4-FFF2-40B4-BE49-F238E27FC236}">
                <a16:creationId xmlns:a16="http://schemas.microsoft.com/office/drawing/2014/main" id="{23198AA0-E0E7-4C66-A0EE-012ACCB1F4CA}"/>
              </a:ext>
            </a:extLst>
          </p:cNvPr>
          <p:cNvSpPr>
            <a:spLocks noGrp="1"/>
          </p:cNvSpPr>
          <p:nvPr>
            <p:ph idx="1"/>
          </p:nvPr>
        </p:nvSpPr>
        <p:spPr>
          <a:xfrm>
            <a:off x="6340830" y="2340864"/>
            <a:ext cx="5269977" cy="3634486"/>
          </a:xfrm>
        </p:spPr>
        <p:txBody>
          <a:bodyPr>
            <a:normAutofit fontScale="85000" lnSpcReduction="20000"/>
          </a:bodyPr>
          <a:lstStyle/>
          <a:p>
            <a:pPr algn="l"/>
            <a:r>
              <a:rPr lang="fi-FI" b="0" i="0" dirty="0">
                <a:solidFill>
                  <a:srgbClr val="343434"/>
                </a:solidFill>
                <a:effectLst/>
                <a:latin typeface="Arial" panose="020B0604020202020204" pitchFamily="34" charset="0"/>
              </a:rPr>
              <a:t>Huomion kääntäminen sisäänpäin</a:t>
            </a:r>
          </a:p>
          <a:p>
            <a:pPr algn="l"/>
            <a:r>
              <a:rPr lang="fi-FI" b="0" i="0" dirty="0">
                <a:solidFill>
                  <a:srgbClr val="343434"/>
                </a:solidFill>
                <a:effectLst/>
                <a:latin typeface="Arial" panose="020B0604020202020204" pitchFamily="34" charset="0"/>
              </a:rPr>
              <a:t>Olet saattanut huomata, että suuntaat jännittävässä tilanteessa huomion enemmän omiin kuin muiden reaktioihin. Tarkkailet ulkoisen tilanteen sijaan itseäsi, ajatuksiasi, tunteitasi, ja etenkin kehollisia tuntemuksiasi. Saatat ajatella </a:t>
            </a:r>
            <a:r>
              <a:rPr lang="fi-FI" b="0" i="1" dirty="0">
                <a:solidFill>
                  <a:srgbClr val="343434"/>
                </a:solidFill>
                <a:effectLst/>
                <a:latin typeface="Arial" panose="020B0604020202020204" pitchFamily="34" charset="0"/>
              </a:rPr>
              <a:t>”Taas sydämeni hakkaa!”</a:t>
            </a:r>
            <a:r>
              <a:rPr lang="fi-FI" b="0" i="0" dirty="0">
                <a:solidFill>
                  <a:srgbClr val="343434"/>
                </a:solidFill>
                <a:effectLst/>
                <a:latin typeface="Arial" panose="020B0604020202020204" pitchFamily="34" charset="0"/>
              </a:rPr>
              <a:t> tai </a:t>
            </a:r>
            <a:r>
              <a:rPr lang="fi-FI" b="0" i="1" dirty="0">
                <a:solidFill>
                  <a:srgbClr val="343434"/>
                </a:solidFill>
                <a:effectLst/>
                <a:latin typeface="Arial" panose="020B0604020202020204" pitchFamily="34" charset="0"/>
              </a:rPr>
              <a:t>”Voi ei, nyt punastun”</a:t>
            </a:r>
            <a:r>
              <a:rPr lang="fi-FI" b="0" i="0" dirty="0">
                <a:solidFill>
                  <a:srgbClr val="343434"/>
                </a:solidFill>
                <a:effectLst/>
                <a:latin typeface="Arial" panose="020B0604020202020204" pitchFamily="34" charset="0"/>
              </a:rPr>
              <a:t>. Tällainen huomion kääntäminen sisäänpäin on hyvin tavallista ja tyypillistä sosiaalisessa jännittämisessä. Se on myös omiaan voimistamaan jännitysoireita. Onkin tärkeää opetella pikkuhiljaa siirtämään huomiota omista reaktioista muihin asioihin, kuten tilanteen asiasisältöön ja vuorovaikutukseen toisen kanssa. Tällaista huomion siirtämistä tullaan harjoittelemaan tämän omahoito-ohjelman aikana.</a:t>
            </a:r>
          </a:p>
          <a:p>
            <a:endParaRPr lang="en-US" dirty="0"/>
          </a:p>
        </p:txBody>
      </p:sp>
    </p:spTree>
    <p:extLst>
      <p:ext uri="{BB962C8B-B14F-4D97-AF65-F5344CB8AC3E}">
        <p14:creationId xmlns:p14="http://schemas.microsoft.com/office/powerpoint/2010/main" val="374430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9EA38C4-F9B5-431C-A348-C1C14148C8FB}"/>
              </a:ext>
            </a:extLst>
          </p:cNvPr>
          <p:cNvSpPr>
            <a:spLocks noGrp="1"/>
          </p:cNvSpPr>
          <p:nvPr>
            <p:ph type="title"/>
          </p:nvPr>
        </p:nvSpPr>
        <p:spPr>
          <a:xfrm>
            <a:off x="581192" y="702156"/>
            <a:ext cx="11029616" cy="1188720"/>
          </a:xfrm>
        </p:spPr>
        <p:txBody>
          <a:bodyPr>
            <a:normAutofit/>
          </a:bodyPr>
          <a:lstStyle/>
          <a:p>
            <a:r>
              <a:rPr lang="fi-FI" dirty="0"/>
              <a:t>AUTOMAATTISET AJATUKSET</a:t>
            </a:r>
          </a:p>
        </p:txBody>
      </p:sp>
      <p:sp>
        <p:nvSpPr>
          <p:cNvPr id="14" name="Rectangle 13">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Digitaalinen saldo asteikko, jossa on ympyrät">
            <a:extLst>
              <a:ext uri="{FF2B5EF4-FFF2-40B4-BE49-F238E27FC236}">
                <a16:creationId xmlns:a16="http://schemas.microsoft.com/office/drawing/2014/main" id="{850719EC-22E2-4ED8-B65B-F5C54AEAE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98" y="2765255"/>
            <a:ext cx="4748741" cy="2872988"/>
          </a:xfrm>
          <a:prstGeom prst="rect">
            <a:avLst/>
          </a:prstGeom>
        </p:spPr>
      </p:pic>
      <p:sp>
        <p:nvSpPr>
          <p:cNvPr id="9" name="Content Placeholder 8">
            <a:extLst>
              <a:ext uri="{FF2B5EF4-FFF2-40B4-BE49-F238E27FC236}">
                <a16:creationId xmlns:a16="http://schemas.microsoft.com/office/drawing/2014/main" id="{67239B26-0004-437E-B452-86E7E7CF44C3}"/>
              </a:ext>
            </a:extLst>
          </p:cNvPr>
          <p:cNvSpPr>
            <a:spLocks noGrp="1"/>
          </p:cNvSpPr>
          <p:nvPr>
            <p:ph idx="1"/>
          </p:nvPr>
        </p:nvSpPr>
        <p:spPr>
          <a:xfrm>
            <a:off x="6335805" y="2180496"/>
            <a:ext cx="5275001" cy="4045683"/>
          </a:xfrm>
        </p:spPr>
        <p:txBody>
          <a:bodyPr>
            <a:normAutofit fontScale="85000" lnSpcReduction="20000"/>
          </a:bodyPr>
          <a:lstStyle/>
          <a:p>
            <a:pPr algn="l"/>
            <a:r>
              <a:rPr lang="fi-FI" b="0" i="0" dirty="0">
                <a:solidFill>
                  <a:srgbClr val="343434"/>
                </a:solidFill>
                <a:effectLst/>
                <a:latin typeface="Arial" panose="020B0604020202020204" pitchFamily="34" charset="0"/>
              </a:rPr>
              <a:t>Automaattiset ajatukset</a:t>
            </a:r>
          </a:p>
          <a:p>
            <a:pPr algn="l"/>
            <a:r>
              <a:rPr lang="fi-FI" b="0" i="0" dirty="0">
                <a:solidFill>
                  <a:srgbClr val="343434"/>
                </a:solidFill>
                <a:effectLst/>
                <a:latin typeface="Arial" panose="020B0604020202020204" pitchFamily="34" charset="0"/>
              </a:rPr>
              <a:t>Olet saattanut joskus ajatella sosiaalisessa tilanteessa esimerkiksi </a:t>
            </a:r>
            <a:r>
              <a:rPr lang="fi-FI" b="0" i="1" dirty="0">
                <a:solidFill>
                  <a:srgbClr val="343434"/>
                </a:solidFill>
                <a:effectLst/>
                <a:latin typeface="Arial" panose="020B0604020202020204" pitchFamily="34" charset="0"/>
              </a:rPr>
              <a:t>”Pitävätköhän ne </a:t>
            </a:r>
            <a:r>
              <a:rPr lang="fi-FI" b="0" i="1" dirty="0" err="1">
                <a:solidFill>
                  <a:srgbClr val="343434"/>
                </a:solidFill>
                <a:effectLst/>
                <a:latin typeface="Arial" panose="020B0604020202020204" pitchFamily="34" charset="0"/>
              </a:rPr>
              <a:t>mua</a:t>
            </a:r>
            <a:r>
              <a:rPr lang="fi-FI" b="0" i="1" dirty="0">
                <a:solidFill>
                  <a:srgbClr val="343434"/>
                </a:solidFill>
                <a:effectLst/>
                <a:latin typeface="Arial" panose="020B0604020202020204" pitchFamily="34" charset="0"/>
              </a:rPr>
              <a:t> ihan luuserina?”</a:t>
            </a:r>
            <a:r>
              <a:rPr lang="fi-FI" b="0" i="0" dirty="0">
                <a:solidFill>
                  <a:srgbClr val="343434"/>
                </a:solidFill>
                <a:effectLst/>
                <a:latin typeface="Arial" panose="020B0604020202020204" pitchFamily="34" charset="0"/>
              </a:rPr>
              <a:t> tai </a:t>
            </a:r>
            <a:r>
              <a:rPr lang="fi-FI" b="0" i="1" dirty="0">
                <a:solidFill>
                  <a:srgbClr val="343434"/>
                </a:solidFill>
                <a:effectLst/>
                <a:latin typeface="Arial" panose="020B0604020202020204" pitchFamily="34" charset="0"/>
              </a:rPr>
              <a:t>”eihän tuossa äskeisessä lauseessani ollut mitään järkeä”</a:t>
            </a:r>
            <a:r>
              <a:rPr lang="fi-FI" b="0" i="0" dirty="0">
                <a:solidFill>
                  <a:srgbClr val="343434"/>
                </a:solidFill>
                <a:effectLst/>
                <a:latin typeface="Arial" panose="020B0604020202020204" pitchFamily="34" charset="0"/>
              </a:rPr>
              <a:t>. Tällaiset ajatukset, samoin kuin erilaisissa tilanteissa tehdyt tulkinnat, syntyvät silmänräpäyksessä ja monesti huomaamattamme. Niitä voidaankin kutsua automaattisiksi ajatuksiksi. Automaattiset ajatukset ovat jokapäiväistä sisäistä puhetta, jolla kerromme itsellemme, miten asiat ovat. Ne voivat olla sanallisia tai erilaisia mielikuvia. Automaattiset ajatukset vaikuttavat siihen, miten tilanteessa tulemme toimimaan. Keskeisintä ihmisen toiminnan kannalta ovatkin itse asiassa hänen omat tulkintansa todellisuudesta, eivät niinkään tilanteen ulkoiset piirteet.</a:t>
            </a:r>
          </a:p>
          <a:p>
            <a:endParaRPr lang="en-US" dirty="0"/>
          </a:p>
        </p:txBody>
      </p:sp>
    </p:spTree>
    <p:extLst>
      <p:ext uri="{BB962C8B-B14F-4D97-AF65-F5344CB8AC3E}">
        <p14:creationId xmlns:p14="http://schemas.microsoft.com/office/powerpoint/2010/main" val="367363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6BE793C3-FF01-4A2B-B89C-C550E5D82AD9}"/>
              </a:ext>
            </a:extLst>
          </p:cNvPr>
          <p:cNvSpPr>
            <a:spLocks noGrp="1"/>
          </p:cNvSpPr>
          <p:nvPr>
            <p:ph type="title"/>
          </p:nvPr>
        </p:nvSpPr>
        <p:spPr>
          <a:xfrm>
            <a:off x="609906" y="702156"/>
            <a:ext cx="3568661" cy="1188720"/>
          </a:xfrm>
        </p:spPr>
        <p:txBody>
          <a:bodyPr>
            <a:normAutofit/>
          </a:bodyPr>
          <a:lstStyle/>
          <a:p>
            <a:r>
              <a:rPr lang="fi-FI" dirty="0"/>
              <a:t>Muut arvioivat minua</a:t>
            </a:r>
          </a:p>
        </p:txBody>
      </p:sp>
      <p:sp>
        <p:nvSpPr>
          <p:cNvPr id="14" name="Rectangle 13">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E8E5B9F5-4948-499C-BE19-8681F9DD32BC}"/>
              </a:ext>
            </a:extLst>
          </p:cNvPr>
          <p:cNvSpPr>
            <a:spLocks noGrp="1"/>
          </p:cNvSpPr>
          <p:nvPr>
            <p:ph idx="1"/>
          </p:nvPr>
        </p:nvSpPr>
        <p:spPr>
          <a:xfrm>
            <a:off x="609906" y="2340864"/>
            <a:ext cx="3568661" cy="3634486"/>
          </a:xfrm>
        </p:spPr>
        <p:txBody>
          <a:bodyPr>
            <a:normAutofit fontScale="70000" lnSpcReduction="20000"/>
          </a:bodyPr>
          <a:lstStyle/>
          <a:p>
            <a:pPr algn="l"/>
            <a:r>
              <a:rPr lang="fi-FI" b="0" i="0" dirty="0">
                <a:solidFill>
                  <a:srgbClr val="343434"/>
                </a:solidFill>
                <a:effectLst/>
                <a:latin typeface="Arial" panose="020B0604020202020204" pitchFamily="34" charset="0"/>
              </a:rPr>
              <a:t>”Muut arvioivat minua”</a:t>
            </a:r>
          </a:p>
          <a:p>
            <a:pPr algn="l"/>
            <a:r>
              <a:rPr lang="fi-FI" b="0" i="0" dirty="0">
                <a:solidFill>
                  <a:srgbClr val="343434"/>
                </a:solidFill>
                <a:effectLst/>
                <a:latin typeface="Arial" panose="020B0604020202020204" pitchFamily="34" charset="0"/>
              </a:rPr>
              <a:t>Sosiaaliseen ahdistuneisuuteen liittyy usein peruskokemus, että joutuu kielteisen arvioinnin kohteeksi. Henkilö uskoo, että muut voivat havaita hänessä epäonnistumista, huonoutta tai heikkoutta, ja arvioivat häntä siksi negatiivisesti. Sosiaalisista peloista kärsivä ennakoi usein, mitä kielteistä erilaisista tilanteista voi seurata. Joutuessaan sosiaalisesti jännittävään tilanteeseen, alkaa henkilö helposti tarkkailla käyttäytymistään näiden uskomusten valossa kriittisestä ja tuomitsevasta näkökulmasta.</a:t>
            </a:r>
          </a:p>
          <a:p>
            <a:endParaRPr lang="en-US" dirty="0"/>
          </a:p>
        </p:txBody>
      </p:sp>
      <p:pic>
        <p:nvPicPr>
          <p:cNvPr id="5" name="Sisällön paikkamerkki 4" descr="Kaupungin valot, jotka näkyvät tarkkoina suurennuslasin läpi">
            <a:extLst>
              <a:ext uri="{FF2B5EF4-FFF2-40B4-BE49-F238E27FC236}">
                <a16:creationId xmlns:a16="http://schemas.microsoft.com/office/drawing/2014/main" id="{E3DD1CD7-502A-437B-A9B2-A2ECE59BDF92}"/>
              </a:ext>
            </a:extLst>
          </p:cNvPr>
          <p:cNvPicPr>
            <a:picLocks noChangeAspect="1"/>
          </p:cNvPicPr>
          <p:nvPr/>
        </p:nvPicPr>
        <p:blipFill rotWithShape="1">
          <a:blip r:embed="rId2">
            <a:extLst>
              <a:ext uri="{28A0092B-C50C-407E-A947-70E740481C1C}">
                <a14:useLocalDpi xmlns:a14="http://schemas.microsoft.com/office/drawing/2010/main" val="0"/>
              </a:ext>
            </a:extLst>
          </a:blip>
          <a:srcRect l="13565" r="13069" b="-1"/>
          <a:stretch/>
        </p:blipFill>
        <p:spPr>
          <a:xfrm>
            <a:off x="4654295" y="10"/>
            <a:ext cx="7537705" cy="6857990"/>
          </a:xfrm>
          <a:prstGeom prst="rect">
            <a:avLst/>
          </a:prstGeom>
        </p:spPr>
      </p:pic>
    </p:spTree>
    <p:extLst>
      <p:ext uri="{BB962C8B-B14F-4D97-AF65-F5344CB8AC3E}">
        <p14:creationId xmlns:p14="http://schemas.microsoft.com/office/powerpoint/2010/main" val="130078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9ED0D52-6056-4BEF-8B7C-114108995154}"/>
              </a:ext>
            </a:extLst>
          </p:cNvPr>
          <p:cNvSpPr>
            <a:spLocks noGrp="1"/>
          </p:cNvSpPr>
          <p:nvPr>
            <p:ph type="title"/>
          </p:nvPr>
        </p:nvSpPr>
        <p:spPr>
          <a:xfrm>
            <a:off x="581193" y="702156"/>
            <a:ext cx="6309003" cy="1013800"/>
          </a:xfrm>
        </p:spPr>
        <p:txBody>
          <a:bodyPr>
            <a:normAutofit/>
          </a:bodyPr>
          <a:lstStyle/>
          <a:p>
            <a:pPr>
              <a:lnSpc>
                <a:spcPct val="90000"/>
              </a:lnSpc>
            </a:pPr>
            <a:r>
              <a:rPr lang="fi-FI">
                <a:solidFill>
                  <a:schemeClr val="tx2"/>
                </a:solidFill>
              </a:rPr>
              <a:t>Keinoja sos.tilanteiden pelkojen hoitoon</a:t>
            </a:r>
          </a:p>
        </p:txBody>
      </p:sp>
      <p:sp>
        <p:nvSpPr>
          <p:cNvPr id="26" name="Rectangle 25">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B4536A67-EBFE-40D4-A893-37FFCB195093}"/>
              </a:ext>
            </a:extLst>
          </p:cNvPr>
          <p:cNvSpPr>
            <a:spLocks noGrp="1"/>
          </p:cNvSpPr>
          <p:nvPr>
            <p:ph idx="1"/>
          </p:nvPr>
        </p:nvSpPr>
        <p:spPr>
          <a:xfrm>
            <a:off x="581194" y="1896533"/>
            <a:ext cx="6309003" cy="3962266"/>
          </a:xfrm>
        </p:spPr>
        <p:txBody>
          <a:bodyPr>
            <a:normAutofit fontScale="92500" lnSpcReduction="10000"/>
          </a:bodyPr>
          <a:lstStyle/>
          <a:p>
            <a:pPr marL="305435" indent="-305435"/>
            <a:r>
              <a:rPr lang="en-US" dirty="0" err="1">
                <a:solidFill>
                  <a:schemeClr val="tx2"/>
                </a:solidFill>
                <a:ea typeface="+mn-lt"/>
                <a:cs typeface="+mn-lt"/>
              </a:rPr>
              <a:t>rentoutuharjoitukset</a:t>
            </a:r>
            <a:r>
              <a:rPr lang="en-US" dirty="0">
                <a:solidFill>
                  <a:schemeClr val="tx2"/>
                </a:solidFill>
                <a:ea typeface="+mn-lt"/>
                <a:cs typeface="+mn-lt"/>
              </a:rPr>
              <a:t> </a:t>
            </a:r>
            <a:r>
              <a:rPr lang="en-US" dirty="0" err="1">
                <a:solidFill>
                  <a:schemeClr val="tx2"/>
                </a:solidFill>
                <a:ea typeface="+mn-lt"/>
                <a:cs typeface="+mn-lt"/>
              </a:rPr>
              <a:t>auttavat</a:t>
            </a:r>
            <a:r>
              <a:rPr lang="en-US" dirty="0">
                <a:solidFill>
                  <a:schemeClr val="tx2"/>
                </a:solidFill>
                <a:ea typeface="+mn-lt"/>
                <a:cs typeface="+mn-lt"/>
              </a:rPr>
              <a:t> </a:t>
            </a:r>
            <a:r>
              <a:rPr lang="en-US" dirty="0" err="1">
                <a:solidFill>
                  <a:schemeClr val="tx2"/>
                </a:solidFill>
                <a:ea typeface="+mn-lt"/>
                <a:cs typeface="+mn-lt"/>
              </a:rPr>
              <a:t>rauhoittumaan</a:t>
            </a:r>
            <a:r>
              <a:rPr lang="en-US" dirty="0">
                <a:solidFill>
                  <a:schemeClr val="tx2"/>
                </a:solidFill>
                <a:ea typeface="+mn-lt"/>
                <a:cs typeface="+mn-lt"/>
              </a:rPr>
              <a:t> ja </a:t>
            </a:r>
            <a:r>
              <a:rPr lang="en-US" dirty="0" err="1">
                <a:solidFill>
                  <a:schemeClr val="tx2"/>
                </a:solidFill>
                <a:ea typeface="+mn-lt"/>
                <a:cs typeface="+mn-lt"/>
              </a:rPr>
              <a:t>saamaan</a:t>
            </a:r>
            <a:r>
              <a:rPr lang="en-US" dirty="0">
                <a:solidFill>
                  <a:schemeClr val="tx2"/>
                </a:solidFill>
                <a:ea typeface="+mn-lt"/>
                <a:cs typeface="+mn-lt"/>
              </a:rPr>
              <a:t> </a:t>
            </a:r>
            <a:r>
              <a:rPr lang="en-US" dirty="0" err="1">
                <a:solidFill>
                  <a:schemeClr val="tx2"/>
                </a:solidFill>
                <a:ea typeface="+mn-lt"/>
                <a:cs typeface="+mn-lt"/>
              </a:rPr>
              <a:t>elimistön</a:t>
            </a:r>
            <a:r>
              <a:rPr lang="en-US" dirty="0">
                <a:solidFill>
                  <a:schemeClr val="tx2"/>
                </a:solidFill>
                <a:ea typeface="+mn-lt"/>
                <a:cs typeface="+mn-lt"/>
              </a:rPr>
              <a:t> </a:t>
            </a:r>
            <a:r>
              <a:rPr lang="en-US" dirty="0" err="1">
                <a:solidFill>
                  <a:schemeClr val="tx2"/>
                </a:solidFill>
                <a:ea typeface="+mn-lt"/>
                <a:cs typeface="+mn-lt"/>
              </a:rPr>
              <a:t>kiihtyneisyyttä</a:t>
            </a:r>
            <a:r>
              <a:rPr lang="en-US" dirty="0">
                <a:solidFill>
                  <a:schemeClr val="tx2"/>
                </a:solidFill>
                <a:ea typeface="+mn-lt"/>
                <a:cs typeface="+mn-lt"/>
              </a:rPr>
              <a:t> </a:t>
            </a:r>
            <a:r>
              <a:rPr lang="en-US" dirty="0" err="1">
                <a:solidFill>
                  <a:schemeClr val="tx2"/>
                </a:solidFill>
                <a:ea typeface="+mn-lt"/>
                <a:cs typeface="+mn-lt"/>
              </a:rPr>
              <a:t>hallintaan</a:t>
            </a:r>
            <a:r>
              <a:rPr lang="en-US" dirty="0">
                <a:solidFill>
                  <a:schemeClr val="tx2"/>
                </a:solidFill>
                <a:ea typeface="+mn-lt"/>
                <a:cs typeface="+mn-lt"/>
              </a:rPr>
              <a:t>. </a:t>
            </a:r>
            <a:r>
              <a:rPr lang="en-US" dirty="0" err="1">
                <a:solidFill>
                  <a:schemeClr val="tx2"/>
                </a:solidFill>
                <a:ea typeface="+mn-lt"/>
                <a:cs typeface="+mn-lt"/>
              </a:rPr>
              <a:t>Rentoutumista</a:t>
            </a:r>
            <a:r>
              <a:rPr lang="en-US" dirty="0">
                <a:solidFill>
                  <a:schemeClr val="tx2"/>
                </a:solidFill>
                <a:ea typeface="+mn-lt"/>
                <a:cs typeface="+mn-lt"/>
              </a:rPr>
              <a:t> ja </a:t>
            </a:r>
            <a:r>
              <a:rPr lang="en-US" dirty="0" err="1">
                <a:solidFill>
                  <a:schemeClr val="tx2"/>
                </a:solidFill>
                <a:ea typeface="+mn-lt"/>
                <a:cs typeface="+mn-lt"/>
              </a:rPr>
              <a:t>oman</a:t>
            </a:r>
            <a:r>
              <a:rPr lang="en-US" dirty="0">
                <a:solidFill>
                  <a:schemeClr val="tx2"/>
                </a:solidFill>
                <a:ea typeface="+mn-lt"/>
                <a:cs typeface="+mn-lt"/>
              </a:rPr>
              <a:t> </a:t>
            </a:r>
            <a:r>
              <a:rPr lang="en-US" dirty="0" err="1">
                <a:solidFill>
                  <a:schemeClr val="tx2"/>
                </a:solidFill>
                <a:ea typeface="+mn-lt"/>
                <a:cs typeface="+mn-lt"/>
              </a:rPr>
              <a:t>kehon</a:t>
            </a:r>
            <a:r>
              <a:rPr lang="en-US" dirty="0">
                <a:solidFill>
                  <a:schemeClr val="tx2"/>
                </a:solidFill>
                <a:ea typeface="+mn-lt"/>
                <a:cs typeface="+mn-lt"/>
              </a:rPr>
              <a:t> </a:t>
            </a:r>
            <a:r>
              <a:rPr lang="en-US" dirty="0" err="1">
                <a:solidFill>
                  <a:schemeClr val="tx2"/>
                </a:solidFill>
                <a:ea typeface="+mn-lt"/>
                <a:cs typeface="+mn-lt"/>
              </a:rPr>
              <a:t>rauhoittamista</a:t>
            </a:r>
            <a:r>
              <a:rPr lang="en-US" dirty="0">
                <a:solidFill>
                  <a:schemeClr val="tx2"/>
                </a:solidFill>
                <a:ea typeface="+mn-lt"/>
                <a:cs typeface="+mn-lt"/>
              </a:rPr>
              <a:t> on </a:t>
            </a:r>
            <a:r>
              <a:rPr lang="en-US" dirty="0" err="1">
                <a:solidFill>
                  <a:schemeClr val="tx2"/>
                </a:solidFill>
                <a:ea typeface="+mn-lt"/>
                <a:cs typeface="+mn-lt"/>
              </a:rPr>
              <a:t>hyödyllistä</a:t>
            </a:r>
            <a:r>
              <a:rPr lang="en-US" dirty="0">
                <a:solidFill>
                  <a:schemeClr val="tx2"/>
                </a:solidFill>
                <a:ea typeface="+mn-lt"/>
                <a:cs typeface="+mn-lt"/>
              </a:rPr>
              <a:t> </a:t>
            </a:r>
            <a:r>
              <a:rPr lang="en-US" dirty="0" err="1">
                <a:solidFill>
                  <a:schemeClr val="tx2"/>
                </a:solidFill>
                <a:ea typeface="+mn-lt"/>
                <a:cs typeface="+mn-lt"/>
              </a:rPr>
              <a:t>harjoitella</a:t>
            </a:r>
            <a:r>
              <a:rPr lang="en-US" dirty="0">
                <a:solidFill>
                  <a:schemeClr val="tx2"/>
                </a:solidFill>
                <a:ea typeface="+mn-lt"/>
                <a:cs typeface="+mn-lt"/>
              </a:rPr>
              <a:t> pian </a:t>
            </a:r>
            <a:r>
              <a:rPr lang="en-US" dirty="0" err="1">
                <a:solidFill>
                  <a:schemeClr val="tx2"/>
                </a:solidFill>
                <a:ea typeface="+mn-lt"/>
                <a:cs typeface="+mn-lt"/>
              </a:rPr>
              <a:t>aloitettavan</a:t>
            </a:r>
            <a:r>
              <a:rPr lang="en-US" dirty="0">
                <a:solidFill>
                  <a:schemeClr val="tx2"/>
                </a:solidFill>
                <a:ea typeface="+mn-lt"/>
                <a:cs typeface="+mn-lt"/>
              </a:rPr>
              <a:t> </a:t>
            </a:r>
            <a:r>
              <a:rPr lang="en-US" dirty="0" err="1">
                <a:solidFill>
                  <a:schemeClr val="tx2"/>
                </a:solidFill>
                <a:ea typeface="+mn-lt"/>
                <a:cs typeface="+mn-lt"/>
              </a:rPr>
              <a:t>altistusharjoittelun</a:t>
            </a:r>
            <a:r>
              <a:rPr lang="en-US" dirty="0">
                <a:solidFill>
                  <a:schemeClr val="tx2"/>
                </a:solidFill>
                <a:ea typeface="+mn-lt"/>
                <a:cs typeface="+mn-lt"/>
              </a:rPr>
              <a:t> </a:t>
            </a:r>
            <a:r>
              <a:rPr lang="en-US" dirty="0" err="1">
                <a:solidFill>
                  <a:schemeClr val="tx2"/>
                </a:solidFill>
                <a:ea typeface="+mn-lt"/>
                <a:cs typeface="+mn-lt"/>
              </a:rPr>
              <a:t>tueksi</a:t>
            </a:r>
            <a:r>
              <a:rPr lang="en-US" dirty="0">
                <a:solidFill>
                  <a:schemeClr val="tx2"/>
                </a:solidFill>
                <a:ea typeface="+mn-lt"/>
                <a:cs typeface="+mn-lt"/>
              </a:rPr>
              <a:t>.</a:t>
            </a:r>
          </a:p>
          <a:p>
            <a:pPr marL="305435" indent="-305435"/>
            <a:r>
              <a:rPr lang="en-US" b="1" dirty="0" err="1">
                <a:ea typeface="+mn-lt"/>
                <a:cs typeface="+mn-lt"/>
              </a:rPr>
              <a:t>Rauhoita</a:t>
            </a:r>
            <a:r>
              <a:rPr lang="en-US" b="1" dirty="0">
                <a:ea typeface="+mn-lt"/>
                <a:cs typeface="+mn-lt"/>
              </a:rPr>
              <a:t> </a:t>
            </a:r>
            <a:r>
              <a:rPr lang="en-US" b="1" dirty="0" err="1">
                <a:ea typeface="+mn-lt"/>
                <a:cs typeface="+mn-lt"/>
              </a:rPr>
              <a:t>hengitys</a:t>
            </a:r>
            <a:endParaRPr lang="en-US" dirty="0" err="1">
              <a:solidFill>
                <a:schemeClr val="tx2"/>
              </a:solidFill>
            </a:endParaRPr>
          </a:p>
          <a:p>
            <a:pPr marL="305435" indent="-305435"/>
            <a:r>
              <a:rPr lang="en-US" dirty="0" err="1">
                <a:ea typeface="+mn-lt"/>
                <a:cs typeface="+mn-lt"/>
              </a:rPr>
              <a:t>Tehokas</a:t>
            </a:r>
            <a:r>
              <a:rPr lang="en-US" dirty="0">
                <a:ea typeface="+mn-lt"/>
                <a:cs typeface="+mn-lt"/>
              </a:rPr>
              <a:t> tapa </a:t>
            </a:r>
            <a:r>
              <a:rPr lang="en-US" dirty="0" err="1">
                <a:ea typeface="+mn-lt"/>
                <a:cs typeface="+mn-lt"/>
              </a:rPr>
              <a:t>rauhoittaa</a:t>
            </a:r>
            <a:r>
              <a:rPr lang="en-US" dirty="0">
                <a:ea typeface="+mn-lt"/>
                <a:cs typeface="+mn-lt"/>
              </a:rPr>
              <a:t> </a:t>
            </a:r>
            <a:r>
              <a:rPr lang="en-US" dirty="0" err="1">
                <a:ea typeface="+mn-lt"/>
                <a:cs typeface="+mn-lt"/>
              </a:rPr>
              <a:t>itseään</a:t>
            </a:r>
            <a:r>
              <a:rPr lang="en-US" dirty="0">
                <a:ea typeface="+mn-lt"/>
                <a:cs typeface="+mn-lt"/>
              </a:rPr>
              <a:t> on </a:t>
            </a:r>
            <a:r>
              <a:rPr lang="en-US" dirty="0" err="1">
                <a:ea typeface="+mn-lt"/>
                <a:cs typeface="+mn-lt"/>
              </a:rPr>
              <a:t>hengityksen</a:t>
            </a:r>
            <a:r>
              <a:rPr lang="en-US" dirty="0">
                <a:ea typeface="+mn-lt"/>
                <a:cs typeface="+mn-lt"/>
              </a:rPr>
              <a:t> </a:t>
            </a:r>
            <a:r>
              <a:rPr lang="en-US" dirty="0" err="1">
                <a:ea typeface="+mn-lt"/>
                <a:cs typeface="+mn-lt"/>
              </a:rPr>
              <a:t>rauhoittaminen</a:t>
            </a:r>
            <a:r>
              <a:rPr lang="en-US" dirty="0">
                <a:ea typeface="+mn-lt"/>
                <a:cs typeface="+mn-lt"/>
              </a:rPr>
              <a:t> ja </a:t>
            </a:r>
            <a:r>
              <a:rPr lang="en-US" dirty="0" err="1">
                <a:ea typeface="+mn-lt"/>
                <a:cs typeface="+mn-lt"/>
              </a:rPr>
              <a:t>tasaaminen</a:t>
            </a:r>
            <a:r>
              <a:rPr lang="en-US" dirty="0">
                <a:ea typeface="+mn-lt"/>
                <a:cs typeface="+mn-lt"/>
              </a:rPr>
              <a:t> </a:t>
            </a:r>
            <a:r>
              <a:rPr lang="en-US" dirty="0" err="1">
                <a:ea typeface="+mn-lt"/>
                <a:cs typeface="+mn-lt"/>
              </a:rPr>
              <a:t>palleahengityksen</a:t>
            </a:r>
            <a:r>
              <a:rPr lang="en-US" dirty="0">
                <a:ea typeface="+mn-lt"/>
                <a:cs typeface="+mn-lt"/>
              </a:rPr>
              <a:t> </a:t>
            </a:r>
            <a:r>
              <a:rPr lang="en-US" dirty="0" err="1">
                <a:ea typeface="+mn-lt"/>
                <a:cs typeface="+mn-lt"/>
              </a:rPr>
              <a:t>avulla</a:t>
            </a:r>
            <a:r>
              <a:rPr lang="en-US" dirty="0">
                <a:ea typeface="+mn-lt"/>
                <a:cs typeface="+mn-lt"/>
              </a:rPr>
              <a:t>. </a:t>
            </a:r>
            <a:endParaRPr lang="en-US" dirty="0"/>
          </a:p>
          <a:p>
            <a:pPr marL="305435" indent="-305435"/>
            <a:r>
              <a:rPr lang="en-US" dirty="0" err="1">
                <a:ea typeface="+mn-lt"/>
                <a:cs typeface="+mn-lt"/>
              </a:rPr>
              <a:t>Huomion</a:t>
            </a:r>
            <a:r>
              <a:rPr lang="en-US" dirty="0">
                <a:ea typeface="+mn-lt"/>
                <a:cs typeface="+mn-lt"/>
              </a:rPr>
              <a:t> </a:t>
            </a:r>
            <a:r>
              <a:rPr lang="en-US" dirty="0" err="1">
                <a:ea typeface="+mn-lt"/>
                <a:cs typeface="+mn-lt"/>
              </a:rPr>
              <a:t>siirtäminen</a:t>
            </a:r>
            <a:r>
              <a:rPr lang="en-US" dirty="0">
                <a:ea typeface="+mn-lt"/>
                <a:cs typeface="+mn-lt"/>
              </a:rPr>
              <a:t> pois </a:t>
            </a:r>
            <a:r>
              <a:rPr lang="en-US" dirty="0" err="1">
                <a:ea typeface="+mn-lt"/>
                <a:cs typeface="+mn-lt"/>
              </a:rPr>
              <a:t>jännittämisen</a:t>
            </a:r>
            <a:r>
              <a:rPr lang="en-US" dirty="0">
                <a:ea typeface="+mn-lt"/>
                <a:cs typeface="+mn-lt"/>
              </a:rPr>
              <a:t> </a:t>
            </a:r>
            <a:r>
              <a:rPr lang="en-US" dirty="0" err="1">
                <a:ea typeface="+mn-lt"/>
                <a:cs typeface="+mn-lt"/>
              </a:rPr>
              <a:t>oireista</a:t>
            </a:r>
            <a:r>
              <a:rPr lang="en-US" dirty="0">
                <a:ea typeface="+mn-lt"/>
                <a:cs typeface="+mn-lt"/>
              </a:rPr>
              <a:t> </a:t>
            </a:r>
            <a:r>
              <a:rPr lang="en-US" dirty="0" err="1">
                <a:ea typeface="+mn-lt"/>
                <a:cs typeface="+mn-lt"/>
              </a:rPr>
              <a:t>vähentää</a:t>
            </a:r>
            <a:r>
              <a:rPr lang="en-US" dirty="0">
                <a:ea typeface="+mn-lt"/>
                <a:cs typeface="+mn-lt"/>
              </a:rPr>
              <a:t> </a:t>
            </a:r>
            <a:r>
              <a:rPr lang="en-US" dirty="0" err="1">
                <a:ea typeface="+mn-lt"/>
                <a:cs typeface="+mn-lt"/>
              </a:rPr>
              <a:t>ahdistusta</a:t>
            </a:r>
            <a:r>
              <a:rPr lang="en-US" dirty="0">
                <a:ea typeface="+mn-lt"/>
                <a:cs typeface="+mn-lt"/>
              </a:rPr>
              <a:t> ja </a:t>
            </a:r>
            <a:r>
              <a:rPr lang="en-US" dirty="0" err="1">
                <a:ea typeface="+mn-lt"/>
                <a:cs typeface="+mn-lt"/>
              </a:rPr>
              <a:t>jännitystä</a:t>
            </a:r>
            <a:r>
              <a:rPr lang="en-US" dirty="0">
                <a:ea typeface="+mn-lt"/>
                <a:cs typeface="+mn-lt"/>
              </a:rPr>
              <a:t> jo </a:t>
            </a:r>
            <a:r>
              <a:rPr lang="en-US" dirty="0" err="1">
                <a:ea typeface="+mn-lt"/>
                <a:cs typeface="+mn-lt"/>
              </a:rPr>
              <a:t>muutamassa</a:t>
            </a:r>
            <a:r>
              <a:rPr lang="en-US" dirty="0">
                <a:ea typeface="+mn-lt"/>
                <a:cs typeface="+mn-lt"/>
              </a:rPr>
              <a:t> </a:t>
            </a:r>
            <a:r>
              <a:rPr lang="en-US" dirty="0" err="1">
                <a:ea typeface="+mn-lt"/>
                <a:cs typeface="+mn-lt"/>
              </a:rPr>
              <a:t>minuutissa</a:t>
            </a:r>
            <a:r>
              <a:rPr lang="en-US" dirty="0">
                <a:ea typeface="+mn-lt"/>
                <a:cs typeface="+mn-lt"/>
              </a:rPr>
              <a:t>.</a:t>
            </a:r>
          </a:p>
          <a:p>
            <a:pPr marL="305435" indent="-305435"/>
            <a:r>
              <a:rPr lang="en-US" dirty="0" err="1">
                <a:solidFill>
                  <a:srgbClr val="404040"/>
                </a:solidFill>
                <a:ea typeface="+mn-lt"/>
                <a:cs typeface="+mn-lt"/>
              </a:rPr>
              <a:t>Käy</a:t>
            </a:r>
            <a:r>
              <a:rPr lang="en-US" dirty="0">
                <a:solidFill>
                  <a:srgbClr val="404040"/>
                </a:solidFill>
                <a:ea typeface="+mn-lt"/>
                <a:cs typeface="+mn-lt"/>
              </a:rPr>
              <a:t> </a:t>
            </a:r>
            <a:r>
              <a:rPr lang="en-US" dirty="0" err="1">
                <a:solidFill>
                  <a:srgbClr val="404040"/>
                </a:solidFill>
                <a:ea typeface="+mn-lt"/>
                <a:cs typeface="+mn-lt"/>
              </a:rPr>
              <a:t>puhumassa</a:t>
            </a:r>
            <a:r>
              <a:rPr lang="en-US" dirty="0">
                <a:solidFill>
                  <a:srgbClr val="404040"/>
                </a:solidFill>
                <a:ea typeface="+mn-lt"/>
                <a:cs typeface="+mn-lt"/>
              </a:rPr>
              <a:t> </a:t>
            </a:r>
            <a:r>
              <a:rPr lang="en-US" dirty="0" err="1">
                <a:solidFill>
                  <a:srgbClr val="404040"/>
                </a:solidFill>
                <a:ea typeface="+mn-lt"/>
                <a:cs typeface="+mn-lt"/>
              </a:rPr>
              <a:t>asiasta</a:t>
            </a:r>
            <a:r>
              <a:rPr lang="en-US" dirty="0">
                <a:solidFill>
                  <a:srgbClr val="404040"/>
                </a:solidFill>
                <a:ea typeface="+mn-lt"/>
                <a:cs typeface="+mn-lt"/>
              </a:rPr>
              <a:t> </a:t>
            </a:r>
            <a:r>
              <a:rPr lang="en-US" dirty="0" err="1">
                <a:solidFill>
                  <a:srgbClr val="404040"/>
                </a:solidFill>
                <a:ea typeface="+mn-lt"/>
                <a:cs typeface="+mn-lt"/>
              </a:rPr>
              <a:t>esim</a:t>
            </a:r>
            <a:r>
              <a:rPr lang="en-US" dirty="0">
                <a:solidFill>
                  <a:srgbClr val="404040"/>
                </a:solidFill>
                <a:ea typeface="+mn-lt"/>
                <a:cs typeface="+mn-lt"/>
              </a:rPr>
              <a:t>. </a:t>
            </a:r>
            <a:r>
              <a:rPr lang="en-US" dirty="0" err="1">
                <a:solidFill>
                  <a:srgbClr val="404040"/>
                </a:solidFill>
                <a:ea typeface="+mn-lt"/>
                <a:cs typeface="+mn-lt"/>
              </a:rPr>
              <a:t>oppilashuollossa</a:t>
            </a:r>
            <a:r>
              <a:rPr lang="en-US" dirty="0">
                <a:solidFill>
                  <a:srgbClr val="404040"/>
                </a:solidFill>
                <a:ea typeface="+mn-lt"/>
                <a:cs typeface="+mn-lt"/>
              </a:rPr>
              <a:t>.</a:t>
            </a:r>
          </a:p>
          <a:p>
            <a:pPr marL="305435" indent="-305435"/>
            <a:r>
              <a:rPr lang="en-US" dirty="0" err="1">
                <a:solidFill>
                  <a:srgbClr val="404040"/>
                </a:solidFill>
                <a:ea typeface="+mn-lt"/>
                <a:cs typeface="+mn-lt"/>
              </a:rPr>
              <a:t>Joskus</a:t>
            </a:r>
            <a:r>
              <a:rPr lang="en-US" dirty="0">
                <a:solidFill>
                  <a:srgbClr val="404040"/>
                </a:solidFill>
                <a:ea typeface="+mn-lt"/>
                <a:cs typeface="+mn-lt"/>
              </a:rPr>
              <a:t> </a:t>
            </a:r>
            <a:r>
              <a:rPr lang="en-US" dirty="0" err="1">
                <a:solidFill>
                  <a:srgbClr val="404040"/>
                </a:solidFill>
                <a:ea typeface="+mn-lt"/>
                <a:cs typeface="+mn-lt"/>
              </a:rPr>
              <a:t>myös</a:t>
            </a:r>
            <a:r>
              <a:rPr lang="en-US" dirty="0">
                <a:solidFill>
                  <a:srgbClr val="404040"/>
                </a:solidFill>
                <a:ea typeface="+mn-lt"/>
                <a:cs typeface="+mn-lt"/>
              </a:rPr>
              <a:t> </a:t>
            </a:r>
            <a:r>
              <a:rPr lang="en-US" dirty="0" err="1">
                <a:solidFill>
                  <a:srgbClr val="404040"/>
                </a:solidFill>
                <a:ea typeface="+mn-lt"/>
                <a:cs typeface="+mn-lt"/>
              </a:rPr>
              <a:t>lääkitys</a:t>
            </a:r>
            <a:r>
              <a:rPr lang="en-US" dirty="0">
                <a:solidFill>
                  <a:srgbClr val="404040"/>
                </a:solidFill>
                <a:ea typeface="+mn-lt"/>
                <a:cs typeface="+mn-lt"/>
              </a:rPr>
              <a:t> </a:t>
            </a:r>
            <a:r>
              <a:rPr lang="en-US" dirty="0" err="1">
                <a:solidFill>
                  <a:srgbClr val="404040"/>
                </a:solidFill>
                <a:ea typeface="+mn-lt"/>
                <a:cs typeface="+mn-lt"/>
              </a:rPr>
              <a:t>voi</a:t>
            </a:r>
            <a:r>
              <a:rPr lang="en-US" dirty="0">
                <a:solidFill>
                  <a:srgbClr val="404040"/>
                </a:solidFill>
                <a:ea typeface="+mn-lt"/>
                <a:cs typeface="+mn-lt"/>
              </a:rPr>
              <a:t> </a:t>
            </a:r>
            <a:r>
              <a:rPr lang="en-US" dirty="0" err="1">
                <a:solidFill>
                  <a:srgbClr val="404040"/>
                </a:solidFill>
                <a:ea typeface="+mn-lt"/>
                <a:cs typeface="+mn-lt"/>
              </a:rPr>
              <a:t>tulla</a:t>
            </a:r>
            <a:r>
              <a:rPr lang="en-US" dirty="0">
                <a:solidFill>
                  <a:srgbClr val="404040"/>
                </a:solidFill>
                <a:ea typeface="+mn-lt"/>
                <a:cs typeface="+mn-lt"/>
              </a:rPr>
              <a:t> </a:t>
            </a:r>
            <a:r>
              <a:rPr lang="en-US" dirty="0" err="1">
                <a:solidFill>
                  <a:srgbClr val="404040"/>
                </a:solidFill>
                <a:ea typeface="+mn-lt"/>
                <a:cs typeface="+mn-lt"/>
              </a:rPr>
              <a:t>kysymykseen</a:t>
            </a:r>
            <a:r>
              <a:rPr lang="en-US" dirty="0">
                <a:solidFill>
                  <a:srgbClr val="404040"/>
                </a:solidFill>
                <a:ea typeface="+mn-lt"/>
                <a:cs typeface="+mn-lt"/>
              </a:rPr>
              <a:t>.</a:t>
            </a:r>
            <a:endParaRPr lang="en-US" dirty="0">
              <a:solidFill>
                <a:srgbClr val="404040"/>
              </a:solidFill>
            </a:endParaRPr>
          </a:p>
          <a:p>
            <a:pPr marL="305435" indent="-305435"/>
            <a:endParaRPr lang="en-US" dirty="0">
              <a:solidFill>
                <a:schemeClr val="tx2"/>
              </a:solidFill>
            </a:endParaRPr>
          </a:p>
        </p:txBody>
      </p:sp>
      <p:pic>
        <p:nvPicPr>
          <p:cNvPr id="4" name="Kuva 4" descr="Lajiteltu työskentely työkalut">
            <a:extLst>
              <a:ext uri="{FF2B5EF4-FFF2-40B4-BE49-F238E27FC236}">
                <a16:creationId xmlns:a16="http://schemas.microsoft.com/office/drawing/2014/main" id="{5023AA1D-F021-4420-95EB-8040A3843F28}"/>
              </a:ext>
            </a:extLst>
          </p:cNvPr>
          <p:cNvPicPr>
            <a:picLocks noChangeAspect="1"/>
          </p:cNvPicPr>
          <p:nvPr/>
        </p:nvPicPr>
        <p:blipFill rotWithShape="1">
          <a:blip r:embed="rId2"/>
          <a:srcRect l="54540" r="-1" b="-1"/>
          <a:stretch/>
        </p:blipFill>
        <p:spPr>
          <a:xfrm>
            <a:off x="7521283" y="10"/>
            <a:ext cx="4670717" cy="6857990"/>
          </a:xfrm>
          <a:prstGeom prst="rect">
            <a:avLst/>
          </a:prstGeom>
        </p:spPr>
      </p:pic>
    </p:spTree>
    <p:extLst>
      <p:ext uri="{BB962C8B-B14F-4D97-AF65-F5344CB8AC3E}">
        <p14:creationId xmlns:p14="http://schemas.microsoft.com/office/powerpoint/2010/main" val="276557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9C422F2-77EB-4D49-8083-87CBA872270C}"/>
              </a:ext>
            </a:extLst>
          </p:cNvPr>
          <p:cNvSpPr>
            <a:spLocks noGrp="1"/>
          </p:cNvSpPr>
          <p:nvPr>
            <p:ph type="title"/>
          </p:nvPr>
        </p:nvSpPr>
        <p:spPr>
          <a:xfrm>
            <a:off x="581193" y="702156"/>
            <a:ext cx="6309003" cy="1013800"/>
          </a:xfrm>
        </p:spPr>
        <p:txBody>
          <a:bodyPr>
            <a:normAutofit/>
          </a:bodyPr>
          <a:lstStyle/>
          <a:p>
            <a:r>
              <a:rPr lang="fi-FI" dirty="0">
                <a:solidFill>
                  <a:schemeClr val="tx2"/>
                </a:solidFill>
              </a:rPr>
              <a:t>Altistus</a:t>
            </a:r>
          </a:p>
        </p:txBody>
      </p:sp>
      <p:sp>
        <p:nvSpPr>
          <p:cNvPr id="13" name="Rectangle 12">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F2FAE76E-E339-4D88-8463-BB9582823BEE}"/>
              </a:ext>
            </a:extLst>
          </p:cNvPr>
          <p:cNvSpPr>
            <a:spLocks noGrp="1"/>
          </p:cNvSpPr>
          <p:nvPr>
            <p:ph idx="1"/>
          </p:nvPr>
        </p:nvSpPr>
        <p:spPr>
          <a:xfrm>
            <a:off x="581194" y="1896533"/>
            <a:ext cx="6309003" cy="3962266"/>
          </a:xfrm>
        </p:spPr>
        <p:txBody>
          <a:bodyPr>
            <a:normAutofit/>
          </a:bodyPr>
          <a:lstStyle/>
          <a:p>
            <a:pPr marL="305435" indent="-305435">
              <a:buFont typeface="Wingdings" panose="05020102010507070707" pitchFamily="18" charset="2"/>
              <a:buChar char="§"/>
            </a:pPr>
            <a:r>
              <a:rPr lang="en-US" dirty="0" err="1">
                <a:ea typeface="+mn-lt"/>
                <a:cs typeface="+mn-lt"/>
              </a:rPr>
              <a:t>Kielteiset</a:t>
            </a:r>
            <a:r>
              <a:rPr lang="en-US" dirty="0">
                <a:ea typeface="+mn-lt"/>
                <a:cs typeface="+mn-lt"/>
              </a:rPr>
              <a:t> </a:t>
            </a:r>
            <a:r>
              <a:rPr lang="en-US" dirty="0" err="1">
                <a:ea typeface="+mn-lt"/>
                <a:cs typeface="+mn-lt"/>
              </a:rPr>
              <a:t>ennakkokäsitykset</a:t>
            </a:r>
            <a:r>
              <a:rPr lang="en-US" dirty="0">
                <a:ea typeface="+mn-lt"/>
                <a:cs typeface="+mn-lt"/>
              </a:rPr>
              <a:t> ja </a:t>
            </a:r>
            <a:r>
              <a:rPr lang="en-US" dirty="0" err="1">
                <a:ea typeface="+mn-lt"/>
                <a:cs typeface="+mn-lt"/>
              </a:rPr>
              <a:t>huomion</a:t>
            </a:r>
            <a:r>
              <a:rPr lang="en-US" dirty="0">
                <a:ea typeface="+mn-lt"/>
                <a:cs typeface="+mn-lt"/>
              </a:rPr>
              <a:t> </a:t>
            </a:r>
            <a:r>
              <a:rPr lang="en-US" dirty="0" err="1">
                <a:ea typeface="+mn-lt"/>
                <a:cs typeface="+mn-lt"/>
              </a:rPr>
              <a:t>kiinnittäminen</a:t>
            </a:r>
            <a:r>
              <a:rPr lang="en-US" dirty="0">
                <a:ea typeface="+mn-lt"/>
                <a:cs typeface="+mn-lt"/>
              </a:rPr>
              <a:t> </a:t>
            </a:r>
            <a:r>
              <a:rPr lang="en-US" dirty="0" err="1">
                <a:ea typeface="+mn-lt"/>
                <a:cs typeface="+mn-lt"/>
              </a:rPr>
              <a:t>itseen</a:t>
            </a:r>
            <a:r>
              <a:rPr lang="en-US" dirty="0">
                <a:ea typeface="+mn-lt"/>
                <a:cs typeface="+mn-lt"/>
              </a:rPr>
              <a:t> </a:t>
            </a:r>
            <a:r>
              <a:rPr lang="en-US" dirty="0" err="1">
                <a:ea typeface="+mn-lt"/>
                <a:cs typeface="+mn-lt"/>
              </a:rPr>
              <a:t>ylläpitävät</a:t>
            </a:r>
            <a:r>
              <a:rPr lang="en-US" dirty="0">
                <a:ea typeface="+mn-lt"/>
                <a:cs typeface="+mn-lt"/>
              </a:rPr>
              <a:t> </a:t>
            </a:r>
            <a:r>
              <a:rPr lang="en-US" dirty="0" err="1">
                <a:ea typeface="+mn-lt"/>
                <a:cs typeface="+mn-lt"/>
              </a:rPr>
              <a:t>jännitystä</a:t>
            </a:r>
            <a:r>
              <a:rPr lang="en-US" dirty="0">
                <a:ea typeface="+mn-lt"/>
                <a:cs typeface="+mn-lt"/>
              </a:rPr>
              <a:t> </a:t>
            </a:r>
            <a:r>
              <a:rPr lang="en-US" dirty="0" err="1">
                <a:ea typeface="+mn-lt"/>
                <a:cs typeface="+mn-lt"/>
              </a:rPr>
              <a:t>tehokkaasti</a:t>
            </a:r>
            <a:r>
              <a:rPr lang="en-US" dirty="0">
                <a:ea typeface="+mn-lt"/>
                <a:cs typeface="+mn-lt"/>
              </a:rPr>
              <a:t>. </a:t>
            </a:r>
            <a:r>
              <a:rPr lang="en-US" dirty="0" err="1">
                <a:ea typeface="+mn-lt"/>
                <a:cs typeface="+mn-lt"/>
              </a:rPr>
              <a:t>Tavallinen</a:t>
            </a:r>
            <a:r>
              <a:rPr lang="en-US" dirty="0">
                <a:ea typeface="+mn-lt"/>
                <a:cs typeface="+mn-lt"/>
              </a:rPr>
              <a:t> </a:t>
            </a:r>
            <a:r>
              <a:rPr lang="en-US" dirty="0" err="1">
                <a:ea typeface="+mn-lt"/>
                <a:cs typeface="+mn-lt"/>
              </a:rPr>
              <a:t>ratkaisu</a:t>
            </a:r>
            <a:r>
              <a:rPr lang="en-US" dirty="0">
                <a:ea typeface="+mn-lt"/>
                <a:cs typeface="+mn-lt"/>
              </a:rPr>
              <a:t> </a:t>
            </a:r>
            <a:r>
              <a:rPr lang="en-US" dirty="0" err="1">
                <a:ea typeface="+mn-lt"/>
                <a:cs typeface="+mn-lt"/>
              </a:rPr>
              <a:t>tällaisessa</a:t>
            </a:r>
            <a:r>
              <a:rPr lang="en-US" dirty="0">
                <a:ea typeface="+mn-lt"/>
                <a:cs typeface="+mn-lt"/>
              </a:rPr>
              <a:t> </a:t>
            </a:r>
            <a:r>
              <a:rPr lang="en-US" dirty="0" err="1">
                <a:ea typeface="+mn-lt"/>
                <a:cs typeface="+mn-lt"/>
              </a:rPr>
              <a:t>ahdistavassa</a:t>
            </a:r>
            <a:r>
              <a:rPr lang="en-US" dirty="0">
                <a:ea typeface="+mn-lt"/>
                <a:cs typeface="+mn-lt"/>
              </a:rPr>
              <a:t> </a:t>
            </a:r>
            <a:r>
              <a:rPr lang="en-US" dirty="0" err="1">
                <a:ea typeface="+mn-lt"/>
                <a:cs typeface="+mn-lt"/>
              </a:rPr>
              <a:t>pinteessä</a:t>
            </a:r>
            <a:r>
              <a:rPr lang="en-US" dirty="0">
                <a:ea typeface="+mn-lt"/>
                <a:cs typeface="+mn-lt"/>
              </a:rPr>
              <a:t> on </a:t>
            </a:r>
            <a:r>
              <a:rPr lang="en-US" dirty="0" err="1">
                <a:ea typeface="+mn-lt"/>
                <a:cs typeface="+mn-lt"/>
              </a:rPr>
              <a:t>pyrkiä</a:t>
            </a:r>
            <a:r>
              <a:rPr lang="en-US" dirty="0">
                <a:ea typeface="+mn-lt"/>
                <a:cs typeface="+mn-lt"/>
              </a:rPr>
              <a:t> pois </a:t>
            </a:r>
            <a:r>
              <a:rPr lang="en-US" dirty="0" err="1">
                <a:ea typeface="+mn-lt"/>
                <a:cs typeface="+mn-lt"/>
              </a:rPr>
              <a:t>tilanteesta</a:t>
            </a:r>
            <a:r>
              <a:rPr lang="en-US" dirty="0">
                <a:ea typeface="+mn-lt"/>
                <a:cs typeface="+mn-lt"/>
              </a:rPr>
              <a:t>, </a:t>
            </a:r>
            <a:r>
              <a:rPr lang="en-US" dirty="0" err="1">
                <a:ea typeface="+mn-lt"/>
                <a:cs typeface="+mn-lt"/>
              </a:rPr>
              <a:t>eli</a:t>
            </a:r>
            <a:r>
              <a:rPr lang="en-US" dirty="0">
                <a:ea typeface="+mn-lt"/>
                <a:cs typeface="+mn-lt"/>
              </a:rPr>
              <a:t> </a:t>
            </a:r>
            <a:r>
              <a:rPr lang="en-US" dirty="0" err="1">
                <a:ea typeface="+mn-lt"/>
                <a:cs typeface="+mn-lt"/>
              </a:rPr>
              <a:t>paeta</a:t>
            </a:r>
            <a:r>
              <a:rPr lang="en-US" dirty="0">
                <a:ea typeface="+mn-lt"/>
                <a:cs typeface="+mn-lt"/>
              </a:rPr>
              <a:t>. </a:t>
            </a:r>
            <a:r>
              <a:rPr lang="en-US" dirty="0" err="1">
                <a:ea typeface="+mn-lt"/>
                <a:cs typeface="+mn-lt"/>
              </a:rPr>
              <a:t>Pakeneminen</a:t>
            </a:r>
            <a:r>
              <a:rPr lang="en-US" dirty="0">
                <a:ea typeface="+mn-lt"/>
                <a:cs typeface="+mn-lt"/>
              </a:rPr>
              <a:t> </a:t>
            </a:r>
            <a:r>
              <a:rPr lang="en-US" dirty="0" err="1">
                <a:ea typeface="+mn-lt"/>
                <a:cs typeface="+mn-lt"/>
              </a:rPr>
              <a:t>lievittääkin</a:t>
            </a:r>
            <a:r>
              <a:rPr lang="en-US" dirty="0">
                <a:ea typeface="+mn-lt"/>
                <a:cs typeface="+mn-lt"/>
              </a:rPr>
              <a:t> </a:t>
            </a:r>
            <a:r>
              <a:rPr lang="en-US" dirty="0" err="1">
                <a:ea typeface="+mn-lt"/>
                <a:cs typeface="+mn-lt"/>
              </a:rPr>
              <a:t>ahdistusta</a:t>
            </a:r>
            <a:r>
              <a:rPr lang="en-US" dirty="0">
                <a:ea typeface="+mn-lt"/>
                <a:cs typeface="+mn-lt"/>
              </a:rPr>
              <a:t> </a:t>
            </a:r>
            <a:r>
              <a:rPr lang="en-US" dirty="0" err="1">
                <a:ea typeface="+mn-lt"/>
                <a:cs typeface="+mn-lt"/>
              </a:rPr>
              <a:t>tehokkaasti</a:t>
            </a:r>
            <a:r>
              <a:rPr lang="en-US" dirty="0">
                <a:ea typeface="+mn-lt"/>
                <a:cs typeface="+mn-lt"/>
              </a:rPr>
              <a:t> ja </a:t>
            </a:r>
            <a:r>
              <a:rPr lang="en-US" dirty="0" err="1">
                <a:ea typeface="+mn-lt"/>
                <a:cs typeface="+mn-lt"/>
              </a:rPr>
              <a:t>voi</a:t>
            </a:r>
            <a:r>
              <a:rPr lang="en-US" dirty="0">
                <a:ea typeface="+mn-lt"/>
                <a:cs typeface="+mn-lt"/>
              </a:rPr>
              <a:t> </a:t>
            </a:r>
            <a:r>
              <a:rPr lang="en-US" dirty="0" err="1">
                <a:ea typeface="+mn-lt"/>
                <a:cs typeface="+mn-lt"/>
              </a:rPr>
              <a:t>jopa</a:t>
            </a:r>
            <a:r>
              <a:rPr lang="en-US" dirty="0">
                <a:ea typeface="+mn-lt"/>
                <a:cs typeface="+mn-lt"/>
              </a:rPr>
              <a:t> </a:t>
            </a:r>
            <a:r>
              <a:rPr lang="en-US" dirty="0" err="1">
                <a:ea typeface="+mn-lt"/>
                <a:cs typeface="+mn-lt"/>
              </a:rPr>
              <a:t>hetkeksi</a:t>
            </a:r>
            <a:r>
              <a:rPr lang="en-US" dirty="0">
                <a:ea typeface="+mn-lt"/>
                <a:cs typeface="+mn-lt"/>
              </a:rPr>
              <a:t> </a:t>
            </a:r>
            <a:r>
              <a:rPr lang="en-US" dirty="0" err="1">
                <a:ea typeface="+mn-lt"/>
                <a:cs typeface="+mn-lt"/>
              </a:rPr>
              <a:t>lopettaa</a:t>
            </a:r>
            <a:r>
              <a:rPr lang="en-US" dirty="0">
                <a:ea typeface="+mn-lt"/>
                <a:cs typeface="+mn-lt"/>
              </a:rPr>
              <a:t> </a:t>
            </a:r>
            <a:r>
              <a:rPr lang="en-US" dirty="0" err="1">
                <a:ea typeface="+mn-lt"/>
                <a:cs typeface="+mn-lt"/>
              </a:rPr>
              <a:t>sen.</a:t>
            </a:r>
            <a:r>
              <a:rPr lang="en-US" dirty="0">
                <a:ea typeface="+mn-lt"/>
                <a:cs typeface="+mn-lt"/>
              </a:rPr>
              <a:t> </a:t>
            </a:r>
            <a:r>
              <a:rPr lang="en-US" dirty="0" err="1">
                <a:ea typeface="+mn-lt"/>
                <a:cs typeface="+mn-lt"/>
              </a:rPr>
              <a:t>Ongelmaksi</a:t>
            </a:r>
            <a:r>
              <a:rPr lang="en-US" dirty="0">
                <a:ea typeface="+mn-lt"/>
                <a:cs typeface="+mn-lt"/>
              </a:rPr>
              <a:t> </a:t>
            </a:r>
            <a:r>
              <a:rPr lang="en-US" dirty="0" err="1">
                <a:ea typeface="+mn-lt"/>
                <a:cs typeface="+mn-lt"/>
              </a:rPr>
              <a:t>tulee</a:t>
            </a:r>
            <a:r>
              <a:rPr lang="en-US" dirty="0">
                <a:ea typeface="+mn-lt"/>
                <a:cs typeface="+mn-lt"/>
              </a:rPr>
              <a:t>, </a:t>
            </a:r>
            <a:r>
              <a:rPr lang="en-US" dirty="0" err="1">
                <a:ea typeface="+mn-lt"/>
                <a:cs typeface="+mn-lt"/>
              </a:rPr>
              <a:t>että</a:t>
            </a:r>
            <a:r>
              <a:rPr lang="en-US" dirty="0">
                <a:ea typeface="+mn-lt"/>
                <a:cs typeface="+mn-lt"/>
              </a:rPr>
              <a:t> </a:t>
            </a:r>
            <a:r>
              <a:rPr lang="en-US" dirty="0" err="1">
                <a:ea typeface="+mn-lt"/>
                <a:cs typeface="+mn-lt"/>
              </a:rPr>
              <a:t>seuraavalla</a:t>
            </a:r>
            <a:r>
              <a:rPr lang="en-US" dirty="0">
                <a:ea typeface="+mn-lt"/>
                <a:cs typeface="+mn-lt"/>
              </a:rPr>
              <a:t> </a:t>
            </a:r>
            <a:r>
              <a:rPr lang="en-US" dirty="0" err="1">
                <a:ea typeface="+mn-lt"/>
                <a:cs typeface="+mn-lt"/>
              </a:rPr>
              <a:t>kerralla</a:t>
            </a:r>
            <a:r>
              <a:rPr lang="en-US" dirty="0">
                <a:ea typeface="+mn-lt"/>
                <a:cs typeface="+mn-lt"/>
              </a:rPr>
              <a:t> </a:t>
            </a:r>
            <a:r>
              <a:rPr lang="en-US" dirty="0" err="1">
                <a:ea typeface="+mn-lt"/>
                <a:cs typeface="+mn-lt"/>
              </a:rPr>
              <a:t>tilanne</a:t>
            </a:r>
            <a:r>
              <a:rPr lang="en-US" dirty="0">
                <a:ea typeface="+mn-lt"/>
                <a:cs typeface="+mn-lt"/>
              </a:rPr>
              <a:t> </a:t>
            </a:r>
            <a:r>
              <a:rPr lang="en-US" dirty="0" err="1">
                <a:ea typeface="+mn-lt"/>
                <a:cs typeface="+mn-lt"/>
              </a:rPr>
              <a:t>tuntuu</a:t>
            </a:r>
            <a:r>
              <a:rPr lang="en-US" dirty="0">
                <a:ea typeface="+mn-lt"/>
                <a:cs typeface="+mn-lt"/>
              </a:rPr>
              <a:t> </a:t>
            </a:r>
            <a:r>
              <a:rPr lang="en-US" dirty="0" err="1">
                <a:ea typeface="+mn-lt"/>
                <a:cs typeface="+mn-lt"/>
              </a:rPr>
              <a:t>vieläkin</a:t>
            </a:r>
            <a:r>
              <a:rPr lang="en-US" dirty="0">
                <a:ea typeface="+mn-lt"/>
                <a:cs typeface="+mn-lt"/>
              </a:rPr>
              <a:t> </a:t>
            </a:r>
            <a:r>
              <a:rPr lang="en-US" dirty="0" err="1">
                <a:ea typeface="+mn-lt"/>
                <a:cs typeface="+mn-lt"/>
              </a:rPr>
              <a:t>tukalammalta</a:t>
            </a:r>
            <a:r>
              <a:rPr lang="en-US" dirty="0">
                <a:ea typeface="+mn-lt"/>
                <a:cs typeface="+mn-lt"/>
              </a:rPr>
              <a:t>.</a:t>
            </a:r>
            <a:endParaRPr lang="fi-FI"/>
          </a:p>
          <a:p>
            <a:pPr marL="305435" indent="-305435">
              <a:buFont typeface="Wingdings" panose="05020102010507070707" pitchFamily="18" charset="2"/>
              <a:buChar char="§"/>
            </a:pPr>
            <a:r>
              <a:rPr lang="en-US" dirty="0" err="1">
                <a:ea typeface="+mn-lt"/>
                <a:cs typeface="+mn-lt"/>
              </a:rPr>
              <a:t>Altistuksella</a:t>
            </a:r>
            <a:r>
              <a:rPr lang="en-US" dirty="0">
                <a:ea typeface="+mn-lt"/>
                <a:cs typeface="+mn-lt"/>
              </a:rPr>
              <a:t> </a:t>
            </a:r>
            <a:r>
              <a:rPr lang="en-US" dirty="0" err="1">
                <a:ea typeface="+mn-lt"/>
                <a:cs typeface="+mn-lt"/>
              </a:rPr>
              <a:t>tarkoitetaan</a:t>
            </a:r>
            <a:r>
              <a:rPr lang="en-US" dirty="0">
                <a:ea typeface="+mn-lt"/>
                <a:cs typeface="+mn-lt"/>
              </a:rPr>
              <a:t> </a:t>
            </a:r>
            <a:r>
              <a:rPr lang="en-US" dirty="0" err="1">
                <a:ea typeface="+mn-lt"/>
                <a:cs typeface="+mn-lt"/>
              </a:rPr>
              <a:t>tilanteen</a:t>
            </a:r>
            <a:r>
              <a:rPr lang="en-US" dirty="0">
                <a:ea typeface="+mn-lt"/>
                <a:cs typeface="+mn-lt"/>
              </a:rPr>
              <a:t> </a:t>
            </a:r>
            <a:r>
              <a:rPr lang="en-US" dirty="0" err="1">
                <a:ea typeface="+mn-lt"/>
                <a:cs typeface="+mn-lt"/>
              </a:rPr>
              <a:t>kohtaamista</a:t>
            </a:r>
            <a:r>
              <a:rPr lang="en-US" dirty="0">
                <a:ea typeface="+mn-lt"/>
                <a:cs typeface="+mn-lt"/>
              </a:rPr>
              <a:t> ja </a:t>
            </a:r>
            <a:r>
              <a:rPr lang="en-US" dirty="0" err="1">
                <a:ea typeface="+mn-lt"/>
                <a:cs typeface="+mn-lt"/>
              </a:rPr>
              <a:t>välttelyn</a:t>
            </a:r>
            <a:r>
              <a:rPr lang="en-US" dirty="0">
                <a:ea typeface="+mn-lt"/>
                <a:cs typeface="+mn-lt"/>
              </a:rPr>
              <a:t> </a:t>
            </a:r>
            <a:r>
              <a:rPr lang="en-US" dirty="0" err="1">
                <a:ea typeface="+mn-lt"/>
                <a:cs typeface="+mn-lt"/>
              </a:rPr>
              <a:t>vähentämistä</a:t>
            </a:r>
            <a:r>
              <a:rPr lang="en-US" dirty="0">
                <a:ea typeface="+mn-lt"/>
                <a:cs typeface="+mn-lt"/>
              </a:rPr>
              <a:t> </a:t>
            </a:r>
            <a:r>
              <a:rPr lang="en-US" dirty="0" err="1">
                <a:ea typeface="+mn-lt"/>
                <a:cs typeface="+mn-lt"/>
              </a:rPr>
              <a:t>suunnitelmallisesti</a:t>
            </a:r>
            <a:r>
              <a:rPr lang="en-US" dirty="0">
                <a:ea typeface="+mn-lt"/>
                <a:cs typeface="+mn-lt"/>
              </a:rPr>
              <a:t> </a:t>
            </a:r>
            <a:r>
              <a:rPr lang="en-US" dirty="0" err="1">
                <a:ea typeface="+mn-lt"/>
                <a:cs typeface="+mn-lt"/>
              </a:rPr>
              <a:t>asteittain</a:t>
            </a:r>
            <a:r>
              <a:rPr lang="en-US" dirty="0">
                <a:ea typeface="+mn-lt"/>
                <a:cs typeface="+mn-lt"/>
              </a:rPr>
              <a:t>. </a:t>
            </a:r>
            <a:r>
              <a:rPr lang="en-US" dirty="0" err="1">
                <a:ea typeface="+mn-lt"/>
                <a:cs typeface="+mn-lt"/>
              </a:rPr>
              <a:t>Siinä</a:t>
            </a:r>
            <a:r>
              <a:rPr lang="en-US" dirty="0">
                <a:ea typeface="+mn-lt"/>
                <a:cs typeface="+mn-lt"/>
              </a:rPr>
              <a:t> </a:t>
            </a:r>
            <a:r>
              <a:rPr lang="en-US" dirty="0" err="1">
                <a:ea typeface="+mn-lt"/>
                <a:cs typeface="+mn-lt"/>
              </a:rPr>
              <a:t>toimitaan</a:t>
            </a:r>
            <a:r>
              <a:rPr lang="en-US" dirty="0">
                <a:ea typeface="+mn-lt"/>
                <a:cs typeface="+mn-lt"/>
              </a:rPr>
              <a:t> </a:t>
            </a:r>
            <a:r>
              <a:rPr lang="en-US" dirty="0" err="1">
                <a:ea typeface="+mn-lt"/>
                <a:cs typeface="+mn-lt"/>
              </a:rPr>
              <a:t>tietoisesti</a:t>
            </a:r>
            <a:r>
              <a:rPr lang="en-US" dirty="0">
                <a:ea typeface="+mn-lt"/>
                <a:cs typeface="+mn-lt"/>
              </a:rPr>
              <a:t> </a:t>
            </a:r>
            <a:r>
              <a:rPr lang="en-US" dirty="0" err="1">
                <a:ea typeface="+mn-lt"/>
                <a:cs typeface="+mn-lt"/>
              </a:rPr>
              <a:t>luonnollisen</a:t>
            </a:r>
            <a:r>
              <a:rPr lang="en-US" dirty="0">
                <a:ea typeface="+mn-lt"/>
                <a:cs typeface="+mn-lt"/>
              </a:rPr>
              <a:t> </a:t>
            </a:r>
            <a:r>
              <a:rPr lang="en-US" dirty="0" err="1">
                <a:ea typeface="+mn-lt"/>
                <a:cs typeface="+mn-lt"/>
              </a:rPr>
              <a:t>pakenemisreaktion</a:t>
            </a:r>
            <a:r>
              <a:rPr lang="en-US" dirty="0">
                <a:ea typeface="+mn-lt"/>
                <a:cs typeface="+mn-lt"/>
              </a:rPr>
              <a:t> </a:t>
            </a:r>
            <a:r>
              <a:rPr lang="en-US" dirty="0" err="1">
                <a:ea typeface="+mn-lt"/>
                <a:cs typeface="+mn-lt"/>
              </a:rPr>
              <a:t>vastaisesti</a:t>
            </a:r>
            <a:r>
              <a:rPr lang="en-US" dirty="0">
                <a:ea typeface="+mn-lt"/>
                <a:cs typeface="+mn-lt"/>
              </a:rPr>
              <a:t>. </a:t>
            </a:r>
          </a:p>
          <a:p>
            <a:pPr marL="305435" indent="-305435">
              <a:buFont typeface="Wingdings" panose="05020102010507070707" pitchFamily="18" charset="2"/>
              <a:buChar char="§"/>
            </a:pPr>
            <a:r>
              <a:rPr lang="en-US" dirty="0" err="1">
                <a:ea typeface="+mn-lt"/>
                <a:cs typeface="+mn-lt"/>
              </a:rPr>
              <a:t>Altistusharjoitukset</a:t>
            </a:r>
            <a:r>
              <a:rPr lang="en-US" dirty="0">
                <a:ea typeface="+mn-lt"/>
                <a:cs typeface="+mn-lt"/>
              </a:rPr>
              <a:t> </a:t>
            </a:r>
            <a:r>
              <a:rPr lang="en-US" dirty="0" err="1">
                <a:ea typeface="+mn-lt"/>
                <a:cs typeface="+mn-lt"/>
              </a:rPr>
              <a:t>aiheuttavat</a:t>
            </a:r>
            <a:r>
              <a:rPr lang="en-US" dirty="0">
                <a:ea typeface="+mn-lt"/>
                <a:cs typeface="+mn-lt"/>
              </a:rPr>
              <a:t> </a:t>
            </a:r>
            <a:r>
              <a:rPr lang="en-US" dirty="0" err="1">
                <a:ea typeface="+mn-lt"/>
                <a:cs typeface="+mn-lt"/>
              </a:rPr>
              <a:t>usein</a:t>
            </a:r>
            <a:r>
              <a:rPr lang="en-US" dirty="0">
                <a:ea typeface="+mn-lt"/>
                <a:cs typeface="+mn-lt"/>
              </a:rPr>
              <a:t> </a:t>
            </a:r>
            <a:r>
              <a:rPr lang="en-US" dirty="0" err="1">
                <a:ea typeface="+mn-lt"/>
                <a:cs typeface="+mn-lt"/>
              </a:rPr>
              <a:t>etukäteen</a:t>
            </a:r>
            <a:r>
              <a:rPr lang="en-US" dirty="0">
                <a:ea typeface="+mn-lt"/>
                <a:cs typeface="+mn-lt"/>
              </a:rPr>
              <a:t> </a:t>
            </a:r>
            <a:r>
              <a:rPr lang="en-US" dirty="0" err="1">
                <a:ea typeface="+mn-lt"/>
                <a:cs typeface="+mn-lt"/>
              </a:rPr>
              <a:t>pelkoa</a:t>
            </a:r>
            <a:r>
              <a:rPr lang="en-US" dirty="0">
                <a:ea typeface="+mn-lt"/>
                <a:cs typeface="+mn-lt"/>
              </a:rPr>
              <a:t> ja </a:t>
            </a:r>
            <a:r>
              <a:rPr lang="en-US" dirty="0" err="1">
                <a:ea typeface="+mn-lt"/>
                <a:cs typeface="+mn-lt"/>
              </a:rPr>
              <a:t>ahdistusta</a:t>
            </a:r>
            <a:r>
              <a:rPr lang="en-US" dirty="0">
                <a:ea typeface="+mn-lt"/>
                <a:cs typeface="+mn-lt"/>
              </a:rPr>
              <a:t>.</a:t>
            </a:r>
            <a:endParaRPr lang="en-US" dirty="0"/>
          </a:p>
        </p:txBody>
      </p:sp>
      <p:pic>
        <p:nvPicPr>
          <p:cNvPr id="4" name="Kuva 4" descr="Lajiteltu työskentely työkalut">
            <a:extLst>
              <a:ext uri="{FF2B5EF4-FFF2-40B4-BE49-F238E27FC236}">
                <a16:creationId xmlns:a16="http://schemas.microsoft.com/office/drawing/2014/main" id="{A4D90CDA-B5D7-4277-A220-04624DB87721}"/>
              </a:ext>
            </a:extLst>
          </p:cNvPr>
          <p:cNvPicPr>
            <a:picLocks noChangeAspect="1"/>
          </p:cNvPicPr>
          <p:nvPr/>
        </p:nvPicPr>
        <p:blipFill rotWithShape="1">
          <a:blip r:embed="rId2"/>
          <a:srcRect l="54540" r="-1" b="-1"/>
          <a:stretch/>
        </p:blipFill>
        <p:spPr>
          <a:xfrm>
            <a:off x="7521283" y="10"/>
            <a:ext cx="4670717" cy="6857990"/>
          </a:xfrm>
          <a:prstGeom prst="rect">
            <a:avLst/>
          </a:prstGeom>
        </p:spPr>
      </p:pic>
    </p:spTree>
    <p:extLst>
      <p:ext uri="{BB962C8B-B14F-4D97-AF65-F5344CB8AC3E}">
        <p14:creationId xmlns:p14="http://schemas.microsoft.com/office/powerpoint/2010/main" val="1741608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6F9E7E-4B3B-401D-8046-363137F48D9E}"/>
              </a:ext>
            </a:extLst>
          </p:cNvPr>
          <p:cNvSpPr>
            <a:spLocks noGrp="1"/>
          </p:cNvSpPr>
          <p:nvPr>
            <p:ph type="title"/>
          </p:nvPr>
        </p:nvSpPr>
        <p:spPr>
          <a:xfrm>
            <a:off x="581192" y="702156"/>
            <a:ext cx="11029616" cy="1188720"/>
          </a:xfrm>
        </p:spPr>
        <p:txBody>
          <a:bodyPr>
            <a:normAutofit/>
          </a:bodyPr>
          <a:lstStyle/>
          <a:p>
            <a:r>
              <a:rPr lang="fi-FI" dirty="0"/>
              <a:t>Sosiaalisen jännittämisen hoito</a:t>
            </a:r>
          </a:p>
        </p:txBody>
      </p:sp>
      <p:sp>
        <p:nvSpPr>
          <p:cNvPr id="12" name="Rectangle 1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Värikäs selitteet lentävä taivas">
            <a:extLst>
              <a:ext uri="{FF2B5EF4-FFF2-40B4-BE49-F238E27FC236}">
                <a16:creationId xmlns:a16="http://schemas.microsoft.com/office/drawing/2014/main" id="{1F52CE41-C3D4-4CB4-8FE5-6EEC9864B4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3" r="-3" b="-3"/>
          <a:stretch/>
        </p:blipFill>
        <p:spPr>
          <a:xfrm>
            <a:off x="611392" y="2347105"/>
            <a:ext cx="5074920" cy="3712464"/>
          </a:xfrm>
          <a:prstGeom prst="rect">
            <a:avLst/>
          </a:prstGeom>
        </p:spPr>
      </p:pic>
      <p:pic>
        <p:nvPicPr>
          <p:cNvPr id="1026" name="Picture 2">
            <a:extLst>
              <a:ext uri="{FF2B5EF4-FFF2-40B4-BE49-F238E27FC236}">
                <a16:creationId xmlns:a16="http://schemas.microsoft.com/office/drawing/2014/main" id="{80B44958-5718-4B2E-859D-04B17BDD82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40475" y="2676128"/>
            <a:ext cx="5270500" cy="296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11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66B9F6-6869-4281-9DEE-05141DAED15A}"/>
              </a:ext>
            </a:extLst>
          </p:cNvPr>
          <p:cNvSpPr>
            <a:spLocks noGrp="1"/>
          </p:cNvSpPr>
          <p:nvPr>
            <p:ph type="title"/>
          </p:nvPr>
        </p:nvSpPr>
        <p:spPr>
          <a:xfrm>
            <a:off x="581192" y="702156"/>
            <a:ext cx="11029616" cy="1188720"/>
          </a:xfrm>
        </p:spPr>
        <p:txBody>
          <a:bodyPr>
            <a:normAutofit/>
          </a:bodyPr>
          <a:lstStyle/>
          <a:p>
            <a:r>
              <a:rPr lang="fi-FI" dirty="0"/>
              <a:t>Altistusharjoituksen perusteet</a:t>
            </a:r>
          </a:p>
        </p:txBody>
      </p:sp>
      <p:sp>
        <p:nvSpPr>
          <p:cNvPr id="12" name="Rectangle 1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Sauvan kuva perheet käsi kädessä">
            <a:extLst>
              <a:ext uri="{FF2B5EF4-FFF2-40B4-BE49-F238E27FC236}">
                <a16:creationId xmlns:a16="http://schemas.microsoft.com/office/drawing/2014/main" id="{C6CDAE84-1072-486B-AAB2-7C760B646A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3" r="-3" b="-3"/>
          <a:stretch/>
        </p:blipFill>
        <p:spPr>
          <a:xfrm>
            <a:off x="611392" y="2347105"/>
            <a:ext cx="5074920" cy="3712464"/>
          </a:xfrm>
          <a:prstGeom prst="rect">
            <a:avLst/>
          </a:prstGeom>
        </p:spPr>
      </p:pic>
      <p:sp>
        <p:nvSpPr>
          <p:cNvPr id="9" name="Content Placeholder 8">
            <a:extLst>
              <a:ext uri="{FF2B5EF4-FFF2-40B4-BE49-F238E27FC236}">
                <a16:creationId xmlns:a16="http://schemas.microsoft.com/office/drawing/2014/main" id="{28CEAD15-FBB2-413B-AAA9-FCC66BE499DE}"/>
              </a:ext>
            </a:extLst>
          </p:cNvPr>
          <p:cNvSpPr>
            <a:spLocks noGrp="1"/>
          </p:cNvSpPr>
          <p:nvPr>
            <p:ph idx="1"/>
          </p:nvPr>
        </p:nvSpPr>
        <p:spPr>
          <a:xfrm>
            <a:off x="6340830" y="2340864"/>
            <a:ext cx="5269977" cy="3634486"/>
          </a:xfrm>
        </p:spPr>
        <p:txBody>
          <a:bodyPr>
            <a:normAutofit/>
          </a:bodyPr>
          <a:lstStyle/>
          <a:p>
            <a:r>
              <a:rPr lang="en-US" dirty="0" err="1"/>
              <a:t>Altistusharjoituksessa</a:t>
            </a:r>
            <a:r>
              <a:rPr lang="en-US" dirty="0"/>
              <a:t> </a:t>
            </a:r>
            <a:r>
              <a:rPr lang="en-US" dirty="0" err="1"/>
              <a:t>ei</a:t>
            </a:r>
            <a:r>
              <a:rPr lang="en-US" dirty="0"/>
              <a:t> ole </a:t>
            </a:r>
            <a:r>
              <a:rPr lang="en-US" dirty="0" err="1"/>
              <a:t>tarkoitus</a:t>
            </a:r>
            <a:r>
              <a:rPr lang="en-US" dirty="0"/>
              <a:t> </a:t>
            </a:r>
            <a:r>
              <a:rPr lang="en-US" dirty="0" err="1"/>
              <a:t>selvitä</a:t>
            </a:r>
            <a:r>
              <a:rPr lang="en-US" dirty="0"/>
              <a:t> </a:t>
            </a:r>
            <a:r>
              <a:rPr lang="en-US" dirty="0" err="1"/>
              <a:t>sosiaalisesta</a:t>
            </a:r>
            <a:r>
              <a:rPr lang="en-US" dirty="0"/>
              <a:t> </a:t>
            </a:r>
            <a:r>
              <a:rPr lang="en-US" dirty="0" err="1"/>
              <a:t>tilanteesta</a:t>
            </a:r>
            <a:r>
              <a:rPr lang="en-US" dirty="0"/>
              <a:t> </a:t>
            </a:r>
            <a:r>
              <a:rPr lang="en-US" dirty="0" err="1"/>
              <a:t>ilman</a:t>
            </a:r>
            <a:r>
              <a:rPr lang="en-US" dirty="0"/>
              <a:t> </a:t>
            </a:r>
            <a:r>
              <a:rPr lang="en-US" dirty="0" err="1"/>
              <a:t>ahdistusta</a:t>
            </a:r>
            <a:r>
              <a:rPr lang="en-US" dirty="0"/>
              <a:t> </a:t>
            </a:r>
            <a:r>
              <a:rPr lang="en-US" dirty="0" err="1"/>
              <a:t>vaan</a:t>
            </a:r>
            <a:r>
              <a:rPr lang="en-US" dirty="0"/>
              <a:t> </a:t>
            </a:r>
            <a:r>
              <a:rPr lang="en-US" dirty="0" err="1"/>
              <a:t>harjoitusten</a:t>
            </a:r>
            <a:r>
              <a:rPr lang="en-US" dirty="0"/>
              <a:t> </a:t>
            </a:r>
            <a:r>
              <a:rPr lang="en-US" dirty="0" err="1"/>
              <a:t>tarkoituksena</a:t>
            </a:r>
            <a:r>
              <a:rPr lang="en-US" dirty="0"/>
              <a:t> on </a:t>
            </a:r>
            <a:r>
              <a:rPr lang="en-US" dirty="0" err="1"/>
              <a:t>kohdata</a:t>
            </a:r>
            <a:r>
              <a:rPr lang="en-US" dirty="0"/>
              <a:t> </a:t>
            </a:r>
            <a:r>
              <a:rPr lang="en-US" dirty="0" err="1"/>
              <a:t>tilanne</a:t>
            </a:r>
            <a:r>
              <a:rPr lang="en-US" dirty="0"/>
              <a:t> </a:t>
            </a:r>
            <a:r>
              <a:rPr lang="en-US" dirty="0" err="1"/>
              <a:t>huolimatta</a:t>
            </a:r>
            <a:r>
              <a:rPr lang="en-US" dirty="0"/>
              <a:t> </a:t>
            </a:r>
            <a:r>
              <a:rPr lang="en-US" dirty="0" err="1"/>
              <a:t>jännityksestä</a:t>
            </a:r>
            <a:r>
              <a:rPr lang="en-US" dirty="0"/>
              <a:t> tai </a:t>
            </a:r>
            <a:r>
              <a:rPr lang="en-US" dirty="0" err="1"/>
              <a:t>ahdistuksen</a:t>
            </a:r>
            <a:r>
              <a:rPr lang="en-US" dirty="0"/>
              <a:t> </a:t>
            </a:r>
            <a:r>
              <a:rPr lang="en-US" dirty="0" err="1"/>
              <a:t>tunteesta</a:t>
            </a:r>
            <a:r>
              <a:rPr lang="en-US" dirty="0"/>
              <a:t>.</a:t>
            </a:r>
          </a:p>
          <a:p>
            <a:r>
              <a:rPr lang="en-US" dirty="0" err="1"/>
              <a:t>Altistusharjoituksia</a:t>
            </a:r>
            <a:r>
              <a:rPr lang="en-US" dirty="0"/>
              <a:t> </a:t>
            </a:r>
            <a:r>
              <a:rPr lang="en-US" dirty="0" err="1"/>
              <a:t>toistetaan</a:t>
            </a:r>
            <a:r>
              <a:rPr lang="en-US" dirty="0"/>
              <a:t> </a:t>
            </a:r>
            <a:r>
              <a:rPr lang="en-US" dirty="0" err="1"/>
              <a:t>useita</a:t>
            </a:r>
            <a:r>
              <a:rPr lang="en-US" dirty="0"/>
              <a:t> </a:t>
            </a:r>
            <a:r>
              <a:rPr lang="en-US" dirty="0" err="1"/>
              <a:t>kertoja</a:t>
            </a:r>
            <a:r>
              <a:rPr lang="en-US" dirty="0"/>
              <a:t>, ja </a:t>
            </a:r>
            <a:r>
              <a:rPr lang="en-US" dirty="0" err="1"/>
              <a:t>edetään</a:t>
            </a:r>
            <a:r>
              <a:rPr lang="en-US" dirty="0"/>
              <a:t> </a:t>
            </a:r>
            <a:r>
              <a:rPr lang="en-US" dirty="0" err="1"/>
              <a:t>vasta</a:t>
            </a:r>
            <a:r>
              <a:rPr lang="en-US" dirty="0"/>
              <a:t> </a:t>
            </a:r>
            <a:r>
              <a:rPr lang="en-US" dirty="0" err="1"/>
              <a:t>kun</a:t>
            </a:r>
            <a:r>
              <a:rPr lang="en-US" dirty="0"/>
              <a:t> </a:t>
            </a:r>
            <a:r>
              <a:rPr lang="en-US" dirty="0" err="1"/>
              <a:t>edellinen</a:t>
            </a:r>
            <a:r>
              <a:rPr lang="en-US" dirty="0"/>
              <a:t> </a:t>
            </a:r>
            <a:r>
              <a:rPr lang="en-US" dirty="0" err="1"/>
              <a:t>harjoitus</a:t>
            </a:r>
            <a:r>
              <a:rPr lang="en-US" dirty="0"/>
              <a:t> </a:t>
            </a:r>
            <a:r>
              <a:rPr lang="en-US" dirty="0" err="1"/>
              <a:t>ei</a:t>
            </a:r>
            <a:r>
              <a:rPr lang="en-US" dirty="0"/>
              <a:t> </a:t>
            </a:r>
            <a:r>
              <a:rPr lang="en-US" dirty="0" err="1"/>
              <a:t>enää</a:t>
            </a:r>
            <a:r>
              <a:rPr lang="en-US" dirty="0"/>
              <a:t> </a:t>
            </a:r>
            <a:r>
              <a:rPr lang="en-US" dirty="0" err="1"/>
              <a:t>herätä</a:t>
            </a:r>
            <a:r>
              <a:rPr lang="en-US" dirty="0"/>
              <a:t> </a:t>
            </a:r>
            <a:r>
              <a:rPr lang="en-US" dirty="0" err="1"/>
              <a:t>sinussa</a:t>
            </a:r>
            <a:r>
              <a:rPr lang="en-US" dirty="0"/>
              <a:t> </a:t>
            </a:r>
            <a:r>
              <a:rPr lang="en-US" dirty="0" err="1"/>
              <a:t>voimakasta</a:t>
            </a:r>
            <a:r>
              <a:rPr lang="en-US" dirty="0"/>
              <a:t> </a:t>
            </a:r>
            <a:r>
              <a:rPr lang="en-US" dirty="0" err="1"/>
              <a:t>ahdistusta</a:t>
            </a:r>
            <a:r>
              <a:rPr lang="en-US" dirty="0"/>
              <a:t>. </a:t>
            </a:r>
          </a:p>
          <a:p>
            <a:r>
              <a:rPr lang="en-US" dirty="0" err="1"/>
              <a:t>Muista</a:t>
            </a:r>
            <a:r>
              <a:rPr lang="en-US" dirty="0"/>
              <a:t> </a:t>
            </a:r>
            <a:r>
              <a:rPr lang="en-US" dirty="0" err="1"/>
              <a:t>pitää</a:t>
            </a:r>
            <a:r>
              <a:rPr lang="en-US" dirty="0"/>
              <a:t> </a:t>
            </a:r>
            <a:r>
              <a:rPr lang="en-US" dirty="0" err="1"/>
              <a:t>harjoittelu</a:t>
            </a:r>
            <a:r>
              <a:rPr lang="en-US" dirty="0"/>
              <a:t> </a:t>
            </a:r>
            <a:r>
              <a:rPr lang="en-US" dirty="0" err="1"/>
              <a:t>säännöllisenä</a:t>
            </a:r>
            <a:r>
              <a:rPr lang="en-US" dirty="0"/>
              <a:t>.</a:t>
            </a:r>
          </a:p>
        </p:txBody>
      </p:sp>
    </p:spTree>
    <p:extLst>
      <p:ext uri="{BB962C8B-B14F-4D97-AF65-F5344CB8AC3E}">
        <p14:creationId xmlns:p14="http://schemas.microsoft.com/office/powerpoint/2010/main" val="162324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2B139E04-299E-48F7-8F60-6C1D9D91FBB6}"/>
              </a:ext>
            </a:extLst>
          </p:cNvPr>
          <p:cNvSpPr>
            <a:spLocks noGrp="1"/>
          </p:cNvSpPr>
          <p:nvPr>
            <p:ph type="title"/>
          </p:nvPr>
        </p:nvSpPr>
        <p:spPr>
          <a:xfrm>
            <a:off x="609906" y="702155"/>
            <a:ext cx="3568661" cy="1269713"/>
          </a:xfrm>
        </p:spPr>
        <p:txBody>
          <a:bodyPr>
            <a:normAutofit/>
          </a:bodyPr>
          <a:lstStyle/>
          <a:p>
            <a:r>
              <a:rPr lang="fi-FI"/>
              <a:t>Mistä apua?</a:t>
            </a:r>
          </a:p>
        </p:txBody>
      </p:sp>
      <p:sp>
        <p:nvSpPr>
          <p:cNvPr id="14" name="Rectangle 13">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79E1DEAA-0B6E-4FB8-BD63-1E9419583A0F}"/>
              </a:ext>
            </a:extLst>
          </p:cNvPr>
          <p:cNvSpPr>
            <a:spLocks noGrp="1"/>
          </p:cNvSpPr>
          <p:nvPr>
            <p:ph idx="1"/>
          </p:nvPr>
        </p:nvSpPr>
        <p:spPr>
          <a:xfrm>
            <a:off x="609906" y="2340864"/>
            <a:ext cx="3568661" cy="3634486"/>
          </a:xfrm>
        </p:spPr>
        <p:txBody>
          <a:bodyPr>
            <a:normAutofit/>
          </a:bodyPr>
          <a:lstStyle/>
          <a:p>
            <a:r>
              <a:rPr lang="en-US" dirty="0" err="1"/>
              <a:t>Apua</a:t>
            </a:r>
            <a:r>
              <a:rPr lang="en-US" dirty="0"/>
              <a:t> on </a:t>
            </a:r>
            <a:r>
              <a:rPr lang="en-US" dirty="0" err="1"/>
              <a:t>myös</a:t>
            </a:r>
            <a:r>
              <a:rPr lang="en-US" dirty="0"/>
              <a:t> </a:t>
            </a:r>
            <a:r>
              <a:rPr lang="en-US" dirty="0" err="1"/>
              <a:t>saatavilla</a:t>
            </a:r>
            <a:r>
              <a:rPr lang="en-US" dirty="0"/>
              <a:t> </a:t>
            </a:r>
            <a:r>
              <a:rPr lang="en-US" dirty="0" err="1"/>
              <a:t>tukemaan</a:t>
            </a:r>
            <a:r>
              <a:rPr lang="en-US" dirty="0"/>
              <a:t> </a:t>
            </a:r>
            <a:r>
              <a:rPr lang="en-US" dirty="0" err="1"/>
              <a:t>sinua</a:t>
            </a:r>
            <a:r>
              <a:rPr lang="en-US" dirty="0"/>
              <a:t>!  </a:t>
            </a:r>
            <a:r>
              <a:rPr lang="en-US" dirty="0" err="1"/>
              <a:t>Voit</a:t>
            </a:r>
            <a:r>
              <a:rPr lang="en-US" dirty="0"/>
              <a:t> </a:t>
            </a:r>
            <a:r>
              <a:rPr lang="en-US" dirty="0" err="1"/>
              <a:t>ottaa</a:t>
            </a:r>
            <a:r>
              <a:rPr lang="en-US" dirty="0"/>
              <a:t> </a:t>
            </a:r>
            <a:r>
              <a:rPr lang="en-US" dirty="0" err="1"/>
              <a:t>tarvittaessa</a:t>
            </a:r>
            <a:r>
              <a:rPr lang="en-US" dirty="0"/>
              <a:t> </a:t>
            </a:r>
            <a:r>
              <a:rPr lang="en-US" dirty="0" err="1"/>
              <a:t>yhteyttä</a:t>
            </a:r>
            <a:r>
              <a:rPr lang="en-US" dirty="0"/>
              <a:t> </a:t>
            </a:r>
            <a:r>
              <a:rPr lang="en-US" dirty="0" err="1"/>
              <a:t>oppilaitoksen</a:t>
            </a:r>
            <a:r>
              <a:rPr lang="en-US" dirty="0"/>
              <a:t> </a:t>
            </a:r>
            <a:r>
              <a:rPr lang="en-US" dirty="0" err="1"/>
              <a:t>opiskeluhuollon</a:t>
            </a:r>
            <a:r>
              <a:rPr lang="en-US" dirty="0"/>
              <a:t> </a:t>
            </a:r>
            <a:r>
              <a:rPr lang="en-US" dirty="0" err="1"/>
              <a:t>toimijoihin</a:t>
            </a:r>
            <a:r>
              <a:rPr lang="en-US" dirty="0"/>
              <a:t>.  (</a:t>
            </a:r>
            <a:r>
              <a:rPr lang="en-US" dirty="0" err="1"/>
              <a:t>Terveydenhoitajat</a:t>
            </a:r>
            <a:r>
              <a:rPr lang="en-US" dirty="0"/>
              <a:t>, </a:t>
            </a:r>
            <a:r>
              <a:rPr lang="en-US" dirty="0" err="1"/>
              <a:t>kuraattorit</a:t>
            </a:r>
            <a:r>
              <a:rPr lang="en-US" dirty="0"/>
              <a:t>, </a:t>
            </a:r>
            <a:r>
              <a:rPr lang="en-US" dirty="0" err="1"/>
              <a:t>psykologit</a:t>
            </a:r>
            <a:r>
              <a:rPr lang="en-US" dirty="0"/>
              <a:t> ja </a:t>
            </a:r>
            <a:r>
              <a:rPr lang="en-US" dirty="0" err="1"/>
              <a:t>psyykkari</a:t>
            </a:r>
            <a:r>
              <a:rPr lang="en-US" dirty="0"/>
              <a:t> ) </a:t>
            </a:r>
          </a:p>
        </p:txBody>
      </p:sp>
      <p:pic>
        <p:nvPicPr>
          <p:cNvPr id="5" name="Sisällön paikkamerkki 4" descr="Kaksi puhelimen luuria">
            <a:extLst>
              <a:ext uri="{FF2B5EF4-FFF2-40B4-BE49-F238E27FC236}">
                <a16:creationId xmlns:a16="http://schemas.microsoft.com/office/drawing/2014/main" id="{D68F8C36-9E00-4B21-87A9-3446641BA5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296" y="813026"/>
            <a:ext cx="6735272" cy="5051454"/>
          </a:xfrm>
          <a:prstGeom prst="rect">
            <a:avLst/>
          </a:prstGeom>
        </p:spPr>
      </p:pic>
    </p:spTree>
    <p:extLst>
      <p:ext uri="{BB962C8B-B14F-4D97-AF65-F5344CB8AC3E}">
        <p14:creationId xmlns:p14="http://schemas.microsoft.com/office/powerpoint/2010/main" val="97971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0A7C2233-5F12-4418-BEF2-5EC85C54FA25}"/>
              </a:ext>
            </a:extLst>
          </p:cNvPr>
          <p:cNvSpPr>
            <a:spLocks noGrp="1"/>
          </p:cNvSpPr>
          <p:nvPr>
            <p:ph type="title"/>
          </p:nvPr>
        </p:nvSpPr>
        <p:spPr>
          <a:xfrm>
            <a:off x="672280" y="944752"/>
            <a:ext cx="3259016" cy="1462692"/>
          </a:xfrm>
        </p:spPr>
        <p:txBody>
          <a:bodyPr>
            <a:normAutofit/>
          </a:bodyPr>
          <a:lstStyle/>
          <a:p>
            <a:r>
              <a:rPr lang="fi-FI" dirty="0">
                <a:solidFill>
                  <a:srgbClr val="FFFFFF"/>
                </a:solidFill>
              </a:rPr>
              <a:t>Mitä se tarkoittaa:</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312B54AE-A56F-473F-9E48-E168AD43A368}"/>
              </a:ext>
            </a:extLst>
          </p:cNvPr>
          <p:cNvSpPr>
            <a:spLocks noGrp="1"/>
          </p:cNvSpPr>
          <p:nvPr>
            <p:ph idx="1"/>
          </p:nvPr>
        </p:nvSpPr>
        <p:spPr>
          <a:xfrm>
            <a:off x="671513" y="2536031"/>
            <a:ext cx="3123783" cy="3671936"/>
          </a:xfrm>
        </p:spPr>
        <p:txBody>
          <a:bodyPr anchor="t">
            <a:normAutofit fontScale="85000" lnSpcReduction="10000"/>
          </a:bodyPr>
          <a:lstStyle/>
          <a:p>
            <a:pPr marL="305435" indent="-305435"/>
            <a:r>
              <a:rPr lang="en-US" dirty="0" err="1">
                <a:ea typeface="+mn-lt"/>
                <a:cs typeface="+mn-lt"/>
              </a:rPr>
              <a:t>Sosiaalisessa</a:t>
            </a:r>
            <a:r>
              <a:rPr lang="en-US" dirty="0">
                <a:ea typeface="+mn-lt"/>
                <a:cs typeface="+mn-lt"/>
              </a:rPr>
              <a:t> </a:t>
            </a:r>
            <a:r>
              <a:rPr lang="en-US" dirty="0" err="1">
                <a:ea typeface="+mn-lt"/>
                <a:cs typeface="+mn-lt"/>
              </a:rPr>
              <a:t>jännittämisessä</a:t>
            </a:r>
            <a:r>
              <a:rPr lang="en-US" dirty="0">
                <a:ea typeface="+mn-lt"/>
                <a:cs typeface="+mn-lt"/>
              </a:rPr>
              <a:t> on </a:t>
            </a:r>
            <a:r>
              <a:rPr lang="en-US" dirty="0" err="1">
                <a:ea typeface="+mn-lt"/>
                <a:cs typeface="+mn-lt"/>
              </a:rPr>
              <a:t>kyse</a:t>
            </a:r>
            <a:r>
              <a:rPr lang="en-US" dirty="0">
                <a:ea typeface="+mn-lt"/>
                <a:cs typeface="+mn-lt"/>
              </a:rPr>
              <a:t> </a:t>
            </a:r>
            <a:r>
              <a:rPr lang="en-US" dirty="0" err="1">
                <a:ea typeface="+mn-lt"/>
                <a:cs typeface="+mn-lt"/>
              </a:rPr>
              <a:t>siitä</a:t>
            </a:r>
            <a:r>
              <a:rPr lang="en-US" dirty="0">
                <a:ea typeface="+mn-lt"/>
                <a:cs typeface="+mn-lt"/>
              </a:rPr>
              <a:t>, </a:t>
            </a:r>
            <a:r>
              <a:rPr lang="en-US" dirty="0" err="1">
                <a:ea typeface="+mn-lt"/>
                <a:cs typeface="+mn-lt"/>
              </a:rPr>
              <a:t>että</a:t>
            </a:r>
            <a:r>
              <a:rPr lang="en-US" dirty="0">
                <a:ea typeface="+mn-lt"/>
                <a:cs typeface="+mn-lt"/>
              </a:rPr>
              <a:t> </a:t>
            </a:r>
            <a:r>
              <a:rPr lang="en-US" dirty="0" err="1">
                <a:ea typeface="+mn-lt"/>
                <a:cs typeface="+mn-lt"/>
              </a:rPr>
              <a:t>henkilöä</a:t>
            </a:r>
            <a:r>
              <a:rPr lang="en-US" dirty="0">
                <a:ea typeface="+mn-lt"/>
                <a:cs typeface="+mn-lt"/>
              </a:rPr>
              <a:t> </a:t>
            </a:r>
            <a:r>
              <a:rPr lang="en-US" dirty="0" err="1">
                <a:ea typeface="+mn-lt"/>
                <a:cs typeface="+mn-lt"/>
              </a:rPr>
              <a:t>ahdistaa</a:t>
            </a:r>
            <a:r>
              <a:rPr lang="en-US" dirty="0">
                <a:ea typeface="+mn-lt"/>
                <a:cs typeface="+mn-lt"/>
              </a:rPr>
              <a:t> tai </a:t>
            </a:r>
            <a:r>
              <a:rPr lang="en-US" dirty="0" err="1">
                <a:ea typeface="+mn-lt"/>
                <a:cs typeface="+mn-lt"/>
              </a:rPr>
              <a:t>pelottaa</a:t>
            </a:r>
            <a:r>
              <a:rPr lang="en-US" dirty="0">
                <a:ea typeface="+mn-lt"/>
                <a:cs typeface="+mn-lt"/>
              </a:rPr>
              <a:t> olla </a:t>
            </a:r>
            <a:r>
              <a:rPr lang="en-US" dirty="0" err="1">
                <a:ea typeface="+mn-lt"/>
                <a:cs typeface="+mn-lt"/>
              </a:rPr>
              <a:t>toisten</a:t>
            </a:r>
            <a:r>
              <a:rPr lang="en-US" dirty="0">
                <a:ea typeface="+mn-lt"/>
                <a:cs typeface="+mn-lt"/>
              </a:rPr>
              <a:t> </a:t>
            </a:r>
            <a:r>
              <a:rPr lang="en-US" dirty="0" err="1">
                <a:ea typeface="+mn-lt"/>
                <a:cs typeface="+mn-lt"/>
              </a:rPr>
              <a:t>huomion</a:t>
            </a:r>
            <a:r>
              <a:rPr lang="en-US" dirty="0">
                <a:ea typeface="+mn-lt"/>
                <a:cs typeface="+mn-lt"/>
              </a:rPr>
              <a:t> </a:t>
            </a:r>
            <a:r>
              <a:rPr lang="en-US" dirty="0" err="1">
                <a:ea typeface="+mn-lt"/>
                <a:cs typeface="+mn-lt"/>
              </a:rPr>
              <a:t>kohteena</a:t>
            </a:r>
            <a:r>
              <a:rPr lang="en-US" dirty="0">
                <a:ea typeface="+mn-lt"/>
                <a:cs typeface="+mn-lt"/>
              </a:rPr>
              <a:t>. Hän </a:t>
            </a:r>
            <a:r>
              <a:rPr lang="en-US" dirty="0" err="1">
                <a:ea typeface="+mn-lt"/>
                <a:cs typeface="+mn-lt"/>
              </a:rPr>
              <a:t>pelkää</a:t>
            </a:r>
            <a:r>
              <a:rPr lang="en-US" dirty="0">
                <a:ea typeface="+mn-lt"/>
                <a:cs typeface="+mn-lt"/>
              </a:rPr>
              <a:t> </a:t>
            </a:r>
            <a:r>
              <a:rPr lang="en-US" dirty="0" err="1">
                <a:ea typeface="+mn-lt"/>
                <a:cs typeface="+mn-lt"/>
              </a:rPr>
              <a:t>kiusalliseksi</a:t>
            </a:r>
            <a:r>
              <a:rPr lang="en-US" dirty="0">
                <a:ea typeface="+mn-lt"/>
                <a:cs typeface="+mn-lt"/>
              </a:rPr>
              <a:t> </a:t>
            </a:r>
            <a:r>
              <a:rPr lang="en-US" dirty="0" err="1">
                <a:ea typeface="+mn-lt"/>
                <a:cs typeface="+mn-lt"/>
              </a:rPr>
              <a:t>kokemaansa</a:t>
            </a:r>
            <a:r>
              <a:rPr lang="en-US" dirty="0">
                <a:ea typeface="+mn-lt"/>
                <a:cs typeface="+mn-lt"/>
              </a:rPr>
              <a:t> </a:t>
            </a:r>
            <a:r>
              <a:rPr lang="en-US" dirty="0" err="1">
                <a:ea typeface="+mn-lt"/>
                <a:cs typeface="+mn-lt"/>
              </a:rPr>
              <a:t>huomiota</a:t>
            </a:r>
            <a:r>
              <a:rPr lang="en-US" dirty="0">
                <a:ea typeface="+mn-lt"/>
                <a:cs typeface="+mn-lt"/>
              </a:rPr>
              <a:t> ja </a:t>
            </a:r>
            <a:r>
              <a:rPr lang="en-US" dirty="0" err="1">
                <a:ea typeface="+mn-lt"/>
                <a:cs typeface="+mn-lt"/>
              </a:rPr>
              <a:t>ajattelee</a:t>
            </a:r>
            <a:r>
              <a:rPr lang="en-US" dirty="0">
                <a:ea typeface="+mn-lt"/>
                <a:cs typeface="+mn-lt"/>
              </a:rPr>
              <a:t> </a:t>
            </a:r>
            <a:r>
              <a:rPr lang="en-US" dirty="0" err="1">
                <a:ea typeface="+mn-lt"/>
                <a:cs typeface="+mn-lt"/>
              </a:rPr>
              <a:t>tietoisesti</a:t>
            </a:r>
            <a:r>
              <a:rPr lang="en-US" dirty="0">
                <a:ea typeface="+mn-lt"/>
                <a:cs typeface="+mn-lt"/>
              </a:rPr>
              <a:t> tai </a:t>
            </a:r>
            <a:r>
              <a:rPr lang="en-US" dirty="0" err="1">
                <a:ea typeface="+mn-lt"/>
                <a:cs typeface="+mn-lt"/>
              </a:rPr>
              <a:t>tiedostamattaan</a:t>
            </a:r>
            <a:r>
              <a:rPr lang="en-US" dirty="0">
                <a:ea typeface="+mn-lt"/>
                <a:cs typeface="+mn-lt"/>
              </a:rPr>
              <a:t>, </a:t>
            </a:r>
            <a:r>
              <a:rPr lang="en-US" dirty="0" err="1">
                <a:ea typeface="+mn-lt"/>
                <a:cs typeface="+mn-lt"/>
              </a:rPr>
              <a:t>että</a:t>
            </a:r>
            <a:r>
              <a:rPr lang="en-US" dirty="0">
                <a:ea typeface="+mn-lt"/>
                <a:cs typeface="+mn-lt"/>
              </a:rPr>
              <a:t> </a:t>
            </a:r>
            <a:r>
              <a:rPr lang="en-US" dirty="0" err="1">
                <a:ea typeface="+mn-lt"/>
                <a:cs typeface="+mn-lt"/>
              </a:rPr>
              <a:t>hänen</a:t>
            </a:r>
            <a:r>
              <a:rPr lang="en-US" dirty="0">
                <a:ea typeface="+mn-lt"/>
                <a:cs typeface="+mn-lt"/>
              </a:rPr>
              <a:t> </a:t>
            </a:r>
            <a:r>
              <a:rPr lang="en-US" dirty="0" err="1">
                <a:ea typeface="+mn-lt"/>
                <a:cs typeface="+mn-lt"/>
              </a:rPr>
              <a:t>käytöksensä</a:t>
            </a:r>
            <a:r>
              <a:rPr lang="en-US" dirty="0">
                <a:ea typeface="+mn-lt"/>
                <a:cs typeface="+mn-lt"/>
              </a:rPr>
              <a:t> on </a:t>
            </a:r>
            <a:r>
              <a:rPr lang="en-US" dirty="0" err="1">
                <a:ea typeface="+mn-lt"/>
                <a:cs typeface="+mn-lt"/>
              </a:rPr>
              <a:t>jotenkin</a:t>
            </a:r>
            <a:r>
              <a:rPr lang="en-US" dirty="0">
                <a:ea typeface="+mn-lt"/>
                <a:cs typeface="+mn-lt"/>
              </a:rPr>
              <a:t> </a:t>
            </a:r>
            <a:r>
              <a:rPr lang="en-US" dirty="0" err="1">
                <a:ea typeface="+mn-lt"/>
                <a:cs typeface="+mn-lt"/>
              </a:rPr>
              <a:t>hävettävää</a:t>
            </a:r>
            <a:r>
              <a:rPr lang="en-US" dirty="0">
                <a:ea typeface="+mn-lt"/>
                <a:cs typeface="+mn-lt"/>
              </a:rPr>
              <a:t> tai </a:t>
            </a:r>
            <a:r>
              <a:rPr lang="en-US" dirty="0" err="1">
                <a:ea typeface="+mn-lt"/>
                <a:cs typeface="+mn-lt"/>
              </a:rPr>
              <a:t>nolostuttavaa</a:t>
            </a:r>
            <a:r>
              <a:rPr lang="en-US" dirty="0">
                <a:ea typeface="+mn-lt"/>
                <a:cs typeface="+mn-lt"/>
              </a:rPr>
              <a:t> </a:t>
            </a:r>
            <a:r>
              <a:rPr lang="en-US" dirty="0" err="1">
                <a:ea typeface="+mn-lt"/>
                <a:cs typeface="+mn-lt"/>
              </a:rPr>
              <a:t>muiden</a:t>
            </a:r>
            <a:r>
              <a:rPr lang="en-US" dirty="0">
                <a:ea typeface="+mn-lt"/>
                <a:cs typeface="+mn-lt"/>
              </a:rPr>
              <a:t> </a:t>
            </a:r>
            <a:r>
              <a:rPr lang="en-US" dirty="0" err="1">
                <a:ea typeface="+mn-lt"/>
                <a:cs typeface="+mn-lt"/>
              </a:rPr>
              <a:t>ihmisten</a:t>
            </a:r>
            <a:r>
              <a:rPr lang="en-US" dirty="0">
                <a:ea typeface="+mn-lt"/>
                <a:cs typeface="+mn-lt"/>
              </a:rPr>
              <a:t> </a:t>
            </a:r>
            <a:r>
              <a:rPr lang="en-US" dirty="0" err="1">
                <a:ea typeface="+mn-lt"/>
                <a:cs typeface="+mn-lt"/>
              </a:rPr>
              <a:t>silmissä</a:t>
            </a:r>
            <a:r>
              <a:rPr lang="en-US" dirty="0">
                <a:ea typeface="+mn-lt"/>
                <a:cs typeface="+mn-lt"/>
              </a:rPr>
              <a:t>. </a:t>
            </a:r>
            <a:r>
              <a:rPr lang="en-US" dirty="0" err="1">
                <a:ea typeface="+mn-lt"/>
                <a:cs typeface="+mn-lt"/>
              </a:rPr>
              <a:t>Pelätyt</a:t>
            </a:r>
            <a:r>
              <a:rPr lang="en-US" dirty="0">
                <a:ea typeface="+mn-lt"/>
                <a:cs typeface="+mn-lt"/>
              </a:rPr>
              <a:t> </a:t>
            </a:r>
            <a:r>
              <a:rPr lang="en-US" dirty="0" err="1">
                <a:ea typeface="+mn-lt"/>
                <a:cs typeface="+mn-lt"/>
              </a:rPr>
              <a:t>sosiaaliset</a:t>
            </a:r>
            <a:r>
              <a:rPr lang="en-US" dirty="0">
                <a:ea typeface="+mn-lt"/>
                <a:cs typeface="+mn-lt"/>
              </a:rPr>
              <a:t> </a:t>
            </a:r>
            <a:r>
              <a:rPr lang="en-US" dirty="0" err="1">
                <a:ea typeface="+mn-lt"/>
                <a:cs typeface="+mn-lt"/>
              </a:rPr>
              <a:t>tilanteet</a:t>
            </a:r>
            <a:r>
              <a:rPr lang="en-US" dirty="0">
                <a:ea typeface="+mn-lt"/>
                <a:cs typeface="+mn-lt"/>
              </a:rPr>
              <a:t> </a:t>
            </a:r>
            <a:r>
              <a:rPr lang="en-US" dirty="0" err="1">
                <a:ea typeface="+mn-lt"/>
                <a:cs typeface="+mn-lt"/>
              </a:rPr>
              <a:t>aiheuttavat</a:t>
            </a:r>
            <a:r>
              <a:rPr lang="en-US" dirty="0">
                <a:ea typeface="+mn-lt"/>
                <a:cs typeface="+mn-lt"/>
              </a:rPr>
              <a:t> </a:t>
            </a:r>
            <a:r>
              <a:rPr lang="en-US" dirty="0" err="1">
                <a:ea typeface="+mn-lt"/>
                <a:cs typeface="+mn-lt"/>
              </a:rPr>
              <a:t>ahdistusreaktion</a:t>
            </a:r>
            <a:r>
              <a:rPr lang="en-US" dirty="0">
                <a:ea typeface="+mn-lt"/>
                <a:cs typeface="+mn-lt"/>
              </a:rPr>
              <a:t>, </a:t>
            </a:r>
            <a:r>
              <a:rPr lang="en-US" dirty="0" err="1">
                <a:ea typeface="+mn-lt"/>
                <a:cs typeface="+mn-lt"/>
              </a:rPr>
              <a:t>joka</a:t>
            </a:r>
            <a:r>
              <a:rPr lang="en-US" dirty="0">
                <a:ea typeface="+mn-lt"/>
                <a:cs typeface="+mn-lt"/>
              </a:rPr>
              <a:t> </a:t>
            </a:r>
            <a:r>
              <a:rPr lang="en-US" dirty="0" err="1">
                <a:ea typeface="+mn-lt"/>
                <a:cs typeface="+mn-lt"/>
              </a:rPr>
              <a:t>voi</a:t>
            </a:r>
            <a:r>
              <a:rPr lang="en-US" dirty="0">
                <a:ea typeface="+mn-lt"/>
                <a:cs typeface="+mn-lt"/>
              </a:rPr>
              <a:t> </a:t>
            </a:r>
            <a:r>
              <a:rPr lang="en-US" dirty="0" err="1">
                <a:ea typeface="+mn-lt"/>
                <a:cs typeface="+mn-lt"/>
              </a:rPr>
              <a:t>ilmetä</a:t>
            </a:r>
            <a:r>
              <a:rPr lang="en-US" dirty="0">
                <a:ea typeface="+mn-lt"/>
                <a:cs typeface="+mn-lt"/>
              </a:rPr>
              <a:t> </a:t>
            </a:r>
            <a:r>
              <a:rPr lang="en-US" dirty="0" err="1">
                <a:ea typeface="+mn-lt"/>
                <a:cs typeface="+mn-lt"/>
              </a:rPr>
              <a:t>myös</a:t>
            </a:r>
            <a:r>
              <a:rPr lang="en-US" dirty="0">
                <a:ea typeface="+mn-lt"/>
                <a:cs typeface="+mn-lt"/>
              </a:rPr>
              <a:t> </a:t>
            </a:r>
            <a:r>
              <a:rPr lang="en-US" dirty="0" err="1">
                <a:ea typeface="+mn-lt"/>
                <a:cs typeface="+mn-lt"/>
              </a:rPr>
              <a:t>paniikkikohtauksen</a:t>
            </a:r>
            <a:r>
              <a:rPr lang="en-US" dirty="0">
                <a:ea typeface="+mn-lt"/>
                <a:cs typeface="+mn-lt"/>
              </a:rPr>
              <a:t> </a:t>
            </a:r>
            <a:r>
              <a:rPr lang="en-US" dirty="0" err="1">
                <a:ea typeface="+mn-lt"/>
                <a:cs typeface="+mn-lt"/>
              </a:rPr>
              <a:t>muodossa</a:t>
            </a:r>
            <a:endParaRPr lang="en-US" dirty="0" err="1">
              <a:solidFill>
                <a:srgbClr val="FFFFFF"/>
              </a:solidFill>
            </a:endParaRPr>
          </a:p>
        </p:txBody>
      </p:sp>
      <p:pic>
        <p:nvPicPr>
          <p:cNvPr id="4" name="Kuva 4" descr="Lepakot haaroissa">
            <a:extLst>
              <a:ext uri="{FF2B5EF4-FFF2-40B4-BE49-F238E27FC236}">
                <a16:creationId xmlns:a16="http://schemas.microsoft.com/office/drawing/2014/main" id="{C0C801EE-8A0A-4B64-A2B5-024AA01586AD}"/>
              </a:ext>
            </a:extLst>
          </p:cNvPr>
          <p:cNvPicPr>
            <a:picLocks noChangeAspect="1"/>
          </p:cNvPicPr>
          <p:nvPr/>
        </p:nvPicPr>
        <p:blipFill rotWithShape="1">
          <a:blip r:embed="rId2"/>
          <a:srcRect l="13485"/>
          <a:stretch/>
        </p:blipFill>
        <p:spPr>
          <a:xfrm>
            <a:off x="4241830" y="601200"/>
            <a:ext cx="7503636" cy="5789365"/>
          </a:xfrm>
          <a:prstGeom prst="rect">
            <a:avLst/>
          </a:prstGeom>
        </p:spPr>
      </p:pic>
    </p:spTree>
    <p:extLst>
      <p:ext uri="{BB962C8B-B14F-4D97-AF65-F5344CB8AC3E}">
        <p14:creationId xmlns:p14="http://schemas.microsoft.com/office/powerpoint/2010/main" val="108033718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4F5FF11F-648E-466F-8E51-B8727E18C9BF}"/>
              </a:ext>
            </a:extLst>
          </p:cNvPr>
          <p:cNvSpPr>
            <a:spLocks noGrp="1"/>
          </p:cNvSpPr>
          <p:nvPr>
            <p:ph type="title"/>
          </p:nvPr>
        </p:nvSpPr>
        <p:spPr>
          <a:xfrm>
            <a:off x="672280" y="944752"/>
            <a:ext cx="3259016" cy="1462692"/>
          </a:xfrm>
        </p:spPr>
        <p:txBody>
          <a:bodyPr>
            <a:normAutofit/>
          </a:bodyPr>
          <a:lstStyle/>
          <a:p>
            <a:r>
              <a:rPr lang="fi-FI" dirty="0" err="1">
                <a:solidFill>
                  <a:srgbClr val="FFFFFF"/>
                </a:solidFill>
              </a:rPr>
              <a:t>OIreet</a:t>
            </a:r>
            <a:r>
              <a:rPr lang="fi-FI" dirty="0">
                <a:solidFill>
                  <a:srgbClr val="FFFFFF"/>
                </a:solidFill>
              </a:rPr>
              <a:t>?</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6AA40E76-A753-4789-8D0C-54B46937A8B3}"/>
              </a:ext>
            </a:extLst>
          </p:cNvPr>
          <p:cNvSpPr>
            <a:spLocks noGrp="1"/>
          </p:cNvSpPr>
          <p:nvPr>
            <p:ph idx="1"/>
          </p:nvPr>
        </p:nvSpPr>
        <p:spPr>
          <a:xfrm>
            <a:off x="671513" y="2536031"/>
            <a:ext cx="3123783" cy="3671936"/>
          </a:xfrm>
        </p:spPr>
        <p:txBody>
          <a:bodyPr anchor="t">
            <a:normAutofit fontScale="92500" lnSpcReduction="10000"/>
          </a:bodyPr>
          <a:lstStyle/>
          <a:p>
            <a:pPr marL="305435" indent="-305435"/>
            <a:r>
              <a:rPr lang="en-US" dirty="0">
                <a:solidFill>
                  <a:srgbClr val="FFFFFF"/>
                </a:solidFill>
              </a:rPr>
              <a:t>-</a:t>
            </a:r>
            <a:r>
              <a:rPr lang="en-US" dirty="0" err="1">
                <a:solidFill>
                  <a:srgbClr val="FFFFFF"/>
                </a:solidFill>
              </a:rPr>
              <a:t>ajatus</a:t>
            </a:r>
            <a:r>
              <a:rPr lang="en-US" dirty="0">
                <a:solidFill>
                  <a:srgbClr val="FFFFFF"/>
                </a:solidFill>
              </a:rPr>
              <a:t> </a:t>
            </a:r>
            <a:r>
              <a:rPr lang="en-US" dirty="0" err="1">
                <a:solidFill>
                  <a:srgbClr val="FFFFFF"/>
                </a:solidFill>
              </a:rPr>
              <a:t>että</a:t>
            </a:r>
            <a:r>
              <a:rPr lang="en-US" dirty="0">
                <a:solidFill>
                  <a:srgbClr val="FFFFFF"/>
                </a:solidFill>
              </a:rPr>
              <a:t> on </a:t>
            </a:r>
            <a:r>
              <a:rPr lang="en-US" dirty="0" err="1">
                <a:solidFill>
                  <a:srgbClr val="FFFFFF"/>
                </a:solidFill>
              </a:rPr>
              <a:t>muiden</a:t>
            </a:r>
            <a:r>
              <a:rPr lang="en-US" dirty="0">
                <a:solidFill>
                  <a:srgbClr val="FFFFFF"/>
                </a:solidFill>
              </a:rPr>
              <a:t> </a:t>
            </a:r>
            <a:r>
              <a:rPr lang="en-US" dirty="0" err="1">
                <a:solidFill>
                  <a:srgbClr val="FFFFFF"/>
                </a:solidFill>
              </a:rPr>
              <a:t>tarkkailun</a:t>
            </a:r>
            <a:r>
              <a:rPr lang="en-US" dirty="0">
                <a:solidFill>
                  <a:srgbClr val="FFFFFF"/>
                </a:solidFill>
              </a:rPr>
              <a:t> </a:t>
            </a:r>
            <a:r>
              <a:rPr lang="en-US" dirty="0" err="1">
                <a:solidFill>
                  <a:srgbClr val="FFFFFF"/>
                </a:solidFill>
              </a:rPr>
              <a:t>kohteena</a:t>
            </a:r>
          </a:p>
          <a:p>
            <a:pPr marL="305435" indent="-305435"/>
            <a:r>
              <a:rPr lang="en-US" dirty="0">
                <a:solidFill>
                  <a:srgbClr val="FFFFFF"/>
                </a:solidFill>
              </a:rPr>
              <a:t>Pelko </a:t>
            </a:r>
            <a:r>
              <a:rPr lang="en-US" dirty="0" err="1">
                <a:solidFill>
                  <a:srgbClr val="FFFFFF"/>
                </a:solidFill>
              </a:rPr>
              <a:t>nolatuksi</a:t>
            </a:r>
            <a:r>
              <a:rPr lang="en-US" dirty="0">
                <a:solidFill>
                  <a:srgbClr val="FFFFFF"/>
                </a:solidFill>
              </a:rPr>
              <a:t> </a:t>
            </a:r>
            <a:r>
              <a:rPr lang="en-US" dirty="0" err="1">
                <a:solidFill>
                  <a:srgbClr val="FFFFFF"/>
                </a:solidFill>
              </a:rPr>
              <a:t>tulemisesta</a:t>
            </a:r>
            <a:endParaRPr lang="en-US" dirty="0">
              <a:solidFill>
                <a:srgbClr val="FFFFFF"/>
              </a:solidFill>
            </a:endParaRPr>
          </a:p>
          <a:p>
            <a:pPr marL="305435" indent="-305435"/>
            <a:r>
              <a:rPr lang="en-US" dirty="0" err="1">
                <a:solidFill>
                  <a:srgbClr val="FFFFFF"/>
                </a:solidFill>
              </a:rPr>
              <a:t>Punastuminen</a:t>
            </a:r>
            <a:r>
              <a:rPr lang="en-US" dirty="0">
                <a:solidFill>
                  <a:srgbClr val="FFFFFF"/>
                </a:solidFill>
              </a:rPr>
              <a:t>, </a:t>
            </a:r>
            <a:r>
              <a:rPr lang="en-US" dirty="0" err="1">
                <a:solidFill>
                  <a:srgbClr val="FFFFFF"/>
                </a:solidFill>
              </a:rPr>
              <a:t>hikoilu</a:t>
            </a:r>
            <a:r>
              <a:rPr lang="en-US" dirty="0">
                <a:solidFill>
                  <a:srgbClr val="FFFFFF"/>
                </a:solidFill>
              </a:rPr>
              <a:t>, </a:t>
            </a:r>
            <a:r>
              <a:rPr lang="en-US" dirty="0" err="1">
                <a:solidFill>
                  <a:srgbClr val="FFFFFF"/>
                </a:solidFill>
              </a:rPr>
              <a:t>käsien</a:t>
            </a:r>
            <a:r>
              <a:rPr lang="en-US" dirty="0">
                <a:solidFill>
                  <a:srgbClr val="FFFFFF"/>
                </a:solidFill>
              </a:rPr>
              <a:t> </a:t>
            </a:r>
            <a:r>
              <a:rPr lang="en-US" dirty="0" err="1">
                <a:solidFill>
                  <a:srgbClr val="FFFFFF"/>
                </a:solidFill>
              </a:rPr>
              <a:t>vapina</a:t>
            </a:r>
            <a:r>
              <a:rPr lang="en-US" dirty="0">
                <a:solidFill>
                  <a:srgbClr val="FFFFFF"/>
                </a:solidFill>
              </a:rPr>
              <a:t>, </a:t>
            </a:r>
            <a:r>
              <a:rPr lang="en-US" dirty="0" err="1">
                <a:solidFill>
                  <a:srgbClr val="FFFFFF"/>
                </a:solidFill>
              </a:rPr>
              <a:t>äänen</a:t>
            </a:r>
            <a:r>
              <a:rPr lang="en-US" dirty="0">
                <a:solidFill>
                  <a:srgbClr val="FFFFFF"/>
                </a:solidFill>
              </a:rPr>
              <a:t> </a:t>
            </a:r>
            <a:r>
              <a:rPr lang="en-US" dirty="0" err="1">
                <a:solidFill>
                  <a:srgbClr val="FFFFFF"/>
                </a:solidFill>
              </a:rPr>
              <a:t>väriseminen</a:t>
            </a:r>
            <a:r>
              <a:rPr lang="en-US" dirty="0">
                <a:solidFill>
                  <a:srgbClr val="FFFFFF"/>
                </a:solidFill>
              </a:rPr>
              <a:t>, </a:t>
            </a:r>
            <a:r>
              <a:rPr lang="en-US" dirty="0" err="1">
                <a:solidFill>
                  <a:srgbClr val="FFFFFF"/>
                </a:solidFill>
              </a:rPr>
              <a:t>sydämen</a:t>
            </a:r>
            <a:r>
              <a:rPr lang="en-US" dirty="0">
                <a:solidFill>
                  <a:srgbClr val="FFFFFF"/>
                </a:solidFill>
              </a:rPr>
              <a:t> </a:t>
            </a:r>
            <a:r>
              <a:rPr lang="en-US" dirty="0" err="1">
                <a:solidFill>
                  <a:srgbClr val="FFFFFF"/>
                </a:solidFill>
              </a:rPr>
              <a:t>tykyttely</a:t>
            </a:r>
            <a:r>
              <a:rPr lang="en-US" dirty="0">
                <a:solidFill>
                  <a:srgbClr val="FFFFFF"/>
                </a:solidFill>
              </a:rPr>
              <a:t>, </a:t>
            </a:r>
            <a:r>
              <a:rPr lang="en-US" dirty="0" err="1">
                <a:solidFill>
                  <a:srgbClr val="FFFFFF"/>
                </a:solidFill>
              </a:rPr>
              <a:t>vatsatuntemukset</a:t>
            </a:r>
            <a:r>
              <a:rPr lang="en-US" dirty="0">
                <a:solidFill>
                  <a:srgbClr val="FFFFFF"/>
                </a:solidFill>
              </a:rPr>
              <a:t>.</a:t>
            </a:r>
          </a:p>
          <a:p>
            <a:pPr marL="305435" indent="-305435"/>
            <a:r>
              <a:rPr lang="en-US" dirty="0" err="1">
                <a:solidFill>
                  <a:srgbClr val="FFFFFF"/>
                </a:solidFill>
              </a:rPr>
              <a:t>Sosiaalitsen</a:t>
            </a:r>
            <a:r>
              <a:rPr lang="en-US" dirty="0">
                <a:solidFill>
                  <a:srgbClr val="FFFFFF"/>
                </a:solidFill>
              </a:rPr>
              <a:t> </a:t>
            </a:r>
            <a:r>
              <a:rPr lang="en-US" dirty="0" err="1">
                <a:solidFill>
                  <a:srgbClr val="FFFFFF"/>
                </a:solidFill>
              </a:rPr>
              <a:t>tilanteiden</a:t>
            </a:r>
            <a:r>
              <a:rPr lang="en-US" dirty="0">
                <a:solidFill>
                  <a:srgbClr val="FFFFFF"/>
                </a:solidFill>
              </a:rPr>
              <a:t> </a:t>
            </a:r>
            <a:r>
              <a:rPr lang="en-US" dirty="0" err="1">
                <a:solidFill>
                  <a:srgbClr val="FFFFFF"/>
                </a:solidFill>
              </a:rPr>
              <a:t>välttely</a:t>
            </a:r>
            <a:endParaRPr lang="en-US" dirty="0">
              <a:solidFill>
                <a:srgbClr val="FFFFFF"/>
              </a:solidFill>
            </a:endParaRPr>
          </a:p>
          <a:p>
            <a:pPr marL="305435" indent="-305435"/>
            <a:r>
              <a:rPr lang="en-US" dirty="0" err="1">
                <a:solidFill>
                  <a:srgbClr val="FFFFFF"/>
                </a:solidFill>
              </a:rPr>
              <a:t>Ongelmat</a:t>
            </a:r>
            <a:r>
              <a:rPr lang="en-US" dirty="0">
                <a:solidFill>
                  <a:srgbClr val="FFFFFF"/>
                </a:solidFill>
              </a:rPr>
              <a:t> </a:t>
            </a:r>
            <a:r>
              <a:rPr lang="en-US" dirty="0" err="1">
                <a:solidFill>
                  <a:srgbClr val="FFFFFF"/>
                </a:solidFill>
              </a:rPr>
              <a:t>läheisissä</a:t>
            </a:r>
            <a:r>
              <a:rPr lang="en-US" dirty="0">
                <a:solidFill>
                  <a:srgbClr val="FFFFFF"/>
                </a:solidFill>
              </a:rPr>
              <a:t> </a:t>
            </a:r>
            <a:r>
              <a:rPr lang="en-US" dirty="0" err="1">
                <a:solidFill>
                  <a:srgbClr val="FFFFFF"/>
                </a:solidFill>
              </a:rPr>
              <a:t>suhteissa</a:t>
            </a:r>
            <a:r>
              <a:rPr lang="en-US" dirty="0">
                <a:solidFill>
                  <a:srgbClr val="FFFFFF"/>
                </a:solidFill>
              </a:rPr>
              <a:t>, </a:t>
            </a:r>
            <a:r>
              <a:rPr lang="en-US" dirty="0" err="1">
                <a:solidFill>
                  <a:srgbClr val="FFFFFF"/>
                </a:solidFill>
              </a:rPr>
              <a:t>työssä</a:t>
            </a:r>
            <a:r>
              <a:rPr lang="en-US" dirty="0">
                <a:solidFill>
                  <a:srgbClr val="FFFFFF"/>
                </a:solidFill>
              </a:rPr>
              <a:t> tai </a:t>
            </a:r>
            <a:r>
              <a:rPr lang="en-US" dirty="0" err="1">
                <a:solidFill>
                  <a:srgbClr val="FFFFFF"/>
                </a:solidFill>
              </a:rPr>
              <a:t>koulussa</a:t>
            </a:r>
          </a:p>
        </p:txBody>
      </p:sp>
      <p:pic>
        <p:nvPicPr>
          <p:cNvPr id="4" name="Kuva 4" descr="Kummituksia ja lepakoita halloween-koristeina">
            <a:extLst>
              <a:ext uri="{FF2B5EF4-FFF2-40B4-BE49-F238E27FC236}">
                <a16:creationId xmlns:a16="http://schemas.microsoft.com/office/drawing/2014/main" id="{AAFB7742-9950-4FA7-AA11-6D125EF25DA8}"/>
              </a:ext>
            </a:extLst>
          </p:cNvPr>
          <p:cNvPicPr>
            <a:picLocks noChangeAspect="1"/>
          </p:cNvPicPr>
          <p:nvPr/>
        </p:nvPicPr>
        <p:blipFill rotWithShape="1">
          <a:blip r:embed="rId2"/>
          <a:srcRect l="13485"/>
          <a:stretch/>
        </p:blipFill>
        <p:spPr>
          <a:xfrm>
            <a:off x="4155020" y="659073"/>
            <a:ext cx="7503636" cy="5789365"/>
          </a:xfrm>
          <a:prstGeom prst="rect">
            <a:avLst/>
          </a:prstGeom>
        </p:spPr>
      </p:pic>
    </p:spTree>
    <p:extLst>
      <p:ext uri="{BB962C8B-B14F-4D97-AF65-F5344CB8AC3E}">
        <p14:creationId xmlns:p14="http://schemas.microsoft.com/office/powerpoint/2010/main" val="120279118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7A7CA93E-79BC-40A9-A29B-CF82285CEE1E}"/>
              </a:ext>
            </a:extLst>
          </p:cNvPr>
          <p:cNvSpPr>
            <a:spLocks noGrp="1"/>
          </p:cNvSpPr>
          <p:nvPr>
            <p:ph type="title"/>
          </p:nvPr>
        </p:nvSpPr>
        <p:spPr>
          <a:xfrm>
            <a:off x="672280" y="944752"/>
            <a:ext cx="3259016" cy="1462692"/>
          </a:xfrm>
        </p:spPr>
        <p:txBody>
          <a:bodyPr>
            <a:normAutofit fontScale="90000"/>
          </a:bodyPr>
          <a:lstStyle/>
          <a:p>
            <a:r>
              <a:rPr lang="en-US" dirty="0" err="1">
                <a:latin typeface="TW Cen MT"/>
              </a:rPr>
              <a:t>Tilanteita</a:t>
            </a:r>
            <a:r>
              <a:rPr lang="en-US" dirty="0">
                <a:latin typeface="TW Cen MT"/>
              </a:rPr>
              <a:t>, </a:t>
            </a:r>
            <a:r>
              <a:rPr lang="en-US" dirty="0" err="1">
                <a:latin typeface="TW Cen MT"/>
              </a:rPr>
              <a:t>jotka</a:t>
            </a:r>
            <a:r>
              <a:rPr lang="en-US" dirty="0">
                <a:latin typeface="TW Cen MT"/>
              </a:rPr>
              <a:t> </a:t>
            </a:r>
            <a:r>
              <a:rPr lang="en-US" dirty="0" err="1">
                <a:latin typeface="TW Cen MT"/>
              </a:rPr>
              <a:t>voivat</a:t>
            </a:r>
            <a:r>
              <a:rPr lang="en-US" dirty="0">
                <a:latin typeface="TW Cen MT"/>
              </a:rPr>
              <a:t> olla </a:t>
            </a:r>
            <a:r>
              <a:rPr lang="en-US" dirty="0" err="1">
                <a:latin typeface="TW Cen MT"/>
              </a:rPr>
              <a:t>haastavia</a:t>
            </a:r>
            <a:r>
              <a:rPr lang="en-US" dirty="0">
                <a:latin typeface="TW Cen MT"/>
              </a:rPr>
              <a:t>:</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DFFAF0D0-2F43-4DB0-AEFB-070F6B72CEAB}"/>
              </a:ext>
            </a:extLst>
          </p:cNvPr>
          <p:cNvSpPr>
            <a:spLocks noGrp="1"/>
          </p:cNvSpPr>
          <p:nvPr>
            <p:ph idx="1"/>
          </p:nvPr>
        </p:nvSpPr>
        <p:spPr>
          <a:xfrm>
            <a:off x="671513" y="2536031"/>
            <a:ext cx="3123783" cy="3671936"/>
          </a:xfrm>
        </p:spPr>
        <p:txBody>
          <a:bodyPr anchor="t">
            <a:normAutofit fontScale="92500" lnSpcReduction="20000"/>
          </a:bodyPr>
          <a:lstStyle/>
          <a:p>
            <a:pPr marL="0" indent="0">
              <a:buNone/>
            </a:pPr>
            <a:endParaRPr lang="en-US" dirty="0">
              <a:solidFill>
                <a:srgbClr val="FFFFFF"/>
              </a:solidFill>
            </a:endParaRPr>
          </a:p>
          <a:p>
            <a:pPr marL="305435" indent="-305435"/>
            <a:r>
              <a:rPr lang="en-US" dirty="0" err="1">
                <a:ea typeface="+mn-lt"/>
                <a:cs typeface="+mn-lt"/>
              </a:rPr>
              <a:t>julkinen</a:t>
            </a:r>
            <a:r>
              <a:rPr lang="en-US" dirty="0">
                <a:ea typeface="+mn-lt"/>
                <a:cs typeface="+mn-lt"/>
              </a:rPr>
              <a:t> </a:t>
            </a:r>
            <a:r>
              <a:rPr lang="en-US" dirty="0" err="1">
                <a:ea typeface="+mn-lt"/>
                <a:cs typeface="+mn-lt"/>
              </a:rPr>
              <a:t>esiintyminen</a:t>
            </a:r>
            <a:endParaRPr lang="en-US" dirty="0" err="1"/>
          </a:p>
          <a:p>
            <a:pPr marL="305435" indent="-305435"/>
            <a:r>
              <a:rPr lang="en-US" dirty="0" err="1">
                <a:ea typeface="+mn-lt"/>
                <a:cs typeface="+mn-lt"/>
              </a:rPr>
              <a:t>yhteinen</a:t>
            </a:r>
            <a:r>
              <a:rPr lang="en-US" dirty="0">
                <a:ea typeface="+mn-lt"/>
                <a:cs typeface="+mn-lt"/>
              </a:rPr>
              <a:t> </a:t>
            </a:r>
            <a:r>
              <a:rPr lang="en-US" dirty="0" err="1">
                <a:ea typeface="+mn-lt"/>
                <a:cs typeface="+mn-lt"/>
              </a:rPr>
              <a:t>ruokailu</a:t>
            </a:r>
            <a:r>
              <a:rPr lang="en-US" dirty="0">
                <a:ea typeface="+mn-lt"/>
                <a:cs typeface="+mn-lt"/>
              </a:rPr>
              <a:t> tai </a:t>
            </a:r>
            <a:r>
              <a:rPr lang="en-US" dirty="0" err="1">
                <a:ea typeface="+mn-lt"/>
                <a:cs typeface="+mn-lt"/>
              </a:rPr>
              <a:t>kahvitilaisuus</a:t>
            </a:r>
            <a:endParaRPr lang="en-US" dirty="0" err="1"/>
          </a:p>
          <a:p>
            <a:pPr marL="305435" indent="-305435"/>
            <a:r>
              <a:rPr lang="en-US" dirty="0" err="1">
                <a:ea typeface="+mn-lt"/>
                <a:cs typeface="+mn-lt"/>
              </a:rPr>
              <a:t>puhelimella</a:t>
            </a:r>
            <a:r>
              <a:rPr lang="en-US" dirty="0">
                <a:ea typeface="+mn-lt"/>
                <a:cs typeface="+mn-lt"/>
              </a:rPr>
              <a:t> </a:t>
            </a:r>
            <a:r>
              <a:rPr lang="en-US" dirty="0" err="1">
                <a:ea typeface="+mn-lt"/>
                <a:cs typeface="+mn-lt"/>
              </a:rPr>
              <a:t>soitto</a:t>
            </a:r>
            <a:endParaRPr lang="en-US" dirty="0" err="1"/>
          </a:p>
          <a:p>
            <a:pPr marL="305435" indent="-305435"/>
            <a:r>
              <a:rPr lang="en-US" dirty="0" err="1">
                <a:ea typeface="+mn-lt"/>
                <a:cs typeface="+mn-lt"/>
              </a:rPr>
              <a:t>osallistuminen</a:t>
            </a:r>
            <a:r>
              <a:rPr lang="en-US" dirty="0">
                <a:ea typeface="+mn-lt"/>
                <a:cs typeface="+mn-lt"/>
              </a:rPr>
              <a:t> </a:t>
            </a:r>
            <a:r>
              <a:rPr lang="en-US" dirty="0" err="1">
                <a:ea typeface="+mn-lt"/>
                <a:cs typeface="+mn-lt"/>
              </a:rPr>
              <a:t>juhliin</a:t>
            </a:r>
            <a:r>
              <a:rPr lang="en-US" dirty="0">
                <a:ea typeface="+mn-lt"/>
                <a:cs typeface="+mn-lt"/>
              </a:rPr>
              <a:t>, </a:t>
            </a:r>
            <a:r>
              <a:rPr lang="en-US" dirty="0" err="1">
                <a:ea typeface="+mn-lt"/>
                <a:cs typeface="+mn-lt"/>
              </a:rPr>
              <a:t>kokoukseen</a:t>
            </a:r>
            <a:r>
              <a:rPr lang="en-US" dirty="0">
                <a:ea typeface="+mn-lt"/>
                <a:cs typeface="+mn-lt"/>
              </a:rPr>
              <a:t>, </a:t>
            </a:r>
            <a:r>
              <a:rPr lang="en-US" dirty="0" err="1">
                <a:ea typeface="+mn-lt"/>
                <a:cs typeface="+mn-lt"/>
              </a:rPr>
              <a:t>koulutukseen</a:t>
            </a:r>
            <a:r>
              <a:rPr lang="en-US" dirty="0">
                <a:ea typeface="+mn-lt"/>
                <a:cs typeface="+mn-lt"/>
              </a:rPr>
              <a:t> tai </a:t>
            </a:r>
            <a:r>
              <a:rPr lang="en-US" dirty="0" err="1">
                <a:ea typeface="+mn-lt"/>
                <a:cs typeface="+mn-lt"/>
              </a:rPr>
              <a:t>muuhun</a:t>
            </a:r>
            <a:r>
              <a:rPr lang="en-US" dirty="0">
                <a:ea typeface="+mn-lt"/>
                <a:cs typeface="+mn-lt"/>
              </a:rPr>
              <a:t> </a:t>
            </a:r>
            <a:r>
              <a:rPr lang="en-US" dirty="0" err="1">
                <a:ea typeface="+mn-lt"/>
                <a:cs typeface="+mn-lt"/>
              </a:rPr>
              <a:t>ryhmätapahtumaan</a:t>
            </a:r>
            <a:endParaRPr lang="en-US" dirty="0" err="1"/>
          </a:p>
          <a:p>
            <a:pPr marL="305435" indent="-305435"/>
            <a:r>
              <a:rPr lang="en-US" dirty="0" err="1">
                <a:ea typeface="+mn-lt"/>
                <a:cs typeface="+mn-lt"/>
              </a:rPr>
              <a:t>työhaastattelu</a:t>
            </a:r>
            <a:r>
              <a:rPr lang="en-US" dirty="0">
                <a:ea typeface="+mn-lt"/>
                <a:cs typeface="+mn-lt"/>
              </a:rPr>
              <a:t> tai </a:t>
            </a:r>
            <a:r>
              <a:rPr lang="en-US" dirty="0" err="1">
                <a:ea typeface="+mn-lt"/>
                <a:cs typeface="+mn-lt"/>
              </a:rPr>
              <a:t>esimiehen</a:t>
            </a:r>
            <a:r>
              <a:rPr lang="en-US" dirty="0">
                <a:ea typeface="+mn-lt"/>
                <a:cs typeface="+mn-lt"/>
              </a:rPr>
              <a:t> </a:t>
            </a:r>
            <a:r>
              <a:rPr lang="en-US" dirty="0" err="1">
                <a:ea typeface="+mn-lt"/>
                <a:cs typeface="+mn-lt"/>
              </a:rPr>
              <a:t>tapaaminen</a:t>
            </a:r>
            <a:endParaRPr lang="en-US" dirty="0" err="1"/>
          </a:p>
          <a:p>
            <a:pPr marL="305435" indent="-305435"/>
            <a:r>
              <a:rPr lang="en-US" dirty="0" err="1">
                <a:ea typeface="+mn-lt"/>
                <a:cs typeface="+mn-lt"/>
              </a:rPr>
              <a:t>yleisen</a:t>
            </a:r>
            <a:r>
              <a:rPr lang="en-US" dirty="0">
                <a:ea typeface="+mn-lt"/>
                <a:cs typeface="+mn-lt"/>
              </a:rPr>
              <a:t> </a:t>
            </a:r>
            <a:r>
              <a:rPr lang="en-US" dirty="0" err="1">
                <a:ea typeface="+mn-lt"/>
                <a:cs typeface="+mn-lt"/>
              </a:rPr>
              <a:t>wc:n</a:t>
            </a:r>
            <a:r>
              <a:rPr lang="en-US" dirty="0">
                <a:ea typeface="+mn-lt"/>
                <a:cs typeface="+mn-lt"/>
              </a:rPr>
              <a:t> </a:t>
            </a:r>
            <a:r>
              <a:rPr lang="en-US" dirty="0" err="1">
                <a:ea typeface="+mn-lt"/>
                <a:cs typeface="+mn-lt"/>
              </a:rPr>
              <a:t>käyttö</a:t>
            </a:r>
            <a:endParaRPr lang="en-US" dirty="0" err="1"/>
          </a:p>
          <a:p>
            <a:pPr marL="305435" indent="-305435"/>
            <a:endParaRPr lang="en-US" dirty="0">
              <a:solidFill>
                <a:srgbClr val="FFFFFF"/>
              </a:solidFill>
            </a:endParaRPr>
          </a:p>
        </p:txBody>
      </p:sp>
      <p:pic>
        <p:nvPicPr>
          <p:cNvPr id="4" name="Kuva 4" descr="Kummituksia ja lepakoita halloween-koristeina">
            <a:extLst>
              <a:ext uri="{FF2B5EF4-FFF2-40B4-BE49-F238E27FC236}">
                <a16:creationId xmlns:a16="http://schemas.microsoft.com/office/drawing/2014/main" id="{59D8D1B7-B56E-4B3B-B788-783DAEB9C3D0}"/>
              </a:ext>
            </a:extLst>
          </p:cNvPr>
          <p:cNvPicPr>
            <a:picLocks noChangeAspect="1"/>
          </p:cNvPicPr>
          <p:nvPr/>
        </p:nvPicPr>
        <p:blipFill rotWithShape="1">
          <a:blip r:embed="rId2"/>
          <a:srcRect l="13485"/>
          <a:stretch/>
        </p:blipFill>
        <p:spPr>
          <a:xfrm>
            <a:off x="4241830" y="601200"/>
            <a:ext cx="7503636" cy="5789365"/>
          </a:xfrm>
          <a:prstGeom prst="rect">
            <a:avLst/>
          </a:prstGeom>
        </p:spPr>
      </p:pic>
    </p:spTree>
    <p:extLst>
      <p:ext uri="{BB962C8B-B14F-4D97-AF65-F5344CB8AC3E}">
        <p14:creationId xmlns:p14="http://schemas.microsoft.com/office/powerpoint/2010/main" val="1436919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C9F2959D-DBF8-4D62-AD84-FEFC6C336A6B}"/>
              </a:ext>
            </a:extLst>
          </p:cNvPr>
          <p:cNvSpPr>
            <a:spLocks noGrp="1"/>
          </p:cNvSpPr>
          <p:nvPr>
            <p:ph type="title"/>
          </p:nvPr>
        </p:nvSpPr>
        <p:spPr>
          <a:xfrm>
            <a:off x="672280" y="944752"/>
            <a:ext cx="3259016" cy="1462692"/>
          </a:xfrm>
        </p:spPr>
        <p:txBody>
          <a:bodyPr>
            <a:normAutofit/>
          </a:bodyPr>
          <a:lstStyle/>
          <a:p>
            <a:r>
              <a:rPr lang="fi-FI" dirty="0">
                <a:solidFill>
                  <a:srgbClr val="FFFFFF"/>
                </a:solidFill>
              </a:rPr>
              <a:t>Pelkojen synty</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58DD99A9-3613-4EBF-86B8-512AD2558E47}"/>
              </a:ext>
            </a:extLst>
          </p:cNvPr>
          <p:cNvSpPr>
            <a:spLocks noGrp="1"/>
          </p:cNvSpPr>
          <p:nvPr>
            <p:ph idx="1"/>
          </p:nvPr>
        </p:nvSpPr>
        <p:spPr>
          <a:xfrm>
            <a:off x="671513" y="2536031"/>
            <a:ext cx="3123783" cy="3671936"/>
          </a:xfrm>
        </p:spPr>
        <p:txBody>
          <a:bodyPr anchor="t">
            <a:normAutofit/>
          </a:bodyPr>
          <a:lstStyle/>
          <a:p>
            <a:pPr marL="305435" indent="-305435"/>
            <a:r>
              <a:rPr lang="en-US" b="1" dirty="0">
                <a:ea typeface="+mn-lt"/>
                <a:cs typeface="+mn-lt"/>
              </a:rPr>
              <a:t>Perinnöllinen </a:t>
            </a:r>
            <a:r>
              <a:rPr lang="en-US" b="1" dirty="0" err="1">
                <a:ea typeface="+mn-lt"/>
                <a:cs typeface="+mn-lt"/>
              </a:rPr>
              <a:t>alttius</a:t>
            </a:r>
            <a:endParaRPr lang="en-US" b="1" dirty="0">
              <a:ea typeface="+mn-lt"/>
              <a:cs typeface="+mn-lt"/>
            </a:endParaRPr>
          </a:p>
          <a:p>
            <a:pPr marL="305435" indent="-305435"/>
            <a:r>
              <a:rPr lang="en-US" b="1" dirty="0" err="1">
                <a:ea typeface="+mn-lt"/>
                <a:cs typeface="+mn-lt"/>
              </a:rPr>
              <a:t>Vanhemmilta</a:t>
            </a:r>
            <a:r>
              <a:rPr lang="en-US" b="1" dirty="0">
                <a:ea typeface="+mn-lt"/>
                <a:cs typeface="+mn-lt"/>
              </a:rPr>
              <a:t> </a:t>
            </a:r>
            <a:r>
              <a:rPr lang="en-US" b="1" dirty="0" err="1">
                <a:ea typeface="+mn-lt"/>
                <a:cs typeface="+mn-lt"/>
              </a:rPr>
              <a:t>opitut</a:t>
            </a:r>
            <a:r>
              <a:rPr lang="en-US" b="1" dirty="0">
                <a:ea typeface="+mn-lt"/>
                <a:cs typeface="+mn-lt"/>
              </a:rPr>
              <a:t> </a:t>
            </a:r>
            <a:r>
              <a:rPr lang="en-US" b="1" dirty="0" err="1">
                <a:ea typeface="+mn-lt"/>
                <a:cs typeface="+mn-lt"/>
              </a:rPr>
              <a:t>mallit</a:t>
            </a:r>
            <a:endParaRPr lang="en-US" b="1" dirty="0">
              <a:ea typeface="+mn-lt"/>
              <a:cs typeface="+mn-lt"/>
            </a:endParaRPr>
          </a:p>
          <a:p>
            <a:pPr marL="305435" indent="-305435"/>
            <a:r>
              <a:rPr lang="en-US" b="1" dirty="0" err="1">
                <a:ea typeface="+mn-lt"/>
                <a:cs typeface="+mn-lt"/>
              </a:rPr>
              <a:t>Aiemmat</a:t>
            </a:r>
            <a:r>
              <a:rPr lang="en-US" b="1" dirty="0">
                <a:ea typeface="+mn-lt"/>
                <a:cs typeface="+mn-lt"/>
              </a:rPr>
              <a:t> </a:t>
            </a:r>
            <a:r>
              <a:rPr lang="en-US" b="1" dirty="0" err="1">
                <a:ea typeface="+mn-lt"/>
                <a:cs typeface="+mn-lt"/>
              </a:rPr>
              <a:t>kokemukset</a:t>
            </a:r>
            <a:r>
              <a:rPr lang="en-US" b="1" dirty="0">
                <a:ea typeface="+mn-lt"/>
                <a:cs typeface="+mn-lt"/>
              </a:rPr>
              <a:t> </a:t>
            </a:r>
            <a:r>
              <a:rPr lang="en-US" b="1" dirty="0" err="1">
                <a:ea typeface="+mn-lt"/>
                <a:cs typeface="+mn-lt"/>
              </a:rPr>
              <a:t>sosiaalisissa</a:t>
            </a:r>
            <a:r>
              <a:rPr lang="en-US" b="1" dirty="0">
                <a:ea typeface="+mn-lt"/>
                <a:cs typeface="+mn-lt"/>
              </a:rPr>
              <a:t> </a:t>
            </a:r>
            <a:r>
              <a:rPr lang="en-US" b="1" dirty="0" err="1">
                <a:ea typeface="+mn-lt"/>
                <a:cs typeface="+mn-lt"/>
              </a:rPr>
              <a:t>suhteissa</a:t>
            </a:r>
            <a:endParaRPr lang="en-US" b="1" dirty="0" err="1">
              <a:solidFill>
                <a:srgbClr val="FFFFFF"/>
              </a:solidFill>
            </a:endParaRPr>
          </a:p>
        </p:txBody>
      </p:sp>
      <p:pic>
        <p:nvPicPr>
          <p:cNvPr id="4" name="Kuva 4" descr="Kummituksia ja lepakoita halloween-koristeina">
            <a:extLst>
              <a:ext uri="{FF2B5EF4-FFF2-40B4-BE49-F238E27FC236}">
                <a16:creationId xmlns:a16="http://schemas.microsoft.com/office/drawing/2014/main" id="{41C01733-AF20-40AF-8FF2-C0811B7DC2F5}"/>
              </a:ext>
            </a:extLst>
          </p:cNvPr>
          <p:cNvPicPr>
            <a:picLocks noChangeAspect="1"/>
          </p:cNvPicPr>
          <p:nvPr/>
        </p:nvPicPr>
        <p:blipFill rotWithShape="1">
          <a:blip r:embed="rId2"/>
          <a:srcRect l="13485"/>
          <a:stretch/>
        </p:blipFill>
        <p:spPr>
          <a:xfrm>
            <a:off x="4241830" y="601200"/>
            <a:ext cx="7503636" cy="5789365"/>
          </a:xfrm>
          <a:prstGeom prst="rect">
            <a:avLst/>
          </a:prstGeom>
        </p:spPr>
      </p:pic>
    </p:spTree>
    <p:extLst>
      <p:ext uri="{BB962C8B-B14F-4D97-AF65-F5344CB8AC3E}">
        <p14:creationId xmlns:p14="http://schemas.microsoft.com/office/powerpoint/2010/main" val="40297445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3A9F76B1-72CE-4E6C-953A-BCF311E118A8}"/>
              </a:ext>
            </a:extLst>
          </p:cNvPr>
          <p:cNvSpPr>
            <a:spLocks noGrp="1"/>
          </p:cNvSpPr>
          <p:nvPr>
            <p:ph type="title"/>
          </p:nvPr>
        </p:nvSpPr>
        <p:spPr>
          <a:xfrm>
            <a:off x="672280" y="944752"/>
            <a:ext cx="3259016" cy="1462692"/>
          </a:xfrm>
        </p:spPr>
        <p:txBody>
          <a:bodyPr>
            <a:normAutofit fontScale="90000"/>
          </a:bodyPr>
          <a:lstStyle/>
          <a:p>
            <a:r>
              <a:rPr lang="fi-FI" dirty="0">
                <a:ea typeface="+mj-lt"/>
                <a:cs typeface="+mj-lt"/>
              </a:rPr>
              <a:t>Tunnistatko itsessäsi joitain malleista...</a:t>
            </a:r>
          </a:p>
        </p:txBody>
      </p:sp>
      <p:sp>
        <p:nvSpPr>
          <p:cNvPr id="15" name="Rectangle 1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A3AB0942-A253-49B2-A814-759245E91111}"/>
              </a:ext>
            </a:extLst>
          </p:cNvPr>
          <p:cNvSpPr>
            <a:spLocks noGrp="1"/>
          </p:cNvSpPr>
          <p:nvPr>
            <p:ph idx="1"/>
          </p:nvPr>
        </p:nvSpPr>
        <p:spPr>
          <a:xfrm>
            <a:off x="671513" y="2536031"/>
            <a:ext cx="3123783" cy="3671936"/>
          </a:xfrm>
        </p:spPr>
        <p:txBody>
          <a:bodyPr anchor="t">
            <a:normAutofit/>
          </a:bodyPr>
          <a:lstStyle/>
          <a:p>
            <a:pPr marL="305435" indent="-305435"/>
            <a:r>
              <a:rPr lang="en-US" dirty="0" err="1">
                <a:solidFill>
                  <a:srgbClr val="FFFFFF"/>
                </a:solidFill>
              </a:rPr>
              <a:t>Välttely</a:t>
            </a:r>
            <a:r>
              <a:rPr lang="en-US" dirty="0">
                <a:solidFill>
                  <a:srgbClr val="FFFFFF"/>
                </a:solidFill>
              </a:rPr>
              <a:t> </a:t>
            </a:r>
            <a:r>
              <a:rPr lang="en-US" dirty="0" err="1">
                <a:solidFill>
                  <a:srgbClr val="FFFFFF"/>
                </a:solidFill>
              </a:rPr>
              <a:t>ei</a:t>
            </a:r>
            <a:r>
              <a:rPr lang="en-US" dirty="0">
                <a:solidFill>
                  <a:srgbClr val="FFFFFF"/>
                </a:solidFill>
              </a:rPr>
              <a:t> </a:t>
            </a:r>
            <a:r>
              <a:rPr lang="en-US" dirty="0" err="1">
                <a:solidFill>
                  <a:srgbClr val="FFFFFF"/>
                </a:solidFill>
              </a:rPr>
              <a:t>auta</a:t>
            </a:r>
          </a:p>
          <a:p>
            <a:pPr marL="305435" indent="-305435"/>
            <a:r>
              <a:rPr lang="en-US" dirty="0" err="1">
                <a:solidFill>
                  <a:srgbClr val="FFFFFF"/>
                </a:solidFill>
              </a:rPr>
              <a:t>Turvakäyttäytymisesta</a:t>
            </a:r>
            <a:r>
              <a:rPr lang="en-US" dirty="0">
                <a:solidFill>
                  <a:srgbClr val="FFFFFF"/>
                </a:solidFill>
              </a:rPr>
              <a:t> </a:t>
            </a:r>
            <a:r>
              <a:rPr lang="en-US" dirty="0" err="1">
                <a:solidFill>
                  <a:srgbClr val="FFFFFF"/>
                </a:solidFill>
              </a:rPr>
              <a:t>apua</a:t>
            </a:r>
            <a:r>
              <a:rPr lang="en-US" dirty="0">
                <a:solidFill>
                  <a:srgbClr val="FFFFFF"/>
                </a:solidFill>
              </a:rPr>
              <a:t> vain </a:t>
            </a:r>
            <a:r>
              <a:rPr lang="en-US" dirty="0" err="1">
                <a:solidFill>
                  <a:srgbClr val="FFFFFF"/>
                </a:solidFill>
              </a:rPr>
              <a:t>hetkeksi</a:t>
            </a:r>
          </a:p>
          <a:p>
            <a:pPr marL="305435" indent="-305435"/>
            <a:r>
              <a:rPr lang="en-US" dirty="0" err="1">
                <a:solidFill>
                  <a:srgbClr val="FFFFFF"/>
                </a:solidFill>
              </a:rPr>
              <a:t>Mitä</a:t>
            </a:r>
            <a:r>
              <a:rPr lang="en-US" dirty="0">
                <a:solidFill>
                  <a:srgbClr val="FFFFFF"/>
                </a:solidFill>
              </a:rPr>
              <a:t> </a:t>
            </a:r>
            <a:r>
              <a:rPr lang="en-US" dirty="0" err="1">
                <a:solidFill>
                  <a:srgbClr val="FFFFFF"/>
                </a:solidFill>
              </a:rPr>
              <a:t>jos</a:t>
            </a:r>
            <a:r>
              <a:rPr lang="en-US" dirty="0">
                <a:solidFill>
                  <a:srgbClr val="FFFFFF"/>
                </a:solidFill>
              </a:rPr>
              <a:t> </a:t>
            </a:r>
            <a:r>
              <a:rPr lang="en-US" dirty="0" err="1">
                <a:solidFill>
                  <a:srgbClr val="FFFFFF"/>
                </a:solidFill>
              </a:rPr>
              <a:t>muut</a:t>
            </a:r>
            <a:r>
              <a:rPr lang="en-US" dirty="0">
                <a:solidFill>
                  <a:srgbClr val="FFFFFF"/>
                </a:solidFill>
              </a:rPr>
              <a:t> </a:t>
            </a:r>
            <a:r>
              <a:rPr lang="en-US" dirty="0" err="1">
                <a:solidFill>
                  <a:srgbClr val="FFFFFF"/>
                </a:solidFill>
              </a:rPr>
              <a:t>huomaa</a:t>
            </a:r>
            <a:r>
              <a:rPr lang="en-US" dirty="0">
                <a:solidFill>
                  <a:srgbClr val="FFFFFF"/>
                </a:solidFill>
              </a:rPr>
              <a:t>?</a:t>
            </a:r>
          </a:p>
          <a:p>
            <a:pPr marL="305435" indent="-305435"/>
            <a:r>
              <a:rPr lang="en-US" dirty="0" err="1">
                <a:solidFill>
                  <a:srgbClr val="FFFFFF"/>
                </a:solidFill>
              </a:rPr>
              <a:t>Huomion</a:t>
            </a:r>
            <a:r>
              <a:rPr lang="en-US" dirty="0">
                <a:solidFill>
                  <a:srgbClr val="FFFFFF"/>
                </a:solidFill>
              </a:rPr>
              <a:t> </a:t>
            </a:r>
            <a:r>
              <a:rPr lang="en-US" dirty="0" err="1">
                <a:solidFill>
                  <a:srgbClr val="FFFFFF"/>
                </a:solidFill>
              </a:rPr>
              <a:t>kääntäminen</a:t>
            </a:r>
            <a:r>
              <a:rPr lang="en-US" dirty="0">
                <a:solidFill>
                  <a:srgbClr val="FFFFFF"/>
                </a:solidFill>
              </a:rPr>
              <a:t> </a:t>
            </a:r>
            <a:r>
              <a:rPr lang="en-US" dirty="0" err="1">
                <a:solidFill>
                  <a:srgbClr val="FFFFFF"/>
                </a:solidFill>
              </a:rPr>
              <a:t>sisäänpäin</a:t>
            </a:r>
            <a:endParaRPr lang="en-US" dirty="0">
              <a:solidFill>
                <a:srgbClr val="FFFFFF"/>
              </a:solidFill>
            </a:endParaRPr>
          </a:p>
          <a:p>
            <a:pPr marL="305435" indent="-305435"/>
            <a:r>
              <a:rPr lang="en-US" dirty="0" err="1">
                <a:solidFill>
                  <a:srgbClr val="FFFFFF"/>
                </a:solidFill>
              </a:rPr>
              <a:t>Automaattiset</a:t>
            </a:r>
            <a:r>
              <a:rPr lang="en-US" dirty="0">
                <a:solidFill>
                  <a:srgbClr val="FFFFFF"/>
                </a:solidFill>
              </a:rPr>
              <a:t> </a:t>
            </a:r>
            <a:r>
              <a:rPr lang="en-US" dirty="0" err="1">
                <a:solidFill>
                  <a:srgbClr val="FFFFFF"/>
                </a:solidFill>
              </a:rPr>
              <a:t>ajatukset</a:t>
            </a:r>
          </a:p>
          <a:p>
            <a:pPr marL="305435" indent="-305435"/>
            <a:r>
              <a:rPr lang="en-US" dirty="0">
                <a:solidFill>
                  <a:srgbClr val="FFFFFF"/>
                </a:solidFill>
              </a:rPr>
              <a:t>"</a:t>
            </a:r>
            <a:r>
              <a:rPr lang="en-US" dirty="0" err="1">
                <a:solidFill>
                  <a:srgbClr val="FFFFFF"/>
                </a:solidFill>
              </a:rPr>
              <a:t>muut</a:t>
            </a:r>
            <a:r>
              <a:rPr lang="en-US" dirty="0">
                <a:solidFill>
                  <a:srgbClr val="FFFFFF"/>
                </a:solidFill>
              </a:rPr>
              <a:t> </a:t>
            </a:r>
            <a:r>
              <a:rPr lang="en-US" dirty="0" err="1">
                <a:solidFill>
                  <a:srgbClr val="FFFFFF"/>
                </a:solidFill>
              </a:rPr>
              <a:t>arvioivat</a:t>
            </a:r>
            <a:r>
              <a:rPr lang="en-US" dirty="0">
                <a:solidFill>
                  <a:srgbClr val="FFFFFF"/>
                </a:solidFill>
              </a:rPr>
              <a:t> </a:t>
            </a:r>
            <a:r>
              <a:rPr lang="en-US" dirty="0" err="1">
                <a:solidFill>
                  <a:srgbClr val="FFFFFF"/>
                </a:solidFill>
              </a:rPr>
              <a:t>minua</a:t>
            </a:r>
            <a:r>
              <a:rPr lang="en-US" dirty="0">
                <a:solidFill>
                  <a:srgbClr val="FFFFFF"/>
                </a:solidFill>
              </a:rPr>
              <a:t>"</a:t>
            </a:r>
          </a:p>
        </p:txBody>
      </p:sp>
      <p:pic>
        <p:nvPicPr>
          <p:cNvPr id="4" name="Kuva 4" descr="Selitteet, jotka kirjoittavat ulos boo">
            <a:extLst>
              <a:ext uri="{FF2B5EF4-FFF2-40B4-BE49-F238E27FC236}">
                <a16:creationId xmlns:a16="http://schemas.microsoft.com/office/drawing/2014/main" id="{98252084-E344-4FB1-9628-3B1719D5E2CE}"/>
              </a:ext>
            </a:extLst>
          </p:cNvPr>
          <p:cNvPicPr>
            <a:picLocks noChangeAspect="1"/>
          </p:cNvPicPr>
          <p:nvPr/>
        </p:nvPicPr>
        <p:blipFill rotWithShape="1">
          <a:blip r:embed="rId2"/>
          <a:srcRect l="12189"/>
          <a:stretch/>
        </p:blipFill>
        <p:spPr>
          <a:xfrm>
            <a:off x="4241830" y="601200"/>
            <a:ext cx="7503636" cy="5789365"/>
          </a:xfrm>
          <a:prstGeom prst="rect">
            <a:avLst/>
          </a:prstGeom>
        </p:spPr>
      </p:pic>
    </p:spTree>
    <p:extLst>
      <p:ext uri="{BB962C8B-B14F-4D97-AF65-F5344CB8AC3E}">
        <p14:creationId xmlns:p14="http://schemas.microsoft.com/office/powerpoint/2010/main" val="90529396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11D307-29A8-4531-B6FB-50157D5BF2D8}"/>
              </a:ext>
            </a:extLst>
          </p:cNvPr>
          <p:cNvSpPr>
            <a:spLocks noGrp="1"/>
          </p:cNvSpPr>
          <p:nvPr>
            <p:ph type="title"/>
          </p:nvPr>
        </p:nvSpPr>
        <p:spPr>
          <a:xfrm>
            <a:off x="581192" y="702156"/>
            <a:ext cx="11029616" cy="1188720"/>
          </a:xfrm>
        </p:spPr>
        <p:txBody>
          <a:bodyPr>
            <a:normAutofit/>
          </a:bodyPr>
          <a:lstStyle/>
          <a:p>
            <a:r>
              <a:rPr lang="fi-FI" dirty="0"/>
              <a:t>Sosiaalisen jännittämisen mekanismeja: välttely</a:t>
            </a:r>
          </a:p>
        </p:txBody>
      </p:sp>
      <p:sp>
        <p:nvSpPr>
          <p:cNvPr id="12" name="Rectangle 1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Sauvan kuva perheet käsi kädessä">
            <a:extLst>
              <a:ext uri="{FF2B5EF4-FFF2-40B4-BE49-F238E27FC236}">
                <a16:creationId xmlns:a16="http://schemas.microsoft.com/office/drawing/2014/main" id="{D93F87BA-C51C-4338-A878-788D58DA9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3" r="-3" b="-3"/>
          <a:stretch/>
        </p:blipFill>
        <p:spPr>
          <a:xfrm>
            <a:off x="611392" y="2347105"/>
            <a:ext cx="5074920" cy="3712464"/>
          </a:xfrm>
          <a:prstGeom prst="rect">
            <a:avLst/>
          </a:prstGeom>
        </p:spPr>
      </p:pic>
      <p:sp>
        <p:nvSpPr>
          <p:cNvPr id="9" name="Content Placeholder 8">
            <a:extLst>
              <a:ext uri="{FF2B5EF4-FFF2-40B4-BE49-F238E27FC236}">
                <a16:creationId xmlns:a16="http://schemas.microsoft.com/office/drawing/2014/main" id="{AB76CAFB-5686-4A35-82D1-62F90D869787}"/>
              </a:ext>
            </a:extLst>
          </p:cNvPr>
          <p:cNvSpPr>
            <a:spLocks noGrp="1"/>
          </p:cNvSpPr>
          <p:nvPr>
            <p:ph idx="1"/>
          </p:nvPr>
        </p:nvSpPr>
        <p:spPr>
          <a:xfrm>
            <a:off x="6340830" y="2340864"/>
            <a:ext cx="5269977" cy="3634486"/>
          </a:xfrm>
        </p:spPr>
        <p:txBody>
          <a:bodyPr>
            <a:normAutofit fontScale="55000" lnSpcReduction="20000"/>
          </a:bodyPr>
          <a:lstStyle/>
          <a:p>
            <a:pPr algn="l"/>
            <a:r>
              <a:rPr lang="fi-FI" b="0" i="0" dirty="0">
                <a:solidFill>
                  <a:srgbClr val="343434"/>
                </a:solidFill>
                <a:effectLst/>
                <a:latin typeface="Arial" panose="020B0604020202020204" pitchFamily="34" charset="0"/>
              </a:rPr>
              <a:t>Välttely ei auta</a:t>
            </a:r>
          </a:p>
          <a:p>
            <a:pPr algn="l"/>
            <a:r>
              <a:rPr lang="fi-FI" b="0" i="0" dirty="0">
                <a:solidFill>
                  <a:srgbClr val="343434"/>
                </a:solidFill>
                <a:effectLst/>
                <a:latin typeface="Arial" panose="020B0604020202020204" pitchFamily="34" charset="0"/>
              </a:rPr>
              <a:t>Sosiaalisista peloista kärsivä uskoo yleensä, että jos hän joutuisi pelkäämäänsä tilanteeseen, ahdistus olisi voimakasta ja pitkäkestoista. Näiden pelkojen takia sosiaalisia tilanteita saatetaan alkaa vältellä, tai niistä vetäydytään helposti heti oireilun alkaessa. Välttely ja vetäytyminen voivat olla tehokkaita hetkellisiä olon helpottajia, mutta pitkällä tähtäimellä ne kuitenkin lisäävät oireilua. Jännitys tulevia vastaavia tilanteita kohtaan kasvaa.</a:t>
            </a:r>
          </a:p>
          <a:p>
            <a:pPr algn="l"/>
            <a:r>
              <a:rPr lang="fi-FI" b="0" i="0" dirty="0">
                <a:solidFill>
                  <a:srgbClr val="343434"/>
                </a:solidFill>
                <a:effectLst/>
                <a:latin typeface="Arial" panose="020B0604020202020204" pitchFamily="34" charset="0"/>
              </a:rPr>
              <a:t>Sosiaaliselle jännittäjälle välttely ja vetäytyminen saattavat tuntua ainoilta keinoilta hallita ahdistusta. Todellisuudessa näin ei ole, vaan ahdistus lähtee laskemaan myös, jos tilanteessa vain pysyttelee riittävän pitkään. Tämän havainnon pohjalta on huomattu, että toistuva, sopiva ja hallittu tietoinen altistus ahdistaville tilanteille auttaa saamaan sosiaalista ahdistusta hallintaan. Toistuvien altistusten jälkeen sosiaaliset tilanteet eivät enää herätä ahdistusta samalla tavalla kuin ennen.</a:t>
            </a:r>
          </a:p>
          <a:p>
            <a:pPr algn="l"/>
            <a:r>
              <a:rPr lang="fi-FI" b="0" i="0" dirty="0">
                <a:solidFill>
                  <a:srgbClr val="343434"/>
                </a:solidFill>
                <a:effectLst/>
                <a:latin typeface="Arial" panose="020B0604020202020204" pitchFamily="34" charset="0"/>
              </a:rPr>
              <a:t>On myös hyvä pitää mielessä, että tosiasiassa ahdistus on yleensä luultua vähäisempää ja helpottuu paljon nopeammin kuin mitä peloista kärsivä uskoo. Kun tilanteeseen lopulta uskaltautuu menemään, tuleekin siis usein huomanneeksi, ettei se ollutkaan niin kauheaa, kuin mitä etukäteen ajatteli!</a:t>
            </a:r>
          </a:p>
          <a:p>
            <a:endParaRPr lang="en-US" dirty="0"/>
          </a:p>
        </p:txBody>
      </p:sp>
    </p:spTree>
    <p:extLst>
      <p:ext uri="{BB962C8B-B14F-4D97-AF65-F5344CB8AC3E}">
        <p14:creationId xmlns:p14="http://schemas.microsoft.com/office/powerpoint/2010/main" val="79258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23CD32-17A9-41F9-B437-B0CD6FAE213A}"/>
              </a:ext>
            </a:extLst>
          </p:cNvPr>
          <p:cNvSpPr>
            <a:spLocks noGrp="1"/>
          </p:cNvSpPr>
          <p:nvPr>
            <p:ph type="title"/>
          </p:nvPr>
        </p:nvSpPr>
        <p:spPr>
          <a:xfrm>
            <a:off x="581192" y="702156"/>
            <a:ext cx="11029616" cy="1188720"/>
          </a:xfrm>
        </p:spPr>
        <p:txBody>
          <a:bodyPr>
            <a:normAutofit/>
          </a:bodyPr>
          <a:lstStyle/>
          <a:p>
            <a:r>
              <a:rPr lang="fi-FI" dirty="0"/>
              <a:t>Turvakäyttäytyminen</a:t>
            </a:r>
          </a:p>
        </p:txBody>
      </p:sp>
      <p:sp>
        <p:nvSpPr>
          <p:cNvPr id="12" name="Rectangle 11">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köysi, jossa on solmu. valkoinen tausta">
            <a:extLst>
              <a:ext uri="{FF2B5EF4-FFF2-40B4-BE49-F238E27FC236}">
                <a16:creationId xmlns:a16="http://schemas.microsoft.com/office/drawing/2014/main" id="{32085133-7C78-4C3F-8993-E809E3020E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09" r="1042" b="-3"/>
          <a:stretch/>
        </p:blipFill>
        <p:spPr>
          <a:xfrm>
            <a:off x="611392" y="2347105"/>
            <a:ext cx="5074920" cy="3712464"/>
          </a:xfrm>
          <a:prstGeom prst="rect">
            <a:avLst/>
          </a:prstGeom>
        </p:spPr>
      </p:pic>
      <p:sp>
        <p:nvSpPr>
          <p:cNvPr id="9" name="Content Placeholder 8">
            <a:extLst>
              <a:ext uri="{FF2B5EF4-FFF2-40B4-BE49-F238E27FC236}">
                <a16:creationId xmlns:a16="http://schemas.microsoft.com/office/drawing/2014/main" id="{3034A553-FE8C-4465-8371-2AD4D0C75AA8}"/>
              </a:ext>
            </a:extLst>
          </p:cNvPr>
          <p:cNvSpPr>
            <a:spLocks noGrp="1"/>
          </p:cNvSpPr>
          <p:nvPr>
            <p:ph idx="1"/>
          </p:nvPr>
        </p:nvSpPr>
        <p:spPr>
          <a:xfrm>
            <a:off x="6340830" y="2340864"/>
            <a:ext cx="5269977" cy="3634486"/>
          </a:xfrm>
        </p:spPr>
        <p:txBody>
          <a:bodyPr>
            <a:normAutofit fontScale="70000" lnSpcReduction="20000"/>
          </a:bodyPr>
          <a:lstStyle/>
          <a:p>
            <a:pPr algn="l"/>
            <a:r>
              <a:rPr lang="fi-FI" b="0" i="0" dirty="0">
                <a:solidFill>
                  <a:srgbClr val="343434"/>
                </a:solidFill>
                <a:effectLst/>
                <a:latin typeface="Arial" panose="020B0604020202020204" pitchFamily="34" charset="0"/>
              </a:rPr>
              <a:t>Turvakäyttäytyminen helpottaa oloa vain hetkellisesti</a:t>
            </a:r>
          </a:p>
          <a:p>
            <a:pPr algn="l"/>
            <a:r>
              <a:rPr lang="fi-FI" b="0" i="0" dirty="0">
                <a:solidFill>
                  <a:srgbClr val="343434"/>
                </a:solidFill>
                <a:effectLst/>
                <a:latin typeface="Arial" panose="020B0604020202020204" pitchFamily="34" charset="0"/>
              </a:rPr>
              <a:t>Joskus oloa yritetään helpottaa myös ns. turvakäyttäytymisen avulla. Turvakäyttäytymistä on kaikki sellainen käytös, jonka avulla yritetään hallita omaa ahdistusta sosiaalisissa tilanteissa. Sen avulla yritetään siis pärjätä sosiaalisessa tilanteessa. Turvakäyttäytymistä voi olla esimerkiksi katsekontaktin välttely, vaiteliaisuus, hiljaa puhuminen, nopeasti puhuminen, hyvin tarkat sanavalinnat, jatkuva juominen tai syöminen, alkoholin käyttö, kynän, paperin tai lasin puristaminen ja huivin käyttö suojana. Osa turvakäyttäytymisestä voi olla helppo tunnistaa, osa taas on melko automaattista, eikä sitä välttämättä heti edes huomaa. Pysähdy nyt miettimään, millaista turvakäyttäytymistä tunnistat itselläsi olevan. Kuten välttely ja vetäytyminen, myös turvakäyttäytyminen voi hetkellisesti helpottaa ahdistusta tehokkaastikin. Pitkän päälle se kuitenkin vain pahentaa tilannetta.</a:t>
            </a:r>
          </a:p>
          <a:p>
            <a:endParaRPr lang="en-US" dirty="0"/>
          </a:p>
        </p:txBody>
      </p:sp>
    </p:spTree>
    <p:extLst>
      <p:ext uri="{BB962C8B-B14F-4D97-AF65-F5344CB8AC3E}">
        <p14:creationId xmlns:p14="http://schemas.microsoft.com/office/powerpoint/2010/main" val="202548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B42A524-FE87-49B9-BDAC-400578CCFB48}"/>
              </a:ext>
            </a:extLst>
          </p:cNvPr>
          <p:cNvSpPr>
            <a:spLocks noGrp="1"/>
          </p:cNvSpPr>
          <p:nvPr>
            <p:ph type="title"/>
          </p:nvPr>
        </p:nvSpPr>
        <p:spPr>
          <a:xfrm>
            <a:off x="581192" y="702156"/>
            <a:ext cx="11029616" cy="1188720"/>
          </a:xfrm>
        </p:spPr>
        <p:txBody>
          <a:bodyPr>
            <a:normAutofit/>
          </a:bodyPr>
          <a:lstStyle/>
          <a:p>
            <a:r>
              <a:rPr lang="fi-FI" dirty="0"/>
              <a:t>Mitä jos muut huomaa</a:t>
            </a:r>
          </a:p>
        </p:txBody>
      </p:sp>
      <p:sp>
        <p:nvSpPr>
          <p:cNvPr id="14" name="Rectangle 13">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Henkilöllä on hattu ja villapaita, jossa onhuivi kasvojen alaosan ympärillä">
            <a:extLst>
              <a:ext uri="{FF2B5EF4-FFF2-40B4-BE49-F238E27FC236}">
                <a16:creationId xmlns:a16="http://schemas.microsoft.com/office/drawing/2014/main" id="{106756C1-AD7E-46BF-A24C-22BC03EEC5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98" y="2616857"/>
            <a:ext cx="4748741" cy="3169784"/>
          </a:xfrm>
          <a:prstGeom prst="rect">
            <a:avLst/>
          </a:prstGeom>
        </p:spPr>
      </p:pic>
      <p:sp>
        <p:nvSpPr>
          <p:cNvPr id="9" name="Content Placeholder 8">
            <a:extLst>
              <a:ext uri="{FF2B5EF4-FFF2-40B4-BE49-F238E27FC236}">
                <a16:creationId xmlns:a16="http://schemas.microsoft.com/office/drawing/2014/main" id="{DD10AE28-7C0D-4DD0-A4CF-9EF042E9A3D2}"/>
              </a:ext>
            </a:extLst>
          </p:cNvPr>
          <p:cNvSpPr>
            <a:spLocks noGrp="1"/>
          </p:cNvSpPr>
          <p:nvPr>
            <p:ph idx="1"/>
          </p:nvPr>
        </p:nvSpPr>
        <p:spPr>
          <a:xfrm>
            <a:off x="6335805" y="2180496"/>
            <a:ext cx="5275001" cy="4045683"/>
          </a:xfrm>
        </p:spPr>
        <p:txBody>
          <a:bodyPr>
            <a:normAutofit lnSpcReduction="10000"/>
          </a:bodyPr>
          <a:lstStyle/>
          <a:p>
            <a:pPr algn="l"/>
            <a:r>
              <a:rPr lang="fi-FI" b="0" i="0" dirty="0">
                <a:solidFill>
                  <a:srgbClr val="343434"/>
                </a:solidFill>
                <a:effectLst/>
                <a:latin typeface="Arial" panose="020B0604020202020204" pitchFamily="34" charset="0"/>
              </a:rPr>
              <a:t>Mitä jos muut huomaa?</a:t>
            </a:r>
          </a:p>
          <a:p>
            <a:pPr algn="l"/>
            <a:r>
              <a:rPr lang="fi-FI" b="0" i="0" dirty="0">
                <a:solidFill>
                  <a:srgbClr val="343434"/>
                </a:solidFill>
                <a:effectLst/>
                <a:latin typeface="Arial" panose="020B0604020202020204" pitchFamily="34" charset="0"/>
              </a:rPr>
              <a:t>Suuri osa sosiaalisesta ahdistuneisuudesta kärsivistä pelkää, että jännittämiseen liittyvät keholliset oireet olisivat helposti muiden nähtävissä. Tällaisia oireita ovat esimerkiksi punastuminen, hikoilu, käsien vapina ja äänen väriseminen. Tosiasiassa muut ihmiset harvoin huomaavat näitä oireita, tai jos joskus huomaavatkin, he näkevät ne lievempinä kuin mitä oireileva itse ajattelee. Muut eivät myöskään todennäköisesti pidä oireita yhtä hävettävinä kuin oireileva itse.</a:t>
            </a:r>
          </a:p>
          <a:p>
            <a:endParaRPr lang="en-US" dirty="0"/>
          </a:p>
        </p:txBody>
      </p:sp>
    </p:spTree>
    <p:extLst>
      <p:ext uri="{BB962C8B-B14F-4D97-AF65-F5344CB8AC3E}">
        <p14:creationId xmlns:p14="http://schemas.microsoft.com/office/powerpoint/2010/main" val="1676571679"/>
      </p:ext>
    </p:extLst>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301B27"/>
      </a:dk2>
      <a:lt2>
        <a:srgbClr val="F2F0F3"/>
      </a:lt2>
      <a:accent1>
        <a:srgbClr val="6BB220"/>
      </a:accent1>
      <a:accent2>
        <a:srgbClr val="9EA812"/>
      </a:accent2>
      <a:accent3>
        <a:srgbClr val="D39625"/>
      </a:accent3>
      <a:accent4>
        <a:srgbClr val="D54417"/>
      </a:accent4>
      <a:accent5>
        <a:srgbClr val="E7294B"/>
      </a:accent5>
      <a:accent6>
        <a:srgbClr val="D51789"/>
      </a:accent6>
      <a:hlink>
        <a:srgbClr val="C04345"/>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150</TotalTime>
  <Words>1040</Words>
  <Application>Microsoft Office PowerPoint</Application>
  <PresentationFormat>Laajakuva</PresentationFormat>
  <Paragraphs>67</Paragraphs>
  <Slides>17</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17</vt:i4>
      </vt:variant>
    </vt:vector>
  </HeadingPairs>
  <TitlesOfParts>
    <vt:vector size="23" baseType="lpstr">
      <vt:lpstr>Arial</vt:lpstr>
      <vt:lpstr>TW Cen MT</vt:lpstr>
      <vt:lpstr>TW Cen MT</vt:lpstr>
      <vt:lpstr>Wingdings</vt:lpstr>
      <vt:lpstr>Wingdings 2</vt:lpstr>
      <vt:lpstr>DividendVTI</vt:lpstr>
      <vt:lpstr>Sosiaalisten tilanteiden pelot</vt:lpstr>
      <vt:lpstr>Mitä se tarkoittaa:</vt:lpstr>
      <vt:lpstr>OIreet?</vt:lpstr>
      <vt:lpstr>Tilanteita, jotka voivat olla haastavia:</vt:lpstr>
      <vt:lpstr>Pelkojen synty</vt:lpstr>
      <vt:lpstr>Tunnistatko itsessäsi joitain malleista...</vt:lpstr>
      <vt:lpstr>Sosiaalisen jännittämisen mekanismeja: välttely</vt:lpstr>
      <vt:lpstr>Turvakäyttäytyminen</vt:lpstr>
      <vt:lpstr>Mitä jos muut huomaa</vt:lpstr>
      <vt:lpstr>Huomion kääntyminen sisäänpäin</vt:lpstr>
      <vt:lpstr>AUTOMAATTISET AJATUKSET</vt:lpstr>
      <vt:lpstr>Muut arvioivat minua</vt:lpstr>
      <vt:lpstr>Keinoja sos.tilanteiden pelkojen hoitoon</vt:lpstr>
      <vt:lpstr>Altistus</vt:lpstr>
      <vt:lpstr>Sosiaalisen jännittämisen hoito</vt:lpstr>
      <vt:lpstr>Altistusharjoituksen perusteet</vt:lpstr>
      <vt:lpstr>Mistä apua?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Anne Eteläaho</cp:lastModifiedBy>
  <cp:revision>140</cp:revision>
  <dcterms:created xsi:type="dcterms:W3CDTF">2022-02-09T08:31:38Z</dcterms:created>
  <dcterms:modified xsi:type="dcterms:W3CDTF">2022-02-18T06:10:14Z</dcterms:modified>
</cp:coreProperties>
</file>