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4DA272-9B09-9A16-57D4-5FAE3532FF23}" v="68" dt="2022-01-14T10:45:30.589"/>
    <p1510:client id="{A0899F3E-242B-7C75-C926-CD7815C6C1C5}" v="3" dt="2022-01-21T06:02:1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4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8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5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0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4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1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FFAAC5B-3626-4CE6-BBF3-B4FBB73F9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E7527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5963EF3-58EB-444B-A024-438F0A74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925" y="1731762"/>
            <a:ext cx="8058150" cy="2453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/>
              <a:t>Tuva Kpedussa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7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4CDF97-6F41-476B-BC94-EFBFCE9D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atin typeface="Cambria"/>
                <a:ea typeface="Cambria"/>
              </a:rPr>
              <a:t>Tuva maahanmuuttajille</a:t>
            </a:r>
            <a:br>
              <a:rPr lang="fi-FI" dirty="0">
                <a:latin typeface="Cambria" panose="02040503050406030204" pitchFamily="18" charset="0"/>
              </a:rPr>
            </a:br>
            <a:r>
              <a:rPr lang="fi-FI" dirty="0">
                <a:latin typeface="Cambria"/>
                <a:ea typeface="Cambria"/>
              </a:rPr>
              <a:t>Kielitietoisesti ja toiminnallisin keinoin</a:t>
            </a:r>
            <a:br>
              <a:rPr lang="fi-FI" dirty="0">
                <a:latin typeface="Cambria" panose="02040503050406030204" pitchFamily="18" charset="0"/>
              </a:rPr>
            </a:br>
            <a:endParaRPr lang="fi-FI" dirty="0">
              <a:latin typeface="Cambria" panose="02040503050406030204" pitchFamily="18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3444C8-FFC9-48F4-AC64-C8968246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sz="2400" dirty="0">
                <a:latin typeface="Cambria" panose="02040503050406030204" pitchFamily="18" charset="0"/>
              </a:rPr>
              <a:t>Tavoitteena Suomen kielen kehittäminen tasolle, joka mahdollistaa tutkintoon johtavan koulutuksen. Opiskeluvalmiuksien kehittäminen ja suomalaiseen kulttuuriin sekä koulutus- ja työelämään tutustuminen. Jatko-opintojen ja uravalinnan selkeyttäminen</a:t>
            </a:r>
          </a:p>
          <a:p>
            <a:r>
              <a:rPr lang="fi-FI" sz="2400" dirty="0">
                <a:latin typeface="Cambria" panose="02040503050406030204" pitchFamily="18" charset="0"/>
              </a:rPr>
              <a:t>Opiskelu- ja urasuunnittelutaidot (alkukartoitukset ja opiskelutekniikka)</a:t>
            </a:r>
          </a:p>
          <a:p>
            <a:r>
              <a:rPr lang="fi-FI" sz="2400" dirty="0">
                <a:latin typeface="Cambria" panose="02040503050406030204" pitchFamily="18" charset="0"/>
              </a:rPr>
              <a:t>Perustaitojen vahvistaminen (digi, S2, matematiikka, opiskelutekniikka)</a:t>
            </a:r>
          </a:p>
          <a:p>
            <a:r>
              <a:rPr lang="fi-FI" sz="2400" dirty="0">
                <a:latin typeface="Cambria" panose="02040503050406030204" pitchFamily="18" charset="0"/>
              </a:rPr>
              <a:t>Arjen taidot ja yhteiskunnallinen osallisuus</a:t>
            </a:r>
          </a:p>
          <a:p>
            <a:r>
              <a:rPr lang="fi-FI" dirty="0">
                <a:latin typeface="Cambria"/>
                <a:ea typeface="Cambria"/>
              </a:rPr>
              <a:t>Jakso 2 lukio-</a:t>
            </a:r>
            <a:r>
              <a:rPr lang="fi-FI">
                <a:latin typeface="Cambria"/>
                <a:ea typeface="Cambria"/>
              </a:rPr>
              <a:t>opinnot tai</a:t>
            </a:r>
            <a:r>
              <a:rPr lang="fi-FI" dirty="0">
                <a:latin typeface="Cambria"/>
                <a:ea typeface="Cambria"/>
              </a:rPr>
              <a:t> </a:t>
            </a:r>
            <a:r>
              <a:rPr lang="fi-FI" dirty="0" err="1">
                <a:latin typeface="Cambria"/>
                <a:ea typeface="Cambria"/>
              </a:rPr>
              <a:t>Ytoja</a:t>
            </a:r>
            <a:r>
              <a:rPr lang="fi-FI" dirty="0">
                <a:latin typeface="Cambria"/>
                <a:ea typeface="Cambria"/>
              </a:rPr>
              <a:t> omana ryhmänä tai yhteisesti Sote pt tai elintarvikkeen maahanmuuttajien kanssa: </a:t>
            </a:r>
            <a:r>
              <a:rPr lang="fi-FI" dirty="0" err="1">
                <a:latin typeface="Cambria"/>
                <a:ea typeface="Cambria"/>
              </a:rPr>
              <a:t>Tdy</a:t>
            </a:r>
            <a:r>
              <a:rPr lang="fi-FI" dirty="0">
                <a:latin typeface="Cambria"/>
                <a:ea typeface="Cambria"/>
              </a:rPr>
              <a:t>, Taide ja luova ilmaisu,  Keke, </a:t>
            </a:r>
            <a:r>
              <a:rPr lang="fi-FI" dirty="0" err="1">
                <a:latin typeface="Cambria"/>
                <a:ea typeface="Cambria"/>
              </a:rPr>
              <a:t>Tyky</a:t>
            </a:r>
            <a:r>
              <a:rPr lang="fi-FI" dirty="0">
                <a:latin typeface="Cambria"/>
                <a:ea typeface="Cambria"/>
              </a:rPr>
              <a:t>, Työelämässä toimiminen ja Yhteiskunnassa ja kansalaisena toimiminen. Lisäksi Hygieniaosaaminen ja ensiapu.</a:t>
            </a:r>
          </a:p>
          <a:p>
            <a:r>
              <a:rPr lang="fi-FI" err="1">
                <a:latin typeface="Cambria"/>
                <a:ea typeface="Cambria"/>
              </a:rPr>
              <a:t>Ytovalinnaisina</a:t>
            </a:r>
            <a:r>
              <a:rPr lang="fi-FI">
                <a:latin typeface="Cambria"/>
                <a:ea typeface="Cambria"/>
              </a:rPr>
              <a:t> 3osp Maahanmuuttajana Suomessa (työnimi)</a:t>
            </a:r>
            <a:endParaRPr lang="fi-FI">
              <a:latin typeface="Cambria" panose="02040503050406030204" pitchFamily="18" charset="0"/>
              <a:ea typeface="Cambria"/>
            </a:endParaRPr>
          </a:p>
          <a:p>
            <a:r>
              <a:rPr lang="fi-FI" dirty="0">
                <a:latin typeface="Cambria" panose="02040503050406030204" pitchFamily="18" charset="0"/>
              </a:rPr>
              <a:t>Työelämätaidot ja työelämässä tapahtuva oppiminen (osaksi </a:t>
            </a:r>
            <a:r>
              <a:rPr lang="fi-FI" dirty="0" err="1">
                <a:latin typeface="Cambria" panose="02040503050406030204" pitchFamily="18" charset="0"/>
              </a:rPr>
              <a:t>ytojen</a:t>
            </a:r>
            <a:r>
              <a:rPr lang="fi-FI" dirty="0">
                <a:latin typeface="Cambria" panose="02040503050406030204" pitchFamily="18" charset="0"/>
              </a:rPr>
              <a:t> integrointia mukaan yhteiskunnalliset opinnot ja Keke)</a:t>
            </a:r>
          </a:p>
          <a:p>
            <a:endParaRPr lang="fi-FI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9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72C83E-6F0F-40D7-8A28-FC86FEE0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atin typeface="Cambria"/>
                <a:ea typeface="Cambria"/>
              </a:rPr>
              <a:t>Työelämäpainotteinen Tuva (monimuoto)</a:t>
            </a:r>
            <a:br>
              <a:rPr lang="fi-FI" dirty="0">
                <a:latin typeface="Cambria" panose="02040503050406030204" pitchFamily="18" charset="0"/>
              </a:rPr>
            </a:br>
            <a:r>
              <a:rPr lang="fi-FI" dirty="0">
                <a:latin typeface="Cambria"/>
                <a:ea typeface="Cambria"/>
              </a:rPr>
              <a:t>Opiskelu- ja työelämävalmiuksia edistäen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2C8F07-5408-45BE-B482-C9448FBC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latin typeface="Cambria" panose="02040503050406030204" pitchFamily="18" charset="0"/>
              </a:rPr>
              <a:t>Kohderyhmänä erityisesti aikuiset. Tavoitteena löytää työpaikka, jossa harjoitella säännöllistä arkea ja työelämässä toimimisen tapoja. Vahvistetaan opiskeluvalmiuksia ja urasuunnitelmaa. Osa viikon työjärjestyksestä toteutetaan työpaikalla. Jos on osaamista, niin verkko-opiskelu </a:t>
            </a:r>
            <a:r>
              <a:rPr lang="fi-FI" dirty="0" err="1">
                <a:latin typeface="Cambria" panose="02040503050406030204" pitchFamily="18" charset="0"/>
              </a:rPr>
              <a:t>ytoissa</a:t>
            </a:r>
            <a:r>
              <a:rPr lang="fi-FI" dirty="0">
                <a:latin typeface="Cambria" panose="02040503050406030204" pitchFamily="18" charset="0"/>
              </a:rPr>
              <a:t> on mahdollista</a:t>
            </a:r>
          </a:p>
          <a:p>
            <a:r>
              <a:rPr lang="fi-FI" dirty="0">
                <a:latin typeface="Cambria" panose="02040503050406030204" pitchFamily="18" charset="0"/>
              </a:rPr>
              <a:t>Opiskelu- ja urasuunnittelutaidot (alkukartoitukset ja opiskelutekniikka)</a:t>
            </a:r>
          </a:p>
          <a:p>
            <a:r>
              <a:rPr lang="fi-FI" dirty="0">
                <a:latin typeface="Cambria" panose="02040503050406030204" pitchFamily="18" charset="0"/>
              </a:rPr>
              <a:t>Perustaitojen vahvistaminen (digi, matematiikka, äidinkieli)</a:t>
            </a:r>
          </a:p>
          <a:p>
            <a:r>
              <a:rPr lang="fi-FI" dirty="0">
                <a:latin typeface="Cambria" panose="02040503050406030204" pitchFamily="18" charset="0"/>
              </a:rPr>
              <a:t>Työelämätaidot </a:t>
            </a:r>
          </a:p>
          <a:p>
            <a:r>
              <a:rPr lang="fi-FI" dirty="0" err="1">
                <a:latin typeface="Cambria" panose="02040503050406030204" pitchFamily="18" charset="0"/>
              </a:rPr>
              <a:t>Ytot</a:t>
            </a:r>
            <a:r>
              <a:rPr lang="fi-FI" dirty="0">
                <a:latin typeface="Cambria" panose="02040503050406030204" pitchFamily="18" charset="0"/>
              </a:rPr>
              <a:t> jakso 2 tai lukiosta opintoja. </a:t>
            </a:r>
            <a:r>
              <a:rPr lang="fi-FI" dirty="0" err="1">
                <a:latin typeface="Cambria" panose="02040503050406030204" pitchFamily="18" charset="0"/>
              </a:rPr>
              <a:t>Tdy</a:t>
            </a:r>
            <a:r>
              <a:rPr lang="fi-FI" dirty="0">
                <a:latin typeface="Cambria" panose="02040503050406030204" pitchFamily="18" charset="0"/>
              </a:rPr>
              <a:t>, matematiikka 2osp, Taide ja luova ilmaisu, Keke, työelämässä toimiminen ja </a:t>
            </a:r>
            <a:r>
              <a:rPr lang="fi-FI" dirty="0" err="1">
                <a:latin typeface="Cambria" panose="02040503050406030204" pitchFamily="18" charset="0"/>
              </a:rPr>
              <a:t>Yhteiskunnall</a:t>
            </a:r>
            <a:r>
              <a:rPr lang="fi-FI" dirty="0">
                <a:latin typeface="Cambria" panose="02040503050406030204" pitchFamily="18" charset="0"/>
              </a:rPr>
              <a:t>. Integroiden työelämään. Verkossa esim. Työhyvinvointipsykologia. </a:t>
            </a:r>
            <a:r>
              <a:rPr lang="fi-FI" dirty="0" err="1">
                <a:latin typeface="Cambria" panose="02040503050406030204" pitchFamily="18" charset="0"/>
              </a:rPr>
              <a:t>Ytovalinnaisia</a:t>
            </a:r>
            <a:r>
              <a:rPr lang="fi-FI" dirty="0">
                <a:latin typeface="Cambria" panose="02040503050406030204" pitchFamily="18" charset="0"/>
              </a:rPr>
              <a:t> keväälle valinnaispolun tarjonnasta.</a:t>
            </a:r>
          </a:p>
          <a:p>
            <a:r>
              <a:rPr lang="fi-FI" dirty="0">
                <a:latin typeface="Cambria" panose="02040503050406030204" pitchFamily="18" charset="0"/>
              </a:rPr>
              <a:t>Hygieniaosaaminen ja ensiapu</a:t>
            </a:r>
          </a:p>
        </p:txBody>
      </p:sp>
    </p:spTree>
    <p:extLst>
      <p:ext uri="{BB962C8B-B14F-4D97-AF65-F5344CB8AC3E}">
        <p14:creationId xmlns:p14="http://schemas.microsoft.com/office/powerpoint/2010/main" val="108163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6794A0-59B1-4502-AE76-AE58C8D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mbria"/>
                <a:ea typeface="Cambria"/>
              </a:rPr>
              <a:t>Toiminnallinen Tuva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C1B98A-A17F-47A8-8C3D-08CDEC835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>
                <a:latin typeface="Cambria"/>
                <a:ea typeface="Cambria"/>
              </a:rPr>
              <a:t>Tavoitteena on toiminnallisin keinoin rohkaista opiskelijaa </a:t>
            </a:r>
            <a:r>
              <a:rPr lang="fi-FI" dirty="0">
                <a:latin typeface="Cambria"/>
                <a:ea typeface="Cambria"/>
              </a:rPr>
              <a:t>löytämään oma urapolku, antaa itsevarmuutta ja opiskeluvalmiuksia</a:t>
            </a:r>
          </a:p>
          <a:p>
            <a:r>
              <a:rPr lang="fi-FI" dirty="0">
                <a:latin typeface="Cambria" panose="02040503050406030204" pitchFamily="18" charset="0"/>
              </a:rPr>
              <a:t>Opiskelu- ja urasuunnitteluvalmiudet (alkukartoitukset ja opiskelutekniikka)</a:t>
            </a:r>
          </a:p>
          <a:p>
            <a:r>
              <a:rPr lang="fi-FI" dirty="0">
                <a:latin typeface="Cambria" panose="02040503050406030204" pitchFamily="18" charset="0"/>
              </a:rPr>
              <a:t>Perustaitojen vahvistaminen (digi, matematiikka, elämänhallinta)</a:t>
            </a:r>
          </a:p>
          <a:p>
            <a:r>
              <a:rPr lang="fi-FI" dirty="0">
                <a:latin typeface="Cambria" panose="02040503050406030204" pitchFamily="18" charset="0"/>
              </a:rPr>
              <a:t>Arjen taidot</a:t>
            </a:r>
          </a:p>
          <a:p>
            <a:r>
              <a:rPr lang="fi-FI" dirty="0">
                <a:latin typeface="Cambria" panose="02040503050406030204" pitchFamily="18" charset="0"/>
              </a:rPr>
              <a:t>Työelämätaidot </a:t>
            </a:r>
          </a:p>
          <a:p>
            <a:r>
              <a:rPr lang="fi-FI" dirty="0" err="1">
                <a:latin typeface="Cambria" panose="02040503050406030204" pitchFamily="18" charset="0"/>
              </a:rPr>
              <a:t>Ytot</a:t>
            </a:r>
            <a:r>
              <a:rPr lang="fi-FI" dirty="0">
                <a:latin typeface="Cambria" panose="02040503050406030204" pitchFamily="18" charset="0"/>
              </a:rPr>
              <a:t> tai jakso 2 lukiosta opintoja. Taide ja luova ilmaisu, Keke, </a:t>
            </a:r>
            <a:r>
              <a:rPr lang="fi-FI" dirty="0" err="1">
                <a:latin typeface="Cambria" panose="02040503050406030204" pitchFamily="18" charset="0"/>
              </a:rPr>
              <a:t>Tdy</a:t>
            </a:r>
            <a:r>
              <a:rPr lang="fi-FI" dirty="0">
                <a:latin typeface="Cambria" panose="02040503050406030204" pitchFamily="18" charset="0"/>
              </a:rPr>
              <a:t>, Työelämässä toimiminen, Yhteiskunnassa ja </a:t>
            </a:r>
            <a:r>
              <a:rPr lang="fi-FI" dirty="0" err="1">
                <a:latin typeface="Cambria" panose="02040503050406030204" pitchFamily="18" charset="0"/>
              </a:rPr>
              <a:t>kansal.toimiminen</a:t>
            </a:r>
            <a:r>
              <a:rPr lang="fi-FI" dirty="0">
                <a:latin typeface="Cambria" panose="02040503050406030204" pitchFamily="18" charset="0"/>
              </a:rPr>
              <a:t>, </a:t>
            </a:r>
            <a:r>
              <a:rPr lang="fi-FI" dirty="0" err="1">
                <a:latin typeface="Cambria" panose="02040503050406030204" pitchFamily="18" charset="0"/>
              </a:rPr>
              <a:t>Tyky</a:t>
            </a:r>
            <a:endParaRPr lang="fi-FI" dirty="0">
              <a:latin typeface="Cambria" panose="02040503050406030204" pitchFamily="18" charset="0"/>
            </a:endParaRPr>
          </a:p>
          <a:p>
            <a:r>
              <a:rPr lang="fi-FI" dirty="0">
                <a:latin typeface="Cambria" panose="02040503050406030204" pitchFamily="18" charset="0"/>
              </a:rPr>
              <a:t>Valinnaisena valinnaispolkutarjonta tai Psykologia 3osp ja Taide ja luova ilmaisu 3osp, ammatillinen valinnainen tutkinnon osa 9osp Hoivamusiikki. Hygieniaosaaminen ja ensiapu</a:t>
            </a:r>
          </a:p>
        </p:txBody>
      </p:sp>
    </p:spTree>
    <p:extLst>
      <p:ext uri="{BB962C8B-B14F-4D97-AF65-F5344CB8AC3E}">
        <p14:creationId xmlns:p14="http://schemas.microsoft.com/office/powerpoint/2010/main" val="385297604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41242B"/>
      </a:dk2>
      <a:lt2>
        <a:srgbClr val="E2E8E7"/>
      </a:lt2>
      <a:accent1>
        <a:srgbClr val="E75275"/>
      </a:accent1>
      <a:accent2>
        <a:srgbClr val="EB71C0"/>
      </a:accent2>
      <a:accent3>
        <a:srgbClr val="EB8871"/>
      </a:accent3>
      <a:accent4>
        <a:srgbClr val="3FB798"/>
      </a:accent4>
      <a:accent5>
        <a:srgbClr val="32B2CA"/>
      </a:accent5>
      <a:accent6>
        <a:srgbClr val="5292E7"/>
      </a:accent6>
      <a:hlink>
        <a:srgbClr val="568E81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312</Words>
  <Application>Microsoft Office PowerPoint</Application>
  <PresentationFormat>Laajakuva</PresentationFormat>
  <Paragraphs>24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Cambria</vt:lpstr>
      <vt:lpstr>Modern Love</vt:lpstr>
      <vt:lpstr>The Hand</vt:lpstr>
      <vt:lpstr>SketchyVTI</vt:lpstr>
      <vt:lpstr>Tuva Kpedussa</vt:lpstr>
      <vt:lpstr>Tuva maahanmuuttajille Kielitietoisesti ja toiminnallisin keinoin </vt:lpstr>
      <vt:lpstr>Työelämäpainotteinen Tuva (monimuoto) Opiskelu- ja työelämävalmiuksia edistäen</vt:lpstr>
      <vt:lpstr>Toiminnallinen Tuva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Tuva Kpedussa</dc:title>
  <dc:creator>Sari Haglund</dc:creator>
  <cp:lastModifiedBy>Anne Eteläaho</cp:lastModifiedBy>
  <cp:revision>20</cp:revision>
  <dcterms:created xsi:type="dcterms:W3CDTF">2021-11-02T19:15:08Z</dcterms:created>
  <dcterms:modified xsi:type="dcterms:W3CDTF">2022-02-22T13:18:20Z</dcterms:modified>
</cp:coreProperties>
</file>