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  <p:sldMasterId id="2147483742" r:id="rId5"/>
  </p:sldMasterIdLst>
  <p:notesMasterIdLst>
    <p:notesMasterId r:id="rId20"/>
  </p:notesMasterIdLst>
  <p:sldIdLst>
    <p:sldId id="264" r:id="rId6"/>
    <p:sldId id="291" r:id="rId7"/>
    <p:sldId id="278" r:id="rId8"/>
    <p:sldId id="286" r:id="rId9"/>
    <p:sldId id="287" r:id="rId10"/>
    <p:sldId id="279" r:id="rId11"/>
    <p:sldId id="283" r:id="rId12"/>
    <p:sldId id="282" r:id="rId13"/>
    <p:sldId id="284" r:id="rId14"/>
    <p:sldId id="285" r:id="rId15"/>
    <p:sldId id="288" r:id="rId16"/>
    <p:sldId id="289" r:id="rId17"/>
    <p:sldId id="290" r:id="rId18"/>
    <p:sldId id="271" r:id="rId19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D8661-DB01-45EC-8B27-798BEF788B44}" type="datetimeFigureOut">
              <a:rPr lang="fi-FI" smtClean="0"/>
              <a:t>28.8.2024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E7C7-364B-48BE-B260-4332C5261F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78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E7C7-364B-48BE-B260-4332C5261F4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969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E7C7-364B-48BE-B260-4332C5261F4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06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E7C7-364B-48BE-B260-4332C5261F4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10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73E4E-F337-4DFC-A54F-A721B22B9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9CCC87-0848-457F-BDEB-BC939DD8B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3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72" y="-4473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5137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492" y="50329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9069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5170576" y="1995303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83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36C0D-C405-4226-BBD2-DAE657D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460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549E87-42F6-4E58-9F24-556E0986E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20773"/>
            <a:ext cx="10515600" cy="3128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CE4C3A1-F9BC-4A77-94F2-856F2834CE9C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47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2 tekstipalstaa ja leima">
    <p:bg>
      <p:bgPr>
        <a:blipFill dpi="0" rotWithShape="1">
          <a:blip r:embed="rId2">
            <a:lum/>
          </a:blip>
          <a:srcRect/>
          <a:stretch>
            <a:fillRect l="83000" t="-1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A70F3-A694-4040-A814-0742BC29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F8FAB-EA43-4A0B-8E1A-BAB1A6707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5850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D0E67A9B-1C9D-40DB-A0A3-808B8D777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902" y="2355849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AAD9776-7488-431F-AAB4-D77CB5B212A4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4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6EC0A-1BF0-45D9-B7D2-7C383FB7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007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50D579-EE93-46F4-9024-881E079B4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8A180A6-69A8-4F84-B6C9-D58363B26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7412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68B902A1-AB2C-4478-80B1-5AB174477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2806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D6B1E31-7F24-46A3-B2EF-E87C5ABBD128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0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287DBBD2-2BDC-4885-BD71-28175C7A745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27118" y="2005053"/>
            <a:ext cx="4835349" cy="3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altLang="fi-FI" sz="1600" dirty="0">
              <a:solidFill>
                <a:schemeClr val="bg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D3A1AB-A0A0-4C8B-9EB4-C027A61CB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2723" y="353809"/>
            <a:ext cx="2624137" cy="617537"/>
          </a:xfrm>
          <a:noFill/>
        </p:spPr>
        <p:txBody>
          <a:bodyPr/>
          <a:lstStyle>
            <a:lvl1pPr marL="0" indent="0">
              <a:buNone/>
              <a:defRPr>
                <a:solidFill>
                  <a:srgbClr val="00A4E4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4469D22-292D-495D-8457-CC1057428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347" y="2016597"/>
            <a:ext cx="11113605" cy="1512887"/>
          </a:xfrm>
          <a:solidFill>
            <a:srgbClr val="00A4E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E88A6F5-DBB0-454A-BC7E-BDF1B4FD0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049" y="3712429"/>
            <a:ext cx="11113604" cy="684425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56C24DB7-A2FE-40B7-9B3C-25AFA874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485" y="4560210"/>
            <a:ext cx="535752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16339677-1A1C-463D-BB21-EEA26B6D3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5681" y="4566839"/>
            <a:ext cx="5613972" cy="104735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9" name="Tekstin paikkamerkki 32">
            <a:extLst>
              <a:ext uri="{FF2B5EF4-FFF2-40B4-BE49-F238E27FC236}">
                <a16:creationId xmlns:a16="http://schemas.microsoft.com/office/drawing/2014/main" id="{480E5FBE-9669-454B-8882-E77E0C442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35681" y="5784176"/>
            <a:ext cx="561539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A32EBB-B8FC-4C7D-831D-1281EB48C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692" y="5197475"/>
            <a:ext cx="5357521" cy="444106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DA36E0E-F5C9-423A-B655-00BD438B7F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28" y="5818188"/>
            <a:ext cx="5350285" cy="44291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0846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3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73E4E-F337-4DFC-A54F-A721B22B9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9CCC87-0848-457F-BDEB-BC939DD8B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4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192" y="18618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2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56286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7353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064" y="2003201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7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72" y="-4473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5137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492" y="50329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9069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5170576" y="1995303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3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6EC0A-1BF0-45D9-B7D2-7C383FB7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007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50D579-EE93-46F4-9024-881E079B4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8A180A6-69A8-4F84-B6C9-D58363B26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7412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68B902A1-AB2C-4478-80B1-5AB174477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2806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D6B1E31-7F24-46A3-B2EF-E87C5ABBD128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2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192" y="18618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2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56286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7353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064" y="2003201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2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36C0D-C405-4226-BBD2-DAE657D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460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549E87-42F6-4E58-9F24-556E0986E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20773"/>
            <a:ext cx="10515600" cy="3128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CE4C3A1-F9BC-4A77-94F2-856F2834CE9C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6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2 tekstipalstaa ja leima">
    <p:bg>
      <p:bgPr>
        <a:blipFill dpi="0" rotWithShape="1">
          <a:blip r:embed="rId2">
            <a:lum/>
          </a:blip>
          <a:srcRect/>
          <a:stretch>
            <a:fillRect l="83000" t="-1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A70F3-A694-4040-A814-0742BC29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F8FAB-EA43-4A0B-8E1A-BAB1A6707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5850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D0E67A9B-1C9D-40DB-A0A3-808B8D777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902" y="2355849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AAD9776-7488-431F-AAB4-D77CB5B212A4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5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287DBBD2-2BDC-4885-BD71-28175C7A745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27118" y="2005053"/>
            <a:ext cx="4835349" cy="3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altLang="fi-FI" sz="1600" dirty="0">
              <a:solidFill>
                <a:schemeClr val="bg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D3A1AB-A0A0-4C8B-9EB4-C027A61CB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2723" y="353809"/>
            <a:ext cx="2624137" cy="617537"/>
          </a:xfrm>
          <a:noFill/>
        </p:spPr>
        <p:txBody>
          <a:bodyPr/>
          <a:lstStyle>
            <a:lvl1pPr marL="0" indent="0">
              <a:buNone/>
              <a:defRPr>
                <a:solidFill>
                  <a:srgbClr val="00A4E4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4469D22-292D-495D-8457-CC1057428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347" y="2016597"/>
            <a:ext cx="11113605" cy="1512887"/>
          </a:xfrm>
          <a:solidFill>
            <a:srgbClr val="00A4E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E88A6F5-DBB0-454A-BC7E-BDF1B4FD0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049" y="3712429"/>
            <a:ext cx="11113604" cy="684425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56C24DB7-A2FE-40B7-9B3C-25AFA874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485" y="4560210"/>
            <a:ext cx="535752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16339677-1A1C-463D-BB21-EEA26B6D3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5681" y="4566839"/>
            <a:ext cx="5613972" cy="104735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9" name="Tekstin paikkamerkki 32">
            <a:extLst>
              <a:ext uri="{FF2B5EF4-FFF2-40B4-BE49-F238E27FC236}">
                <a16:creationId xmlns:a16="http://schemas.microsoft.com/office/drawing/2014/main" id="{480E5FBE-9669-454B-8882-E77E0C442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35681" y="5784176"/>
            <a:ext cx="561539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A32EBB-B8FC-4C7D-831D-1281EB48C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692" y="5197475"/>
            <a:ext cx="5357521" cy="444106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DA36E0E-F5C9-423A-B655-00BD438B7F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28" y="5818188"/>
            <a:ext cx="5350285" cy="44291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3040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2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192" y="18618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2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56286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7353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064" y="2003201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5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72" y="-4473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5137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492" y="50329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9069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5170576" y="1995303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5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36C0D-C405-4226-BBD2-DAE657D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460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549E87-42F6-4E58-9F24-556E0986E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20773"/>
            <a:ext cx="10515600" cy="3128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CE4C3A1-F9BC-4A77-94F2-856F2834CE9C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2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2 tekstipalstaa ja leima">
    <p:bg>
      <p:bgPr>
        <a:blipFill dpi="0" rotWithShape="1">
          <a:blip r:embed="rId2">
            <a:lum/>
          </a:blip>
          <a:srcRect/>
          <a:stretch>
            <a:fillRect l="83000" t="-1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A70F3-A694-4040-A814-0742BC29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F8FAB-EA43-4A0B-8E1A-BAB1A6707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5850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D0E67A9B-1C9D-40DB-A0A3-808B8D777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902" y="2355849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AAD9776-7488-431F-AAB4-D77CB5B212A4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5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6EC0A-1BF0-45D9-B7D2-7C383FB7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007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50D579-EE93-46F4-9024-881E079B4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8A180A6-69A8-4F84-B6C9-D58363B26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7412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68B902A1-AB2C-4478-80B1-5AB174477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2806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D6B1E31-7F24-46A3-B2EF-E87C5ABBD128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1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287DBBD2-2BDC-4885-BD71-28175C7A745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27118" y="2005053"/>
            <a:ext cx="4835349" cy="3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altLang="fi-FI" sz="1600" dirty="0">
              <a:solidFill>
                <a:schemeClr val="bg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D3A1AB-A0A0-4C8B-9EB4-C027A61CB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2723" y="353809"/>
            <a:ext cx="2624137" cy="617537"/>
          </a:xfrm>
          <a:noFill/>
        </p:spPr>
        <p:txBody>
          <a:bodyPr/>
          <a:lstStyle>
            <a:lvl1pPr marL="0" indent="0">
              <a:buNone/>
              <a:defRPr>
                <a:solidFill>
                  <a:srgbClr val="00A4E4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4469D22-292D-495D-8457-CC1057428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347" y="2016597"/>
            <a:ext cx="11113605" cy="1512887"/>
          </a:xfrm>
          <a:solidFill>
            <a:srgbClr val="00A4E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E88A6F5-DBB0-454A-BC7E-BDF1B4FD0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049" y="3712429"/>
            <a:ext cx="11113604" cy="684425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56C24DB7-A2FE-40B7-9B3C-25AFA874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485" y="4560210"/>
            <a:ext cx="535752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16339677-1A1C-463D-BB21-EEA26B6D3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5681" y="4566839"/>
            <a:ext cx="5613972" cy="104735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9" name="Tekstin paikkamerkki 32">
            <a:extLst>
              <a:ext uri="{FF2B5EF4-FFF2-40B4-BE49-F238E27FC236}">
                <a16:creationId xmlns:a16="http://schemas.microsoft.com/office/drawing/2014/main" id="{480E5FBE-9669-454B-8882-E77E0C442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35681" y="5784176"/>
            <a:ext cx="561539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A32EBB-B8FC-4C7D-831D-1281EB48C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692" y="5197475"/>
            <a:ext cx="5357521" cy="444106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DA36E0E-F5C9-423A-B655-00BD438B7F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28" y="5818188"/>
            <a:ext cx="5350285" cy="44291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1208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72" y="-4473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5137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492" y="50329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9069" y="2208261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5170576" y="1995303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2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6EC0A-1BF0-45D9-B7D2-7C383FB7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007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50D579-EE93-46F4-9024-881E079B4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8A180A6-69A8-4F84-B6C9-D58363B26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7412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68B902A1-AB2C-4478-80B1-5AB174477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2806" y="2411413"/>
            <a:ext cx="2846388" cy="3783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D6B1E31-7F24-46A3-B2EF-E87C5ABBD128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8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36C0D-C405-4226-BBD2-DAE657D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460"/>
            <a:ext cx="10515600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549E87-42F6-4E58-9F24-556E0986E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20773"/>
            <a:ext cx="10515600" cy="3128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CE4C3A1-F9BC-4A77-94F2-856F2834CE9C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2 tekstipalstaa ja leima">
    <p:bg>
      <p:bgPr>
        <a:blipFill dpi="0" rotWithShape="1">
          <a:blip r:embed="rId2">
            <a:lum/>
          </a:blip>
          <a:srcRect/>
          <a:stretch>
            <a:fillRect l="83000" t="-1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A70F3-A694-4040-A814-0742BC29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F8FAB-EA43-4A0B-8E1A-BAB1A6707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55850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D0E67A9B-1C9D-40DB-A0A3-808B8D777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902" y="2355849"/>
            <a:ext cx="3429000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AAD9776-7488-431F-AAB4-D77CB5B212A4}"/>
              </a:ext>
            </a:extLst>
          </p:cNvPr>
          <p:cNvCxnSpPr/>
          <p:nvPr userDrawn="1"/>
        </p:nvCxnSpPr>
        <p:spPr>
          <a:xfrm>
            <a:off x="838200" y="1949114"/>
            <a:ext cx="10515600" cy="0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40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287DBBD2-2BDC-4885-BD71-28175C7A745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27118" y="2005053"/>
            <a:ext cx="4835349" cy="3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altLang="fi-FI" sz="1600" dirty="0">
              <a:solidFill>
                <a:schemeClr val="bg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D3A1AB-A0A0-4C8B-9EB4-C027A61CB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2723" y="353809"/>
            <a:ext cx="2624137" cy="617537"/>
          </a:xfrm>
          <a:noFill/>
        </p:spPr>
        <p:txBody>
          <a:bodyPr/>
          <a:lstStyle>
            <a:lvl1pPr marL="0" indent="0">
              <a:buNone/>
              <a:defRPr>
                <a:solidFill>
                  <a:srgbClr val="00A4E4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4469D22-292D-495D-8457-CC1057428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347" y="2016597"/>
            <a:ext cx="11113605" cy="1512887"/>
          </a:xfrm>
          <a:solidFill>
            <a:srgbClr val="00A4E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E88A6F5-DBB0-454A-BC7E-BDF1B4FD0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049" y="3712429"/>
            <a:ext cx="11113604" cy="684425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56C24DB7-A2FE-40B7-9B3C-25AFA8745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485" y="4560210"/>
            <a:ext cx="535752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16339677-1A1C-463D-BB21-EEA26B6D3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5681" y="4566839"/>
            <a:ext cx="5613972" cy="104735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9" name="Tekstin paikkamerkki 32">
            <a:extLst>
              <a:ext uri="{FF2B5EF4-FFF2-40B4-BE49-F238E27FC236}">
                <a16:creationId xmlns:a16="http://schemas.microsoft.com/office/drawing/2014/main" id="{480E5FBE-9669-454B-8882-E77E0C442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35681" y="5784176"/>
            <a:ext cx="5615391" cy="446240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A32EBB-B8FC-4C7D-831D-1281EB48C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692" y="5197475"/>
            <a:ext cx="5357521" cy="444106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DA36E0E-F5C9-423A-B655-00BD438B7F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928" y="5818188"/>
            <a:ext cx="5350285" cy="442912"/>
          </a:xfrm>
          <a:solidFill>
            <a:schemeClr val="bg1"/>
          </a:solidFill>
          <a:ln>
            <a:solidFill>
              <a:srgbClr val="00A4E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8925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3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2 teksti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917B831-4912-477F-B943-138E7DCF867E}"/>
              </a:ext>
            </a:extLst>
          </p:cNvPr>
          <p:cNvSpPr txBox="1"/>
          <p:nvPr userDrawn="1"/>
        </p:nvSpPr>
        <p:spPr>
          <a:xfrm>
            <a:off x="7716982" y="1413164"/>
            <a:ext cx="3906982" cy="46088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endParaRPr lang="en-GB" sz="3200" dirty="0">
              <a:solidFill>
                <a:srgbClr val="00A4E4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D75605-DA79-4B1A-8748-FE1D69A4E4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192" y="18618"/>
            <a:ext cx="4792807" cy="683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05823DE-EA41-4141-8952-8D6A75FAD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2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FB19CADE-35CE-4875-8FB0-216CA02B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562864"/>
            <a:ext cx="6310747" cy="1325563"/>
          </a:xfrm>
        </p:spPr>
        <p:txBody>
          <a:bodyPr/>
          <a:lstStyle>
            <a:lvl1pPr>
              <a:defRPr>
                <a:solidFill>
                  <a:srgbClr val="00A4E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8EDCB0DD-B833-45F9-9A81-0A7C68A86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7353" y="2126456"/>
            <a:ext cx="2527156" cy="696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1B8FD375-5C72-4EE7-802D-63C98964968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064" y="2003201"/>
            <a:ext cx="6618577" cy="1"/>
          </a:xfrm>
          <a:prstGeom prst="line">
            <a:avLst/>
          </a:prstGeom>
          <a:ln w="28575">
            <a:solidFill>
              <a:srgbClr val="00A4E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9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83000" t="-1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C8157E-F377-43F8-B3C6-629D6135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FB2EF0-306C-42D0-914D-AD7F26812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92CDBE-7C2C-41AE-82EB-6A386919E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950F-AAE3-479C-944E-91A678AC1D9B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C8D21D-1D56-4EC9-B9B8-44C3FDE29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D51E5-E087-4EA5-872A-F3015D8FB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4F8C-7487-464C-A455-72D93725D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02" r:id="rId9"/>
    <p:sldLayoutId id="2147483708" r:id="rId10"/>
    <p:sldLayoutId id="2147483704" r:id="rId11"/>
    <p:sldLayoutId id="2147483705" r:id="rId12"/>
    <p:sldLayoutId id="2147483703" r:id="rId13"/>
    <p:sldLayoutId id="2147483698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83000" t="-1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C8157E-F377-43F8-B3C6-629D6135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FB2EF0-306C-42D0-914D-AD7F26812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92CDBE-7C2C-41AE-82EB-6A386919E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950F-AAE3-479C-944E-91A678AC1D9B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C8D21D-1D56-4EC9-B9B8-44C3FDE29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D51E5-E087-4EA5-872A-F3015D8FB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4F8C-7487-464C-A455-72D93725D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35938-B6A9-4AB8-B21C-027ACFCC2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cs typeface="Arial"/>
              </a:rPr>
              <a:t>Tutkintokoulutukseen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valmentava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koulutus</a:t>
            </a:r>
            <a:endParaRPr lang="en-GB" dirty="0">
              <a:cs typeface="Arial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D732CC3-522B-45B9-967C-611DCF8C9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14.8.2024-2.6.2025</a:t>
            </a:r>
          </a:p>
        </p:txBody>
      </p:sp>
    </p:spTree>
    <p:extLst>
      <p:ext uri="{BB962C8B-B14F-4D97-AF65-F5344CB8AC3E}">
        <p14:creationId xmlns:p14="http://schemas.microsoft.com/office/powerpoint/2010/main" val="128387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2B33D3-8F8A-87B6-384D-7D197DF8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Työvoimapolku</a:t>
            </a:r>
            <a: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DD3313-534C-2D95-5098-EF8EC154B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29133"/>
            <a:ext cx="10515600" cy="3520604"/>
          </a:xfrm>
        </p:spPr>
        <p:txBody>
          <a:bodyPr/>
          <a:lstStyle/>
          <a:p>
            <a:pPr algn="l" rtl="0" fontAlgn="base"/>
            <a: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 tarkoitettu pääsääntöisesti yli 20-vuotiaille työttömille ja työttömyysuhan alaisille TE-toimiston ja työllisyyden kuntakokeilujen työnhakija-asiakkaille. Ensisijaisesti koulutus on tarkoitettu niille henkilöille, joilla ei ole vielä toisen asteen tutkintoa. Opiskelu tapahtuu suomen kielellä, joten kielitaidon tulee olla riittävä. Suositus on vähintään A2-tason kielitaito.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55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1921C6-CCC7-E039-D544-EC287EBC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C1C50F-DFE9-AF77-DC44-A650CCDCE5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Suomen kielen polku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Opettaja Ann-Louise Känsälä, 040-8085534,			  </a:t>
            </a:r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TyövoimaTuva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							Tuntiopettaja Niina </a:t>
            </a:r>
            <a:r>
              <a:rPr lang="fi-FI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Vihelä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							ohjaaja Saku Jokinen, 040-8073656 </a:t>
            </a:r>
            <a:endParaRPr lang="fi-FI" dirty="0"/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Etumatkapolku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Erityisopettaja Anita Reijonen, 040-8085531,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ohjaaja Anita Kaunisto, 040-7250103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fi-FI" sz="18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020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5ECA99-3549-67C8-3FA9-1601129D36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10515600" cy="3943298"/>
          </a:xfrm>
        </p:spPr>
        <p:txBody>
          <a:bodyPr>
            <a:normAutofit fontScale="92500" lnSpcReduction="20000"/>
          </a:bodyPr>
          <a:lstStyle/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Duunipolku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Erityisopettaja Kent </a:t>
            </a:r>
            <a:r>
              <a:rPr lang="fi-FI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Rönnqvist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, 044-7250787, 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ohjaaja Sanna-Mari Seppälä, 040-8085077 </a:t>
            </a:r>
          </a:p>
          <a:p>
            <a:pPr algn="l" rtl="0" fontAlgn="base"/>
            <a:endParaRPr lang="fi-FI" sz="18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Purjepolku 1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Luokanopettaja Antti Pitkänen 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Ohjaaja Sanna-Mari Seppälä, 040-8085077 </a:t>
            </a:r>
          </a:p>
          <a:p>
            <a:pPr algn="l" rtl="0" fontAlgn="base"/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Purjepolku 2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Tuntiopettaja Tuija Carlsson 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13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B524CA-C3BE-C243-B602-E3C0B7561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75449"/>
            <a:ext cx="10515600" cy="3874287"/>
          </a:xfrm>
        </p:spPr>
        <p:txBody>
          <a:bodyPr/>
          <a:lstStyle/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Opinto-ohjaaja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Marjo Tilus, 040-8085509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Kuraattori 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Simo </a:t>
            </a:r>
            <a:r>
              <a:rPr lang="fi-FI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Säippä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, 044-7809046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Terveydenhoitaja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Tiia Haapaniemi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Koulupsykologi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Jetta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Aarnio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Toimialapäällikkö 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Carita Tuominen, 0403596212 </a:t>
            </a: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34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EAFFE7E-901C-CD14-05F9-CCF4D8F6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41" y="679996"/>
            <a:ext cx="9760055" cy="54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A70BD-0059-40D0-A2F1-6C21612B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Kpedun</a:t>
            </a:r>
            <a:r>
              <a:rPr lang="en-GB" sz="3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88529A-5AC9-45E0-95E1-785920959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57385"/>
            <a:ext cx="10515600" cy="4084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0A4E4"/>
              </a:buClr>
            </a:pPr>
            <a:r>
              <a:rPr lang="fi-FI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</a:t>
            </a:r>
            <a: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arjoamme TUVA-opiskelijoille erilaisia polkuvaihtoehtoja opiskelun suunnittelun tueksi</a:t>
            </a:r>
            <a:r>
              <a:rPr lang="fi-FI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marL="457200" indent="-457200">
              <a:buClr>
                <a:srgbClr val="00A4E4"/>
              </a:buClr>
              <a:buFont typeface="Wingdings" panose="05000000000000000000" pitchFamily="2" charset="2"/>
              <a:buChar char="§"/>
            </a:pPr>
            <a:r>
              <a:rPr lang="fi-FI" b="0" i="0" dirty="0">
                <a:solidFill>
                  <a:srgbClr val="000000"/>
                </a:solidFill>
                <a:effectLst/>
                <a:latin typeface="+mj-lt"/>
              </a:rPr>
              <a:t>Jokaiselle opiskelijalle rakennetaan yksilöllinen opintopolku, jonka avulla opiskelija kulkee turvallisessa ohjauksessa ja omalla tahdilla kohti opiskelu- ja työelämää.</a:t>
            </a:r>
            <a:endParaRPr lang="fi-FI" sz="1800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Arial"/>
            </a:endParaRPr>
          </a:p>
          <a:p>
            <a:pPr marL="457200" indent="-457200">
              <a:buClr>
                <a:srgbClr val="00A4E4"/>
              </a:buClr>
              <a:buFont typeface="Wingdings" panose="05000000000000000000" pitchFamily="2" charset="2"/>
              <a:buChar char="§"/>
            </a:pPr>
            <a: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Tuvassa voi opiskella yhden vuoden eli 38 viikkoa. Opiskeluaika on lyhyempi, jos opiskelija siirtyy opiskelemaan lukioon tai ammatilliseen koulutukseen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 </a:t>
            </a: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29DCE-5FC8-F09A-C171-F30AED69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219"/>
            <a:ext cx="9580418" cy="1089376"/>
          </a:xfrm>
        </p:spPr>
        <p:txBody>
          <a:bodyPr>
            <a:normAutofit fontScale="90000"/>
          </a:bodyPr>
          <a:lstStyle/>
          <a:p>
            <a:pPr rtl="0" fontAlgn="base"/>
            <a:b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</a:br>
            <a:r>
              <a:rPr lang="fi-FI" sz="3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Sans Serif" panose="020B0604020202020204" pitchFamily="34" charset="0"/>
              </a:rPr>
              <a:t>Laaja-alainen osaaminen – Tuvassa opitaan valmiuksia siirtyä toiselle asteelle</a:t>
            </a:r>
            <a:b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</a:br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0321AF-0305-94C2-AF5E-2D3D74CD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49" y="1975448"/>
            <a:ext cx="5276305" cy="51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F8DE5903-421A-87E5-109B-05069ACE656F}"/>
              </a:ext>
            </a:extLst>
          </p:cNvPr>
          <p:cNvSpPr txBox="1"/>
          <p:nvPr/>
        </p:nvSpPr>
        <p:spPr>
          <a:xfrm>
            <a:off x="1052423" y="2053087"/>
            <a:ext cx="9506309" cy="371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865"/>
              </a:spcBef>
              <a:buSzPts val="1000"/>
              <a:tabLst>
                <a:tab pos="423545" algn="l"/>
                <a:tab pos="424180" algn="l"/>
              </a:tabLst>
            </a:pPr>
            <a:r>
              <a:rPr lang="fi-FI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Kaikille yhteinen koulutuksen osa:</a:t>
            </a:r>
          </a:p>
          <a:p>
            <a:pPr marL="342900" lvl="0" indent="-342900">
              <a:spcBef>
                <a:spcPts val="865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Opiskelu-</a:t>
            </a:r>
            <a:r>
              <a:rPr lang="fi-FI" sz="2000" spc="-6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ja</a:t>
            </a:r>
            <a:r>
              <a:rPr lang="fi-FI" sz="20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urasuunnittelutaidot</a:t>
            </a:r>
            <a:r>
              <a:rPr lang="fi-FI" sz="20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(2-10</a:t>
            </a:r>
            <a:r>
              <a:rPr lang="fi-FI" sz="20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fi-FI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</a:p>
          <a:p>
            <a:pPr marL="63500"/>
            <a:r>
              <a:rPr lang="fi-FI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Valinnaiset</a:t>
            </a:r>
            <a:r>
              <a:rPr lang="fi-FI" sz="24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koulutuksen</a:t>
            </a:r>
            <a:r>
              <a:rPr lang="fi-FI" sz="24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osat</a:t>
            </a:r>
            <a:r>
              <a:rPr lang="fi-FI" sz="24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:</a:t>
            </a:r>
            <a:endParaRPr lang="fi-FI" sz="2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865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Perustaitojen</a:t>
            </a:r>
            <a:r>
              <a:rPr lang="fi-FI" sz="2000" spc="-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vahvistaminen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(0-30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20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Ammatillisen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koulutuksen</a:t>
            </a:r>
            <a:r>
              <a:rPr lang="fi-FI" sz="2000" spc="-4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opinnot</a:t>
            </a:r>
            <a:r>
              <a:rPr lang="fi-FI" sz="2000" spc="-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ja</a:t>
            </a:r>
            <a:r>
              <a:rPr lang="fi-FI" sz="2000" spc="-4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niihin</a:t>
            </a:r>
            <a:r>
              <a:rPr lang="fi-FI" sz="2000" spc="-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valmentautuminen</a:t>
            </a:r>
            <a:r>
              <a:rPr lang="fi-FI" sz="2000" spc="-4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(0-30</a:t>
            </a:r>
            <a:r>
              <a:rPr lang="fi-FI" sz="2000" spc="-4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20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Lukiokoulutuksen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opinnot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ja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niihin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valmentautuminen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(0-30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15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Arjen</a:t>
            </a:r>
            <a:r>
              <a:rPr lang="fi-FI" sz="2000" spc="-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taidot</a:t>
            </a:r>
            <a:r>
              <a:rPr lang="fi-FI" sz="2000" spc="-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ja</a:t>
            </a:r>
            <a:r>
              <a:rPr lang="fi-FI" sz="2000" spc="-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yhteiskunnallinen</a:t>
            </a:r>
            <a:r>
              <a:rPr lang="fi-FI" sz="2000" spc="-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osallisuus</a:t>
            </a:r>
            <a:r>
              <a:rPr lang="fi-FI" sz="2000" spc="-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(0-20</a:t>
            </a:r>
            <a:r>
              <a:rPr lang="fi-FI" sz="2000" spc="-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20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Työelämätaidot</a:t>
            </a:r>
            <a:r>
              <a:rPr lang="fi-FI" sz="20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ja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työelämässä</a:t>
            </a:r>
            <a:r>
              <a:rPr lang="fi-FI" sz="20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tapahtuva</a:t>
            </a:r>
            <a:r>
              <a:rPr lang="fi-FI" sz="20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oppiminen</a:t>
            </a:r>
            <a:r>
              <a:rPr lang="fi-FI" sz="2000" spc="-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(0-20</a:t>
            </a:r>
            <a:r>
              <a:rPr lang="fi-FI" sz="2000" spc="-5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42900" lvl="0" indent="-342900">
              <a:spcBef>
                <a:spcPts val="120"/>
              </a:spcBef>
              <a:buSzPts val="1000"/>
              <a:buFont typeface="Microsoft Sans Serif" panose="020B0604020202020204" pitchFamily="34" charset="0"/>
              <a:buChar char="•"/>
              <a:tabLst>
                <a:tab pos="423545" algn="l"/>
                <a:tab pos="424180" algn="l"/>
              </a:tabLst>
            </a:pP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Valinnaiset</a:t>
            </a:r>
            <a:r>
              <a:rPr lang="fi-FI" sz="2000" spc="-7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opinnot</a:t>
            </a:r>
            <a:r>
              <a:rPr lang="fi-FI" sz="2000" spc="-6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(0-10</a:t>
            </a:r>
            <a:r>
              <a:rPr lang="fi-FI" sz="2000" spc="-6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fi-FI" sz="2000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viikkoa)</a:t>
            </a:r>
            <a:endParaRPr lang="fi-FI" sz="2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40F41CD1-53CF-08F8-FF18-83F137D5C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70753"/>
              </p:ext>
            </p:extLst>
          </p:nvPr>
        </p:nvGraphicFramePr>
        <p:xfrm>
          <a:off x="828136" y="719666"/>
          <a:ext cx="10368950" cy="85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8950">
                  <a:extLst>
                    <a:ext uri="{9D8B030D-6E8A-4147-A177-3AD203B41FA5}">
                      <a16:colId xmlns:a16="http://schemas.microsoft.com/office/drawing/2014/main" val="150705718"/>
                    </a:ext>
                  </a:extLst>
                </a:gridCol>
              </a:tblGrid>
              <a:tr h="858968">
                <a:tc>
                  <a:txBody>
                    <a:bodyPr/>
                    <a:lstStyle/>
                    <a:p>
                      <a:r>
                        <a:rPr lang="fi-FI" sz="3600" baseline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Koulutuksen muodostuminen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3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4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D110F-333C-7A32-7B2D-93CC63A3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4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fi-FI" sz="4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Työelämäpainotteinen Duunipolku</a:t>
            </a:r>
            <a:r>
              <a:rPr lang="fi-FI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br>
              <a:rPr lang="fi-FI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fi-FI" sz="40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1DC49-D663-6B68-15DF-C144CB685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44460"/>
            <a:ext cx="10515600" cy="4268079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i-FI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Opiskelija opiskelee työelämäpainotteisesti ja tutustuu eri alojen koulutuksiin. Sopii hyvin opiskelijalle, joka oppii parhaiten tekemällä ja etsii vielä omaa ammatillista alaansa tai pohtii kaksoistutkinnon tekemistä </a:t>
            </a:r>
            <a:r>
              <a:rPr lang="fi-FI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 rtl="0" fontAlgn="base"/>
            <a:endParaRPr lang="fi-FI" sz="3000" b="0" i="0" dirty="0">
              <a:solidFill>
                <a:srgbClr val="FFFFFF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marL="571500" indent="-571500">
              <a:buFontTx/>
              <a:buChar char="-"/>
            </a:pPr>
            <a:endParaRPr lang="fi-FI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sz="3600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05DC2CC-81BD-34EA-B70F-3E5B2AB9A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48702"/>
              </p:ext>
            </p:extLst>
          </p:nvPr>
        </p:nvGraphicFramePr>
        <p:xfrm>
          <a:off x="759125" y="3976777"/>
          <a:ext cx="10783018" cy="2335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91509">
                  <a:extLst>
                    <a:ext uri="{9D8B030D-6E8A-4147-A177-3AD203B41FA5}">
                      <a16:colId xmlns:a16="http://schemas.microsoft.com/office/drawing/2014/main" val="3934261622"/>
                    </a:ext>
                  </a:extLst>
                </a:gridCol>
                <a:gridCol w="5391509">
                  <a:extLst>
                    <a:ext uri="{9D8B030D-6E8A-4147-A177-3AD203B41FA5}">
                      <a16:colId xmlns:a16="http://schemas.microsoft.com/office/drawing/2014/main" val="1679494283"/>
                    </a:ext>
                  </a:extLst>
                </a:gridCol>
              </a:tblGrid>
              <a:tr h="1167881">
                <a:tc>
                  <a:txBody>
                    <a:bodyPr/>
                    <a:lstStyle/>
                    <a:p>
                      <a:r>
                        <a:rPr lang="fi-FI" dirty="0"/>
                        <a:t>Opiskelu -ja urasuunnittelutaidot (2-8 viikkoa)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Työelämätaidot ja </a:t>
                      </a:r>
                      <a:r>
                        <a:rPr lang="fi-FI" dirty="0" err="1"/>
                        <a:t>tyäelämässä</a:t>
                      </a:r>
                      <a:r>
                        <a:rPr lang="fi-FI" dirty="0"/>
                        <a:t> tapahtuva oppiminen (0-20 viikkoa)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15548"/>
                  </a:ext>
                </a:extLst>
              </a:tr>
              <a:tr h="1167881">
                <a:tc>
                  <a:txBody>
                    <a:bodyPr/>
                    <a:lstStyle/>
                    <a:p>
                      <a:r>
                        <a:rPr lang="fi-FI" dirty="0"/>
                        <a:t>Mahdollisuus korottaa perusopetuksen päättötodistuksen arvosanoja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Mahdollisuus opiskella yhteisiä opintoja verkko-kursseina tai lähiopetuksena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96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5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06CEDD-FB71-5DC5-54C4-7A61A4DC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Etumatkapolku</a:t>
            </a:r>
            <a: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6850C6-51DB-6D2F-F332-D680F211C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01329"/>
            <a:ext cx="10515600" cy="3848408"/>
          </a:xfrm>
        </p:spPr>
        <p:txBody>
          <a:bodyPr>
            <a:normAutofit/>
          </a:bodyPr>
          <a:lstStyle/>
          <a:p>
            <a:pPr algn="l" rtl="0" fontAlgn="base"/>
            <a:r>
              <a:rPr lang="fi-FI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 loistava opintopolku opiskelijalle, joka haluaa korottaa perusopetuksen päättötodistuksen arvosanoja ja opiskella yhteisiä opintoja.</a:t>
            </a:r>
          </a:p>
          <a:p>
            <a:pPr algn="l" rtl="0" fontAlgn="base"/>
            <a:r>
              <a:rPr lang="fi-FI" sz="32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fi-FI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fi-FI" sz="3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47AFFA9-DA04-792F-288F-E4C247E44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9364"/>
              </p:ext>
            </p:extLst>
          </p:nvPr>
        </p:nvGraphicFramePr>
        <p:xfrm>
          <a:off x="681487" y="3925019"/>
          <a:ext cx="10672314" cy="2387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6157">
                  <a:extLst>
                    <a:ext uri="{9D8B030D-6E8A-4147-A177-3AD203B41FA5}">
                      <a16:colId xmlns:a16="http://schemas.microsoft.com/office/drawing/2014/main" val="2409848813"/>
                    </a:ext>
                  </a:extLst>
                </a:gridCol>
                <a:gridCol w="5336157">
                  <a:extLst>
                    <a:ext uri="{9D8B030D-6E8A-4147-A177-3AD203B41FA5}">
                      <a16:colId xmlns:a16="http://schemas.microsoft.com/office/drawing/2014/main" val="2050361668"/>
                    </a:ext>
                  </a:extLst>
                </a:gridCol>
              </a:tblGrid>
              <a:tr h="1193761">
                <a:tc>
                  <a:txBody>
                    <a:bodyPr/>
                    <a:lstStyle/>
                    <a:p>
                      <a:r>
                        <a:rPr lang="fi-FI" dirty="0"/>
                        <a:t>Opiskelu –ja urasuunnittelutaidot (2-8 viikkoa)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Perustaitojen vahvistaminen (0-30 viikkoa)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37420"/>
                  </a:ext>
                </a:extLst>
              </a:tr>
              <a:tr h="1193761">
                <a:tc>
                  <a:txBody>
                    <a:bodyPr/>
                    <a:lstStyle/>
                    <a:p>
                      <a:r>
                        <a:rPr lang="fi-FI" dirty="0"/>
                        <a:t>Perusopetuksen päättötodistuksen arvosanojen</a:t>
                      </a:r>
                    </a:p>
                    <a:p>
                      <a:r>
                        <a:rPr lang="fi-FI" dirty="0"/>
                        <a:t>korottaminen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Tutustuminen toisen asteen opintoihin</a:t>
                      </a:r>
                    </a:p>
                    <a:p>
                      <a:r>
                        <a:rPr lang="fi-FI" dirty="0"/>
                        <a:t>Arjen taitojen osaamisen kehittyminen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23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06CEDD-FB71-5DC5-54C4-7A61A4DC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Purjepolku</a:t>
            </a:r>
            <a:r>
              <a:rPr lang="fi-FI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fi-FI" sz="36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6850C6-51DB-6D2F-F332-D680F211C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35835"/>
            <a:ext cx="10515600" cy="3813902"/>
          </a:xfrm>
        </p:spPr>
        <p:txBody>
          <a:bodyPr/>
          <a:lstStyle/>
          <a:p>
            <a:pPr algn="l" rtl="0" fontAlgn="base"/>
            <a:r>
              <a:rPr lang="fi-FI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opinnoissa mennään kohti omia unelmia yksilöllisen opintopolun mukaan. Pääpaino opinnoissa on koulussa käymisen harjoittelussa, ajanhallinnan opettelemisessa ja arjen taitojen kehittymisessä. </a:t>
            </a:r>
            <a:endParaRPr lang="fi-FI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fi-FI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fi-FI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9928152E-9581-2978-D375-63FCECE04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48620"/>
              </p:ext>
            </p:extLst>
          </p:nvPr>
        </p:nvGraphicFramePr>
        <p:xfrm>
          <a:off x="655608" y="4451230"/>
          <a:ext cx="10698192" cy="2018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49096">
                  <a:extLst>
                    <a:ext uri="{9D8B030D-6E8A-4147-A177-3AD203B41FA5}">
                      <a16:colId xmlns:a16="http://schemas.microsoft.com/office/drawing/2014/main" val="1848874731"/>
                    </a:ext>
                  </a:extLst>
                </a:gridCol>
                <a:gridCol w="5349096">
                  <a:extLst>
                    <a:ext uri="{9D8B030D-6E8A-4147-A177-3AD203B41FA5}">
                      <a16:colId xmlns:a16="http://schemas.microsoft.com/office/drawing/2014/main" val="1341920798"/>
                    </a:ext>
                  </a:extLst>
                </a:gridCol>
              </a:tblGrid>
              <a:tr h="100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Opiskelu -ja urasuunnittelutaidot (2-8 viikkoa)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Arjen taidot ja yhteiskunnallinen osallisuus (0-20 viikkoa)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87659"/>
                  </a:ext>
                </a:extLst>
              </a:tr>
              <a:tr h="1009290">
                <a:tc>
                  <a:txBody>
                    <a:bodyPr/>
                    <a:lstStyle/>
                    <a:p>
                      <a:r>
                        <a:rPr lang="fi-FI" dirty="0"/>
                        <a:t>Mahdollisuus opiskella työelämätaitoja ja tutustua toisen asteen opintoihin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Mahdollisuus perusopetuksen päättötodistuksen arvosanojen korottamiseen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7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C84EE-0818-D604-256F-EEFB3E5D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i="0" dirty="0">
                <a:solidFill>
                  <a:srgbClr val="000000"/>
                </a:solidFill>
                <a:effectLst/>
                <a:latin typeface="WordVisi_MSFontService"/>
              </a:rPr>
              <a:t>Suomen kielen polku S2 -opiskelijoille</a:t>
            </a:r>
            <a:endParaRPr lang="fi-FI" sz="36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7D1EEC-C66A-5055-E1C2-A4F1E1531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86001"/>
            <a:ext cx="10515600" cy="3563736"/>
          </a:xfrm>
        </p:spPr>
        <p:txBody>
          <a:bodyPr/>
          <a:lstStyle/>
          <a:p>
            <a:pPr algn="l" rtl="0" fontAlgn="base"/>
            <a:r>
              <a:rPr lang="fi-FI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  <a:p>
            <a:pPr algn="l" rtl="0" fontAlgn="base"/>
            <a:endParaRPr lang="fi-FI" sz="36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 rtl="0" fontAlgn="base"/>
            <a:endParaRPr lang="fi-FI" sz="3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 rtl="0" fontAlgn="base"/>
            <a:endParaRPr lang="fi-FI" sz="36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 rtl="0" fontAlgn="base"/>
            <a:endParaRPr lang="fi-FI" sz="3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 rtl="0" fontAlgn="base"/>
            <a:endParaRPr lang="fi-FI" sz="3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105199C-B852-10A1-89C3-DEC4CE760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1836"/>
              </p:ext>
            </p:extLst>
          </p:nvPr>
        </p:nvGraphicFramePr>
        <p:xfrm>
          <a:off x="914400" y="2053087"/>
          <a:ext cx="10377577" cy="42594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3101">
                  <a:extLst>
                    <a:ext uri="{9D8B030D-6E8A-4147-A177-3AD203B41FA5}">
                      <a16:colId xmlns:a16="http://schemas.microsoft.com/office/drawing/2014/main" val="3804646170"/>
                    </a:ext>
                  </a:extLst>
                </a:gridCol>
                <a:gridCol w="5184476">
                  <a:extLst>
                    <a:ext uri="{9D8B030D-6E8A-4147-A177-3AD203B41FA5}">
                      <a16:colId xmlns:a16="http://schemas.microsoft.com/office/drawing/2014/main" val="3552232962"/>
                    </a:ext>
                  </a:extLst>
                </a:gridCol>
              </a:tblGrid>
              <a:tr h="2129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Opiskelu-</a:t>
                      </a:r>
                      <a:r>
                        <a:rPr lang="fi-FI" sz="2400" spc="-65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ja</a:t>
                      </a:r>
                      <a:r>
                        <a:rPr lang="fi-FI" sz="2400" spc="-6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urasuunnittelutaidot</a:t>
                      </a:r>
                      <a:r>
                        <a:rPr lang="fi-FI" sz="2400" spc="-6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(2-10</a:t>
                      </a:r>
                      <a:r>
                        <a:rPr lang="fi-FI" sz="2400" spc="-6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spc="-1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viikkoa)</a:t>
                      </a:r>
                      <a:endParaRPr lang="fi-FI" sz="2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Perustaitojen</a:t>
                      </a:r>
                      <a:r>
                        <a:rPr lang="fi-FI" sz="2400" spc="-6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vahvistaminen</a:t>
                      </a:r>
                      <a:r>
                        <a:rPr lang="fi-FI" sz="2400" spc="-5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(0-30</a:t>
                      </a:r>
                      <a:r>
                        <a:rPr lang="fi-FI" sz="2400" spc="-5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spc="-1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viikkoa)</a:t>
                      </a:r>
                      <a:endParaRPr lang="fi-FI" sz="2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91690"/>
                  </a:ext>
                </a:extLst>
              </a:tr>
              <a:tr h="2129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Arjen</a:t>
                      </a:r>
                      <a:r>
                        <a:rPr lang="fi-FI" sz="2400" spc="-4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taidot</a:t>
                      </a:r>
                      <a:r>
                        <a:rPr lang="fi-FI" sz="2400" spc="-4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ja</a:t>
                      </a:r>
                      <a:r>
                        <a:rPr lang="fi-FI" sz="2400" spc="-4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yhteiskunnallinen</a:t>
                      </a:r>
                      <a:r>
                        <a:rPr lang="fi-FI" sz="2400" spc="-35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osallisuus</a:t>
                      </a:r>
                      <a:r>
                        <a:rPr lang="fi-FI" sz="2400" spc="-35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(0-20</a:t>
                      </a:r>
                      <a:r>
                        <a:rPr lang="fi-FI" sz="2400" spc="-35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 </a:t>
                      </a:r>
                      <a:r>
                        <a:rPr lang="fi-FI" sz="2400" spc="-10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viikkoa)</a:t>
                      </a:r>
                      <a:endParaRPr lang="fi-FI" sz="24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Mahdollisuus opiskella yhteisiä opintoja.</a:t>
                      </a:r>
                    </a:p>
                    <a:p>
                      <a:r>
                        <a:rPr lang="fi-FI" sz="2400" dirty="0"/>
                        <a:t>Toisen asteen koulutusaloihin tutustuminen.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0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743270"/>
      </p:ext>
    </p:extLst>
  </p:cSld>
  <p:clrMapOvr>
    <a:masterClrMapping/>
  </p:clrMapOvr>
</p:sld>
</file>

<file path=ppt/theme/theme1.xml><?xml version="1.0" encoding="utf-8"?>
<a:theme xmlns:a="http://schemas.openxmlformats.org/drawingml/2006/main" name="Kpedu Human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Humanst521 BT"/>
        <a:ea typeface=""/>
        <a:cs typeface=""/>
      </a:majorFont>
      <a:minorFont>
        <a:latin typeface="Humanst5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3200" dirty="0">
            <a:solidFill>
              <a:srgbClr val="00A4E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5" id="{5062D0A5-C16B-43C0-B59D-E7E59B839E8E}" vid="{20C2F623-67F9-41AA-AA98-1B15960AAB7B}"/>
    </a:ext>
  </a:extLst>
</a:theme>
</file>

<file path=ppt/theme/theme2.xml><?xml version="1.0" encoding="utf-8"?>
<a:theme xmlns:a="http://schemas.openxmlformats.org/drawingml/2006/main" name="Kpedu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3200" dirty="0">
            <a:solidFill>
              <a:srgbClr val="00A4E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5" id="{5062D0A5-C16B-43C0-B59D-E7E59B839E8E}" vid="{20C2F623-67F9-41AA-AA98-1B15960AAB7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a05494-e448-4b16-998d-4d0307188175">
      <Terms xmlns="http://schemas.microsoft.com/office/infopath/2007/PartnerControls"/>
    </lcf76f155ced4ddcb4097134ff3c332f>
    <TaxCatchAll xmlns="76c7375d-4365-4d88-9ee7-d7bb90d06e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D0B010D4D79844AF7D714C29461764" ma:contentTypeVersion="11" ma:contentTypeDescription="Luo uusi asiakirja." ma:contentTypeScope="" ma:versionID="b844b463ffe1d8c4d04fb1dbc889684a">
  <xsd:schema xmlns:xsd="http://www.w3.org/2001/XMLSchema" xmlns:xs="http://www.w3.org/2001/XMLSchema" xmlns:p="http://schemas.microsoft.com/office/2006/metadata/properties" xmlns:ns2="ada05494-e448-4b16-998d-4d0307188175" xmlns:ns3="76c7375d-4365-4d88-9ee7-d7bb90d06e1b" targetNamespace="http://schemas.microsoft.com/office/2006/metadata/properties" ma:root="true" ma:fieldsID="7c8c2978aa150854de07ee1cfa6b5ae6" ns2:_="" ns3:_="">
    <xsd:import namespace="ada05494-e448-4b16-998d-4d0307188175"/>
    <xsd:import namespace="76c7375d-4365-4d88-9ee7-d7bb90d06e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05494-e448-4b16-998d-4d0307188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a6e01ee8-0fc8-4bf0-a1b5-398210b4b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7375d-4365-4d88-9ee7-d7bb90d06e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5f1d05-39e4-4d33-8d04-0854fa99d719}" ma:internalName="TaxCatchAll" ma:showField="CatchAllData" ma:web="76c7375d-4365-4d88-9ee7-d7bb90d06e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21B0BF-CBA0-47FA-A23D-04A82696959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2e32c1cb-6d43-4640-8e45-969d986f3772"/>
    <ds:schemaRef ds:uri="http://www.w3.org/XML/1998/namespace"/>
    <ds:schemaRef ds:uri="http://purl.org/dc/dcmitype/"/>
    <ds:schemaRef ds:uri="ada05494-e448-4b16-998d-4d0307188175"/>
    <ds:schemaRef ds:uri="76c7375d-4365-4d88-9ee7-d7bb90d06e1b"/>
  </ds:schemaRefs>
</ds:datastoreItem>
</file>

<file path=customXml/itemProps2.xml><?xml version="1.0" encoding="utf-8"?>
<ds:datastoreItem xmlns:ds="http://schemas.openxmlformats.org/officeDocument/2006/customXml" ds:itemID="{75D4B031-F341-4747-AC98-D2E1C5DDF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05494-e448-4b16-998d-4d0307188175"/>
    <ds:schemaRef ds:uri="76c7375d-4365-4d88-9ee7-d7bb90d06e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E955EC-DF23-43B7-875C-2956ED7DE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485</Words>
  <Application>Microsoft Office PowerPoint</Application>
  <PresentationFormat>Laajakuva</PresentationFormat>
  <Paragraphs>90</Paragraphs>
  <Slides>14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Arial</vt:lpstr>
      <vt:lpstr>Calibri</vt:lpstr>
      <vt:lpstr>Humanst521 BT</vt:lpstr>
      <vt:lpstr>Microsoft Sans Serif</vt:lpstr>
      <vt:lpstr>Segoe UI</vt:lpstr>
      <vt:lpstr>Wingdings</vt:lpstr>
      <vt:lpstr>WordVisi_MSFontService</vt:lpstr>
      <vt:lpstr>Kpedu Humanst</vt:lpstr>
      <vt:lpstr>Kpedu Arial</vt:lpstr>
      <vt:lpstr>Tutkintokoulutukseen valmentava koulutus</vt:lpstr>
      <vt:lpstr>PowerPoint-esitys</vt:lpstr>
      <vt:lpstr>Kpedun TUVA</vt:lpstr>
      <vt:lpstr> Laaja-alainen osaaminen – Tuvassa opitaan valmiuksia siirtyä toiselle asteelle </vt:lpstr>
      <vt:lpstr>PowerPoint-esitys</vt:lpstr>
      <vt:lpstr> Työelämäpainotteinen Duunipolku  </vt:lpstr>
      <vt:lpstr>Etumatkapolku </vt:lpstr>
      <vt:lpstr>Purjepolku </vt:lpstr>
      <vt:lpstr>Suomen kielen polku S2 -opiskelijoille</vt:lpstr>
      <vt:lpstr>Työvoimapolku </vt:lpstr>
      <vt:lpstr>Yhteystiedot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Viestintä Trainee</dc:creator>
  <cp:lastModifiedBy>Anne Eteläaho</cp:lastModifiedBy>
  <cp:revision>63</cp:revision>
  <cp:lastPrinted>2018-06-04T07:37:34Z</cp:lastPrinted>
  <dcterms:created xsi:type="dcterms:W3CDTF">2018-03-08T07:55:38Z</dcterms:created>
  <dcterms:modified xsi:type="dcterms:W3CDTF">2024-08-28T09:05:28Z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0x01010010D0B010D4D79844AF7D714C29461764</vt:lpwstr>
  </property>
</Properties>
</file>